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45"/>
  </p:notesMasterIdLst>
  <p:handoutMasterIdLst>
    <p:handoutMasterId r:id="rId46"/>
  </p:handoutMasterIdLst>
  <p:sldIdLst>
    <p:sldId id="449" r:id="rId2"/>
    <p:sldId id="516" r:id="rId3"/>
    <p:sldId id="574" r:id="rId4"/>
    <p:sldId id="514" r:id="rId5"/>
    <p:sldId id="466" r:id="rId6"/>
    <p:sldId id="573" r:id="rId7"/>
    <p:sldId id="609" r:id="rId8"/>
    <p:sldId id="559" r:id="rId9"/>
    <p:sldId id="548" r:id="rId10"/>
    <p:sldId id="556" r:id="rId11"/>
    <p:sldId id="608" r:id="rId12"/>
    <p:sldId id="551" r:id="rId13"/>
    <p:sldId id="563" r:id="rId14"/>
    <p:sldId id="485" r:id="rId15"/>
    <p:sldId id="535" r:id="rId16"/>
    <p:sldId id="567" r:id="rId17"/>
    <p:sldId id="611" r:id="rId18"/>
    <p:sldId id="610" r:id="rId19"/>
    <p:sldId id="539" r:id="rId20"/>
    <p:sldId id="570" r:id="rId21"/>
    <p:sldId id="569" r:id="rId22"/>
    <p:sldId id="571" r:id="rId23"/>
    <p:sldId id="488" r:id="rId24"/>
    <p:sldId id="579" r:id="rId25"/>
    <p:sldId id="531" r:id="rId26"/>
    <p:sldId id="598" r:id="rId27"/>
    <p:sldId id="612" r:id="rId28"/>
    <p:sldId id="588" r:id="rId29"/>
    <p:sldId id="499" r:id="rId30"/>
    <p:sldId id="538" r:id="rId31"/>
    <p:sldId id="577" r:id="rId32"/>
    <p:sldId id="503" r:id="rId33"/>
    <p:sldId id="540" r:id="rId34"/>
    <p:sldId id="532" r:id="rId35"/>
    <p:sldId id="541" r:id="rId36"/>
    <p:sldId id="587" r:id="rId37"/>
    <p:sldId id="568" r:id="rId38"/>
    <p:sldId id="605" r:id="rId39"/>
    <p:sldId id="614" r:id="rId40"/>
    <p:sldId id="615" r:id="rId41"/>
    <p:sldId id="607" r:id="rId42"/>
    <p:sldId id="613" r:id="rId43"/>
    <p:sldId id="510" r:id="rId44"/>
  </p:sldIdLst>
  <p:sldSz cx="9144000" cy="5143500" type="screen16x9"/>
  <p:notesSz cx="7102475" cy="93884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Turner" initials="CT" lastIdx="5" clrIdx="0">
    <p:extLst>
      <p:ext uri="{19B8F6BF-5375-455C-9EA6-DF929625EA0E}">
        <p15:presenceInfo xmlns:p15="http://schemas.microsoft.com/office/powerpoint/2012/main" userId="S-1-5-21-602089608-2055347256-1435325219-6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B2C3"/>
    <a:srgbClr val="EC6608"/>
    <a:srgbClr val="F0536B"/>
    <a:srgbClr val="44FFFF"/>
    <a:srgbClr val="000000"/>
    <a:srgbClr val="65B65A"/>
    <a:srgbClr val="5A2359"/>
    <a:srgbClr val="F0536A"/>
    <a:srgbClr val="F2F2F2"/>
    <a:srgbClr val="E105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9631" autoAdjust="0"/>
  </p:normalViewPr>
  <p:slideViewPr>
    <p:cSldViewPr snapToGrid="0" snapToObjects="1">
      <p:cViewPr varScale="1">
        <p:scale>
          <a:sx n="109" d="100"/>
          <a:sy n="109" d="100"/>
        </p:scale>
        <p:origin x="701" y="62"/>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2464" tIns="46232" rIns="92464" bIns="46232" rtlCol="0"/>
          <a:lstStyle>
            <a:lvl1pPr algn="l">
              <a:defRPr sz="1200" smtClean="0"/>
            </a:lvl1pPr>
          </a:lstStyle>
          <a:p>
            <a:pPr>
              <a:defRPr/>
            </a:pPr>
            <a:endParaRPr lang="en-GB"/>
          </a:p>
        </p:txBody>
      </p:sp>
      <p:sp>
        <p:nvSpPr>
          <p:cNvPr id="3" name="Date Placeholder 2"/>
          <p:cNvSpPr>
            <a:spLocks noGrp="1"/>
          </p:cNvSpPr>
          <p:nvPr>
            <p:ph type="dt" sz="quarter" idx="1"/>
          </p:nvPr>
        </p:nvSpPr>
        <p:spPr>
          <a:xfrm>
            <a:off x="4022303" y="0"/>
            <a:ext cx="3078513" cy="469950"/>
          </a:xfrm>
          <a:prstGeom prst="rect">
            <a:avLst/>
          </a:prstGeom>
        </p:spPr>
        <p:txBody>
          <a:bodyPr vert="horz" lIns="92464" tIns="46232" rIns="92464" bIns="46232" rtlCol="0"/>
          <a:lstStyle>
            <a:lvl1pPr algn="r">
              <a:defRPr sz="1200" smtClean="0"/>
            </a:lvl1pPr>
          </a:lstStyle>
          <a:p>
            <a:pPr>
              <a:defRPr/>
            </a:pPr>
            <a:fld id="{B1D2B90C-776D-469A-A8A2-18DE75BD3603}" type="datetimeFigureOut">
              <a:rPr lang="en-GB"/>
              <a:pPr>
                <a:defRPr/>
              </a:pPr>
              <a:t>19/01/2021</a:t>
            </a:fld>
            <a:endParaRPr lang="en-GB"/>
          </a:p>
        </p:txBody>
      </p:sp>
      <p:sp>
        <p:nvSpPr>
          <p:cNvPr id="4" name="Footer Placeholder 3"/>
          <p:cNvSpPr>
            <a:spLocks noGrp="1"/>
          </p:cNvSpPr>
          <p:nvPr>
            <p:ph type="ftr" sz="quarter" idx="2"/>
          </p:nvPr>
        </p:nvSpPr>
        <p:spPr>
          <a:xfrm>
            <a:off x="0" y="8917024"/>
            <a:ext cx="3078513" cy="469949"/>
          </a:xfrm>
          <a:prstGeom prst="rect">
            <a:avLst/>
          </a:prstGeom>
        </p:spPr>
        <p:txBody>
          <a:bodyPr vert="horz" lIns="92464" tIns="46232" rIns="92464" bIns="46232"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4022303" y="8917024"/>
            <a:ext cx="3078513" cy="469949"/>
          </a:xfrm>
          <a:prstGeom prst="rect">
            <a:avLst/>
          </a:prstGeom>
        </p:spPr>
        <p:txBody>
          <a:bodyPr vert="horz" lIns="92464" tIns="46232" rIns="92464" bIns="46232"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2464" tIns="46232" rIns="92464" bIns="46232"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4022303" y="0"/>
            <a:ext cx="3078513" cy="469950"/>
          </a:xfrm>
          <a:prstGeom prst="rect">
            <a:avLst/>
          </a:prstGeom>
        </p:spPr>
        <p:txBody>
          <a:bodyPr vert="horz" lIns="92464" tIns="46232" rIns="92464" bIns="46232" rtlCol="0"/>
          <a:lstStyle>
            <a:lvl1pPr algn="r">
              <a:defRPr sz="1200">
                <a:ea typeface="ＭＳ Ｐゴシック" charset="-128"/>
              </a:defRPr>
            </a:lvl1pPr>
          </a:lstStyle>
          <a:p>
            <a:pPr>
              <a:defRPr/>
            </a:pPr>
            <a:fld id="{36308773-B399-475F-B46D-C9B103CD1E7E}" type="datetimeFigureOut">
              <a:rPr lang="en-GB"/>
              <a:pPr>
                <a:defRPr/>
              </a:pPr>
              <a:t>19/01/2021</a:t>
            </a:fld>
            <a:endParaRPr lang="en-GB"/>
          </a:p>
        </p:txBody>
      </p:sp>
      <p:sp>
        <p:nvSpPr>
          <p:cNvPr id="4" name="Slide Image Placeholder 3"/>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2464" tIns="46232" rIns="92464" bIns="46232" rtlCol="0" anchor="ctr"/>
          <a:lstStyle/>
          <a:p>
            <a:pPr lvl="0"/>
            <a:endParaRPr lang="en-GB" noProof="0"/>
          </a:p>
        </p:txBody>
      </p:sp>
      <p:sp>
        <p:nvSpPr>
          <p:cNvPr id="5" name="Notes Placeholder 4"/>
          <p:cNvSpPr>
            <a:spLocks noGrp="1"/>
          </p:cNvSpPr>
          <p:nvPr>
            <p:ph type="body" sz="quarter" idx="3"/>
          </p:nvPr>
        </p:nvSpPr>
        <p:spPr>
          <a:xfrm>
            <a:off x="709917" y="4459264"/>
            <a:ext cx="5682644" cy="4225039"/>
          </a:xfrm>
          <a:prstGeom prst="rect">
            <a:avLst/>
          </a:prstGeom>
        </p:spPr>
        <p:txBody>
          <a:bodyPr vert="horz" lIns="92464" tIns="46232" rIns="92464" bIns="4623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917024"/>
            <a:ext cx="3078513" cy="469949"/>
          </a:xfrm>
          <a:prstGeom prst="rect">
            <a:avLst/>
          </a:prstGeom>
        </p:spPr>
        <p:txBody>
          <a:bodyPr vert="horz" lIns="92464" tIns="46232" rIns="92464" bIns="46232"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4022303" y="8917024"/>
            <a:ext cx="3078513" cy="469949"/>
          </a:xfrm>
          <a:prstGeom prst="rect">
            <a:avLst/>
          </a:prstGeom>
        </p:spPr>
        <p:txBody>
          <a:bodyPr vert="horz" lIns="92464" tIns="46232" rIns="92464" bIns="46232"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12</a:t>
            </a:fld>
            <a:endParaRPr lang="en-GB"/>
          </a:p>
        </p:txBody>
      </p:sp>
    </p:spTree>
    <p:extLst>
      <p:ext uri="{BB962C8B-B14F-4D97-AF65-F5344CB8AC3E}">
        <p14:creationId xmlns:p14="http://schemas.microsoft.com/office/powerpoint/2010/main" val="1180197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k.sagepub.com/" TargetMode="Externa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k.sagepub.com/cases"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k.sagepub.com/cases"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3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3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4.png"/><Relationship Id="rId2"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slide" Target="slide37.xml"/><Relationship Id="rId5" Type="http://schemas.openxmlformats.org/officeDocument/2006/relationships/slide" Target="slide29.xml"/><Relationship Id="rId4" Type="http://schemas.openxmlformats.org/officeDocument/2006/relationships/slide" Target="slide25.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hyperlink" Target="https://uk.sagepub.com/en-gb/eur/training-resource-centre"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k.sagepub.com/cases"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3300" dirty="0"/>
              <a:t>Why a library collection of business cases?</a:t>
            </a:r>
            <a:endParaRPr lang="en-US" sz="3300" dirty="0"/>
          </a:p>
        </p:txBody>
      </p:sp>
      <p:sp>
        <p:nvSpPr>
          <p:cNvPr id="2" name="Content Placeholder 1"/>
          <p:cNvSpPr>
            <a:spLocks noGrp="1"/>
          </p:cNvSpPr>
          <p:nvPr>
            <p:ph idx="1"/>
          </p:nvPr>
        </p:nvSpPr>
        <p:spPr/>
        <p:txBody>
          <a:bodyPr>
            <a:normAutofit lnSpcReduction="10000"/>
          </a:bodyPr>
          <a:lstStyle/>
          <a:p>
            <a:pPr marL="0" indent="0">
              <a:buNone/>
            </a:pPr>
            <a:r>
              <a:rPr lang="de-CH" dirty="0">
                <a:solidFill>
                  <a:schemeClr val="tx1">
                    <a:lumMod val="50000"/>
                    <a:lumOff val="50000"/>
                  </a:schemeClr>
                </a:solidFill>
              </a:rPr>
              <a:t>SAGE are a well-known Business &amp; Management publisher, with over 100 journals in this subject area, so a library collection was a natural progression.</a:t>
            </a:r>
          </a:p>
          <a:p>
            <a:pPr marL="0" indent="0">
              <a:buNone/>
            </a:pPr>
            <a:r>
              <a:rPr lang="de-CH" dirty="0">
                <a:solidFill>
                  <a:schemeClr val="tx1">
                    <a:lumMod val="50000"/>
                    <a:lumOff val="50000"/>
                  </a:schemeClr>
                </a:solidFill>
              </a:rPr>
              <a:t>Business cases as a resource for teaching have commonly been purchased on a pay-per-case basis by faculty,</a:t>
            </a:r>
          </a:p>
          <a:p>
            <a:pPr marL="0" indent="0">
              <a:buNone/>
            </a:pPr>
            <a:r>
              <a:rPr lang="de-CH" dirty="0">
                <a:solidFill>
                  <a:schemeClr val="tx1">
                    <a:lumMod val="50000"/>
                    <a:lumOff val="50000"/>
                  </a:schemeClr>
                </a:solidFill>
              </a:rPr>
              <a:t>i.e, in a class of 30 students, this would be 30</a:t>
            </a:r>
          </a:p>
          <a:p>
            <a:pPr marL="0" indent="0">
              <a:buNone/>
            </a:pPr>
            <a:r>
              <a:rPr lang="de-CH" dirty="0">
                <a:solidFill>
                  <a:schemeClr val="tx1">
                    <a:lumMod val="50000"/>
                    <a:lumOff val="50000"/>
                  </a:schemeClr>
                </a:solidFill>
              </a:rPr>
              <a:t>individual cases purchased.</a:t>
            </a:r>
          </a:p>
          <a:p>
            <a:pPr marL="0" indent="0">
              <a:buNone/>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302075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Library collection vs. pay-per-case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7" name="Content Placeholder 1"/>
          <p:cNvSpPr>
            <a:spLocks noGrp="1"/>
          </p:cNvSpPr>
          <p:nvPr>
            <p:ph idx="1"/>
          </p:nvPr>
        </p:nvSpPr>
        <p:spPr>
          <a:xfrm>
            <a:off x="457200" y="1437624"/>
            <a:ext cx="8229600" cy="1996611"/>
          </a:xfrm>
        </p:spPr>
        <p:txBody>
          <a:bodyPr>
            <a:normAutofit fontScale="77500" lnSpcReduction="20000"/>
          </a:bodyPr>
          <a:lstStyle/>
          <a:p>
            <a:r>
              <a:rPr lang="en-GB" dirty="0">
                <a:solidFill>
                  <a:schemeClr val="tx1">
                    <a:lumMod val="50000"/>
                    <a:lumOff val="50000"/>
                  </a:schemeClr>
                </a:solidFill>
              </a:rPr>
              <a:t>Campus-wide access to the entire collection.</a:t>
            </a:r>
          </a:p>
          <a:p>
            <a:r>
              <a:rPr lang="en-GB" dirty="0">
                <a:solidFill>
                  <a:schemeClr val="tx1">
                    <a:lumMod val="50000"/>
                    <a:lumOff val="50000"/>
                  </a:schemeClr>
                </a:solidFill>
              </a:rPr>
              <a:t>77% of cases contain faculty-only teaching notes and other supplements, and 84% have discussion questions.</a:t>
            </a:r>
          </a:p>
          <a:p>
            <a:r>
              <a:rPr lang="en-GB" dirty="0">
                <a:solidFill>
                  <a:schemeClr val="tx1">
                    <a:lumMod val="50000"/>
                    <a:lumOff val="50000"/>
                  </a:schemeClr>
                </a:solidFill>
              </a:rPr>
              <a:t>Classroom-tested and peer-reviewed.</a:t>
            </a:r>
          </a:p>
          <a:p>
            <a:r>
              <a:rPr lang="en-GB" dirty="0">
                <a:solidFill>
                  <a:schemeClr val="tx1">
                    <a:lumMod val="50000"/>
                    <a:lumOff val="50000"/>
                  </a:schemeClr>
                </a:solidFill>
              </a:rPr>
              <a:t>Platform-generated PDFs for printing and sharing within the institution.</a:t>
            </a:r>
          </a:p>
          <a:p>
            <a:r>
              <a:rPr lang="en-GB" dirty="0">
                <a:solidFill>
                  <a:schemeClr val="tx1">
                    <a:lumMod val="50000"/>
                    <a:lumOff val="50000"/>
                  </a:schemeClr>
                </a:solidFill>
              </a:rPr>
              <a:t>No financial burden for students, and faculty.</a:t>
            </a:r>
          </a:p>
          <a:p>
            <a:endParaRPr lang="en-GB" dirty="0"/>
          </a:p>
        </p:txBody>
      </p:sp>
      <p:sp>
        <p:nvSpPr>
          <p:cNvPr id="4" name="TextBox 3"/>
          <p:cNvSpPr txBox="1"/>
          <p:nvPr/>
        </p:nvSpPr>
        <p:spPr>
          <a:xfrm>
            <a:off x="457200" y="3126404"/>
            <a:ext cx="6540403" cy="1554272"/>
          </a:xfrm>
          <a:prstGeom prst="rect">
            <a:avLst/>
          </a:prstGeom>
          <a:noFill/>
        </p:spPr>
        <p:txBody>
          <a:bodyPr wrap="square" rtlCol="0">
            <a:spAutoFit/>
          </a:bodyPr>
          <a:lstStyle/>
          <a:p>
            <a:pPr marL="285750" indent="-285750">
              <a:buFont typeface="Arial" panose="020B0604020202020204" pitchFamily="34" charset="0"/>
              <a:buChar char="•"/>
            </a:pPr>
            <a:r>
              <a:rPr lang="en-GB" sz="1900" dirty="0">
                <a:solidFill>
                  <a:schemeClr val="tx1">
                    <a:lumMod val="50000"/>
                    <a:lumOff val="50000"/>
                  </a:schemeClr>
                </a:solidFill>
              </a:rPr>
              <a:t>For librarians, there can be frustration that student and faculty requests for resources are unobtainable under a site-wide model. In addition, the extra time taken to gain additional permission to issue cases to more than one user at a time.</a:t>
            </a:r>
          </a:p>
        </p:txBody>
      </p:sp>
    </p:spTree>
    <p:extLst>
      <p:ext uri="{BB962C8B-B14F-4D97-AF65-F5344CB8AC3E}">
        <p14:creationId xmlns:p14="http://schemas.microsoft.com/office/powerpoint/2010/main" val="28878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221601"/>
            <a:ext cx="8229600" cy="3469484"/>
          </a:xfrm>
        </p:spPr>
        <p:txBody>
          <a:bodyPr>
            <a:noAutofit/>
          </a:bodyPr>
          <a:lstStyle/>
          <a:p>
            <a:pPr>
              <a:spcBef>
                <a:spcPts val="0"/>
              </a:spcBef>
            </a:pPr>
            <a:r>
              <a:rPr lang="en-GB" sz="1200" b="1" dirty="0">
                <a:solidFill>
                  <a:schemeClr val="tx1">
                    <a:lumMod val="50000"/>
                    <a:lumOff val="50000"/>
                  </a:schemeClr>
                </a:solidFill>
              </a:rPr>
              <a:t>Faculty</a:t>
            </a:r>
            <a:r>
              <a:rPr lang="en-GB" sz="1200" dirty="0">
                <a:solidFill>
                  <a:schemeClr val="tx1">
                    <a:lumMod val="50000"/>
                    <a:lumOff val="50000"/>
                  </a:schemeClr>
                </a:solidFill>
              </a:rPr>
              <a:t> </a:t>
            </a:r>
          </a:p>
          <a:p>
            <a:pPr lvl="2">
              <a:spcBef>
                <a:spcPts val="0"/>
              </a:spcBef>
              <a:buFont typeface="Wingdings" panose="05000000000000000000" pitchFamily="2" charset="2"/>
              <a:buChar char="q"/>
            </a:pPr>
            <a:r>
              <a:rPr lang="en-GB" sz="1200" dirty="0">
                <a:solidFill>
                  <a:srgbClr val="50B2C3"/>
                </a:solidFill>
              </a:rPr>
              <a:t>Reduce costs by circumventing the pay-per-case model</a:t>
            </a:r>
          </a:p>
          <a:p>
            <a:pPr lvl="2">
              <a:spcBef>
                <a:spcPts val="0"/>
              </a:spcBef>
              <a:buFont typeface="Wingdings" panose="05000000000000000000" pitchFamily="2" charset="2"/>
              <a:buChar char="q"/>
            </a:pPr>
            <a:r>
              <a:rPr lang="en-GB" sz="1200" dirty="0">
                <a:solidFill>
                  <a:srgbClr val="50B2C3"/>
                </a:solidFill>
              </a:rPr>
              <a:t>Remove access barriers for students</a:t>
            </a:r>
          </a:p>
          <a:p>
            <a:pPr lvl="2">
              <a:spcBef>
                <a:spcPts val="0"/>
              </a:spcBef>
              <a:buFont typeface="Wingdings" panose="05000000000000000000" pitchFamily="2" charset="2"/>
              <a:buChar char="q"/>
            </a:pPr>
            <a:r>
              <a:rPr lang="en-GB" sz="1200" dirty="0">
                <a:solidFill>
                  <a:srgbClr val="50B2C3"/>
                </a:solidFill>
              </a:rPr>
              <a:t>Easily access wide variety of cases from a number of different sources</a:t>
            </a:r>
          </a:p>
          <a:p>
            <a:pPr lvl="2">
              <a:spcBef>
                <a:spcPts val="0"/>
              </a:spcBef>
              <a:buFont typeface="Wingdings" panose="05000000000000000000" pitchFamily="2" charset="2"/>
              <a:buChar char="q"/>
            </a:pPr>
            <a:r>
              <a:rPr lang="en-GB" sz="1200" dirty="0">
                <a:solidFill>
                  <a:srgbClr val="50B2C3"/>
                </a:solidFill>
              </a:rPr>
              <a:t>Publish cases with SAGE</a:t>
            </a:r>
          </a:p>
          <a:p>
            <a:pPr marL="685800" lvl="2" indent="0">
              <a:spcBef>
                <a:spcPts val="0"/>
              </a:spcBef>
              <a:buNone/>
            </a:pPr>
            <a:endParaRPr lang="en-GB" sz="1200" dirty="0">
              <a:solidFill>
                <a:srgbClr val="F0536A"/>
              </a:solidFill>
            </a:endParaRPr>
          </a:p>
          <a:p>
            <a:pPr>
              <a:spcBef>
                <a:spcPts val="0"/>
              </a:spcBef>
            </a:pPr>
            <a:r>
              <a:rPr lang="en-GB" sz="1200" b="1" dirty="0">
                <a:solidFill>
                  <a:schemeClr val="tx1">
                    <a:lumMod val="50000"/>
                    <a:lumOff val="50000"/>
                  </a:schemeClr>
                </a:solidFill>
              </a:rPr>
              <a:t>Students</a:t>
            </a:r>
            <a:r>
              <a:rPr lang="en-GB" sz="1200" dirty="0">
                <a:solidFill>
                  <a:schemeClr val="tx1">
                    <a:lumMod val="50000"/>
                    <a:lumOff val="50000"/>
                  </a:schemeClr>
                </a:solidFill>
              </a:rPr>
              <a:t> </a:t>
            </a:r>
          </a:p>
          <a:p>
            <a:pPr lvl="2">
              <a:spcBef>
                <a:spcPts val="0"/>
              </a:spcBef>
              <a:buFont typeface="Wingdings" panose="05000000000000000000" pitchFamily="2" charset="2"/>
              <a:buChar char="q"/>
            </a:pPr>
            <a:r>
              <a:rPr lang="en-GB" sz="1200" dirty="0">
                <a:solidFill>
                  <a:srgbClr val="50B2C3"/>
                </a:solidFill>
              </a:rPr>
              <a:t>Access cases whenever, wherever, for course prep, revision, and self-study</a:t>
            </a:r>
          </a:p>
          <a:p>
            <a:pPr lvl="2">
              <a:spcBef>
                <a:spcPts val="0"/>
              </a:spcBef>
              <a:buFont typeface="Wingdings" panose="05000000000000000000" pitchFamily="2" charset="2"/>
              <a:buChar char="q"/>
            </a:pPr>
            <a:r>
              <a:rPr lang="en-GB" sz="1200" dirty="0">
                <a:solidFill>
                  <a:srgbClr val="50B2C3"/>
                </a:solidFill>
              </a:rPr>
              <a:t>Become more self-sufficient by going beyond assigned cases</a:t>
            </a:r>
          </a:p>
          <a:p>
            <a:pPr lvl="2">
              <a:spcBef>
                <a:spcPts val="0"/>
              </a:spcBef>
              <a:buFont typeface="Wingdings" panose="05000000000000000000" pitchFamily="2" charset="2"/>
              <a:buChar char="q"/>
            </a:pPr>
            <a:r>
              <a:rPr lang="en-GB" sz="1200" dirty="0">
                <a:solidFill>
                  <a:srgbClr val="50B2C3"/>
                </a:solidFill>
              </a:rPr>
              <a:t>Find related study resources such as books, reference works and journal articles</a:t>
            </a:r>
          </a:p>
          <a:p>
            <a:pPr>
              <a:spcBef>
                <a:spcPts val="0"/>
              </a:spcBef>
            </a:pPr>
            <a:endParaRPr lang="en-GB" sz="1200" dirty="0"/>
          </a:p>
          <a:p>
            <a:pPr>
              <a:spcBef>
                <a:spcPts val="0"/>
              </a:spcBef>
            </a:pPr>
            <a:r>
              <a:rPr lang="en-GB" sz="1200" b="1" dirty="0">
                <a:solidFill>
                  <a:schemeClr val="tx1">
                    <a:lumMod val="50000"/>
                    <a:lumOff val="50000"/>
                  </a:schemeClr>
                </a:solidFill>
              </a:rPr>
              <a:t>Researchers </a:t>
            </a:r>
          </a:p>
          <a:p>
            <a:pPr lvl="2">
              <a:spcBef>
                <a:spcPts val="0"/>
              </a:spcBef>
              <a:buFont typeface="Wingdings" panose="05000000000000000000" pitchFamily="2" charset="2"/>
              <a:buChar char="q"/>
            </a:pPr>
            <a:r>
              <a:rPr lang="en-GB" sz="1200" dirty="0">
                <a:solidFill>
                  <a:srgbClr val="50B2C3"/>
                </a:solidFill>
              </a:rPr>
              <a:t>Examine real-life business decisions and strategies for personal research </a:t>
            </a:r>
          </a:p>
          <a:p>
            <a:pPr marL="0" indent="0">
              <a:spcBef>
                <a:spcPts val="0"/>
              </a:spcBef>
              <a:buNone/>
            </a:pPr>
            <a:endParaRPr lang="en-GB" sz="1200" dirty="0"/>
          </a:p>
          <a:p>
            <a:pPr>
              <a:spcBef>
                <a:spcPts val="0"/>
              </a:spcBef>
            </a:pPr>
            <a:r>
              <a:rPr lang="en-GB" sz="1200" b="1" dirty="0">
                <a:solidFill>
                  <a:schemeClr val="tx1">
                    <a:lumMod val="50000"/>
                    <a:lumOff val="50000"/>
                  </a:schemeClr>
                </a:solidFill>
              </a:rPr>
              <a:t>Librarians</a:t>
            </a:r>
            <a:r>
              <a:rPr lang="en-GB" sz="1200" dirty="0">
                <a:solidFill>
                  <a:schemeClr val="tx1">
                    <a:lumMod val="50000"/>
                    <a:lumOff val="50000"/>
                  </a:schemeClr>
                </a:solidFill>
              </a:rPr>
              <a:t> </a:t>
            </a:r>
          </a:p>
          <a:p>
            <a:pPr lvl="2">
              <a:spcBef>
                <a:spcPts val="0"/>
              </a:spcBef>
              <a:buFont typeface="Wingdings" panose="05000000000000000000" pitchFamily="2" charset="2"/>
              <a:buChar char="q"/>
            </a:pPr>
            <a:r>
              <a:rPr lang="en-GB" sz="1200" dirty="0">
                <a:solidFill>
                  <a:srgbClr val="50B2C3"/>
                </a:solidFill>
              </a:rPr>
              <a:t>Enhance relationships with Business faculty </a:t>
            </a:r>
          </a:p>
          <a:p>
            <a:pPr lvl="2">
              <a:spcBef>
                <a:spcPts val="0"/>
              </a:spcBef>
              <a:buFont typeface="Wingdings" panose="05000000000000000000" pitchFamily="2" charset="2"/>
              <a:buChar char="q"/>
            </a:pPr>
            <a:r>
              <a:rPr lang="en-GB" sz="1200" dirty="0">
                <a:solidFill>
                  <a:srgbClr val="50B2C3"/>
                </a:solidFill>
              </a:rPr>
              <a:t>Save faculty money</a:t>
            </a:r>
          </a:p>
          <a:p>
            <a:pPr lvl="2">
              <a:spcBef>
                <a:spcPts val="0"/>
              </a:spcBef>
              <a:buFont typeface="Wingdings" panose="05000000000000000000" pitchFamily="2" charset="2"/>
              <a:buChar char="q"/>
            </a:pPr>
            <a:r>
              <a:rPr lang="en-GB" sz="1200" dirty="0">
                <a:solidFill>
                  <a:srgbClr val="50B2C3"/>
                </a:solidFill>
              </a:rPr>
              <a:t>Inform collection development; obtain data on usage and engagement of case</a:t>
            </a:r>
          </a:p>
          <a:p>
            <a:pPr marL="914400" lvl="2" indent="0">
              <a:spcBef>
                <a:spcPts val="0"/>
              </a:spcBef>
              <a:buNone/>
            </a:pPr>
            <a:r>
              <a:rPr lang="en-GB" sz="1200" dirty="0">
                <a:solidFill>
                  <a:srgbClr val="50B2C3"/>
                </a:solidFill>
              </a:rPr>
              <a:t>     content </a:t>
            </a:r>
          </a:p>
        </p:txBody>
      </p:sp>
      <p:sp>
        <p:nvSpPr>
          <p:cNvPr id="2" name="Title 1"/>
          <p:cNvSpPr>
            <a:spLocks noGrp="1"/>
          </p:cNvSpPr>
          <p:nvPr>
            <p:ph type="title"/>
          </p:nvPr>
        </p:nvSpPr>
        <p:spPr/>
        <p:txBody>
          <a:bodyPr>
            <a:normAutofit/>
          </a:bodyPr>
          <a:lstStyle/>
          <a:p>
            <a:r>
              <a:rPr lang="en-GB" dirty="0"/>
              <a:t>Who is it for?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959301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Getting started on the platform</a:t>
            </a:r>
          </a:p>
        </p:txBody>
      </p:sp>
      <p:sp>
        <p:nvSpPr>
          <p:cNvPr id="3" name="Subtitle 2"/>
          <p:cNvSpPr>
            <a:spLocks noGrp="1"/>
          </p:cNvSpPr>
          <p:nvPr>
            <p:ph type="subTitle" idx="1"/>
          </p:nvPr>
        </p:nvSpPr>
        <p:spPr>
          <a:xfrm>
            <a:off x="1839701"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147041"/>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271491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4"/>
            <a:ext cx="8229600" cy="650802"/>
          </a:xfrm>
        </p:spPr>
        <p:txBody>
          <a:bodyPr>
            <a:noAutofit/>
          </a:bodyPr>
          <a:lstStyle/>
          <a:p>
            <a:r>
              <a:rPr lang="de-CH" sz="3400" dirty="0"/>
              <a:t>The </a:t>
            </a:r>
            <a:r>
              <a:rPr lang="de-CH" sz="3400" i="1" dirty="0"/>
              <a:t>SAGE Knowledge </a:t>
            </a:r>
            <a:r>
              <a:rPr lang="de-CH" sz="3400" dirty="0"/>
              <a:t>homepage</a:t>
            </a:r>
            <a:endParaRPr lang="en-US" sz="3400" b="1" dirty="0">
              <a:solidFill>
                <a:schemeClr val="accent4">
                  <a:lumMod val="75000"/>
                </a:schemeClr>
              </a:solidFill>
            </a:endParaRPr>
          </a:p>
        </p:txBody>
      </p:sp>
      <p:pic>
        <p:nvPicPr>
          <p:cNvPr id="2" name="Picture 1"/>
          <p:cNvPicPr>
            <a:picLocks noChangeAspect="1"/>
          </p:cNvPicPr>
          <p:nvPr/>
        </p:nvPicPr>
        <p:blipFill>
          <a:blip r:embed="rId2"/>
          <a:stretch>
            <a:fillRect/>
          </a:stretch>
        </p:blipFill>
        <p:spPr>
          <a:xfrm>
            <a:off x="4227871" y="935479"/>
            <a:ext cx="4819957" cy="4096193"/>
          </a:xfrm>
          <a:prstGeom prst="rect">
            <a:avLst/>
          </a:prstGeom>
          <a:ln>
            <a:noFill/>
          </a:ln>
          <a:effectLst>
            <a:outerShdw blurRad="292100" dist="139700" dir="2700000" algn="tl" rotWithShape="0">
              <a:srgbClr val="333333">
                <a:alpha val="65000"/>
              </a:srgbClr>
            </a:outerShdw>
          </a:effectLst>
        </p:spPr>
      </p:pic>
      <p:sp>
        <p:nvSpPr>
          <p:cNvPr id="9" name="Rounded Rectangular Callout 14">
            <a:extLst>
              <a:ext uri="{FF2B5EF4-FFF2-40B4-BE49-F238E27FC236}">
                <a16:creationId xmlns:a16="http://schemas.microsoft.com/office/drawing/2014/main" id="{5F9B5A17-E3A8-4106-82C0-3BD350E61678}"/>
              </a:ext>
            </a:extLst>
          </p:cNvPr>
          <p:cNvSpPr/>
          <p:nvPr/>
        </p:nvSpPr>
        <p:spPr>
          <a:xfrm>
            <a:off x="887208" y="2633418"/>
            <a:ext cx="2392191" cy="834641"/>
          </a:xfrm>
          <a:prstGeom prst="wedgeRoundRectCallout">
            <a:avLst>
              <a:gd name="adj1" fmla="val -10917"/>
              <a:gd name="adj2" fmla="val -2978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You can access </a:t>
            </a:r>
            <a:r>
              <a:rPr kumimoji="0" lang="en-GB" sz="1200" b="0" i="1" u="none" strike="noStrike" kern="1200" cap="none" spc="0" normalizeH="0" baseline="0" noProof="0" dirty="0">
                <a:ln>
                  <a:noFill/>
                </a:ln>
                <a:solidFill>
                  <a:prstClr val="white"/>
                </a:solidFill>
                <a:effectLst/>
                <a:uLnTx/>
                <a:uFillTx/>
                <a:latin typeface="Arial"/>
                <a:ea typeface="+mn-ea"/>
                <a:cs typeface="+mn-cs"/>
              </a:rPr>
              <a:t>SAGE Knowledge </a:t>
            </a:r>
            <a:r>
              <a:rPr kumimoji="0" lang="en-GB" sz="1200" b="0" i="0" u="none" strike="noStrike" kern="1200" cap="none" spc="0" normalizeH="0" baseline="0" noProof="0" dirty="0">
                <a:ln>
                  <a:noFill/>
                </a:ln>
                <a:solidFill>
                  <a:prstClr val="white"/>
                </a:solidFill>
                <a:effectLst/>
                <a:uLnTx/>
                <a:uFillTx/>
                <a:latin typeface="Arial"/>
                <a:ea typeface="+mn-ea"/>
                <a:cs typeface="+mn-cs"/>
              </a:rPr>
              <a:t>by going to </a:t>
            </a:r>
            <a:r>
              <a:rPr kumimoji="0" lang="en-GB" sz="1200" b="1" i="0" u="sng" strike="noStrike" kern="1200" cap="none" spc="0" normalizeH="0" baseline="0" noProof="0" dirty="0">
                <a:ln>
                  <a:noFill/>
                </a:ln>
                <a:solidFill>
                  <a:prstClr val="white"/>
                </a:solidFill>
                <a:effectLst/>
                <a:uLnTx/>
                <a:uFillTx/>
                <a:latin typeface="Arial"/>
                <a:ea typeface="+mn-ea"/>
                <a:cs typeface="+mn-cs"/>
              </a:rPr>
              <a:t>http://sk.sagepub.com </a:t>
            </a:r>
          </a:p>
        </p:txBody>
      </p:sp>
      <p:sp>
        <p:nvSpPr>
          <p:cNvPr id="10" name="Rounded Rectangular Callout 6">
            <a:extLst>
              <a:ext uri="{FF2B5EF4-FFF2-40B4-BE49-F238E27FC236}">
                <a16:creationId xmlns:a16="http://schemas.microsoft.com/office/drawing/2014/main" id="{B4D95809-5AFF-4CCC-8D90-849D0A31D83D}"/>
              </a:ext>
            </a:extLst>
          </p:cNvPr>
          <p:cNvSpPr/>
          <p:nvPr/>
        </p:nvSpPr>
        <p:spPr>
          <a:xfrm>
            <a:off x="157316" y="934947"/>
            <a:ext cx="3851977" cy="774278"/>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GB" sz="1200" b="0" i="1"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SAGE Knowledge </a:t>
            </a:r>
            <a:r>
              <a:rPr kumimoji="0" lang="en-GB" sz="1200" b="0" i="0"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hosts a number of SAGE’s digital library products, including </a:t>
            </a:r>
            <a:r>
              <a:rPr kumimoji="0" lang="en-GB" sz="1200" b="0" i="1"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SAGE </a:t>
            </a:r>
            <a:r>
              <a:rPr lang="en-GB" sz="1200" i="1" dirty="0">
                <a:solidFill>
                  <a:prstClr val="white"/>
                </a:solidFill>
                <a:latin typeface="Arial" pitchFamily="34" charset="0"/>
                <a:cs typeface="Arial" pitchFamily="34" charset="0"/>
              </a:rPr>
              <a:t>Business Cases</a:t>
            </a:r>
            <a:r>
              <a:rPr kumimoji="0" lang="en-GB" sz="1200" b="0" i="0"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t>
            </a:r>
          </a:p>
        </p:txBody>
      </p:sp>
      <p:sp>
        <p:nvSpPr>
          <p:cNvPr id="11" name="Rounded Rectangular Callout 7">
            <a:extLst>
              <a:ext uri="{FF2B5EF4-FFF2-40B4-BE49-F238E27FC236}">
                <a16:creationId xmlns:a16="http://schemas.microsoft.com/office/drawing/2014/main" id="{C9A9700A-3F93-42FB-86DA-61076D44FCBD}"/>
              </a:ext>
            </a:extLst>
          </p:cNvPr>
          <p:cNvSpPr/>
          <p:nvPr/>
        </p:nvSpPr>
        <p:spPr>
          <a:xfrm>
            <a:off x="185677" y="4515729"/>
            <a:ext cx="3795252" cy="486778"/>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Please note, it is possible that some of these content options will appear in grey on your screen, if your institution does not subscribe to a particular collection.</a:t>
            </a:r>
          </a:p>
        </p:txBody>
      </p:sp>
      <p:sp>
        <p:nvSpPr>
          <p:cNvPr id="3" name="Rectangle 2">
            <a:hlinkClick r:id="rId3"/>
            <a:extLst>
              <a:ext uri="{FF2B5EF4-FFF2-40B4-BE49-F238E27FC236}">
                <a16:creationId xmlns:a16="http://schemas.microsoft.com/office/drawing/2014/main" id="{A8B0E9D0-F5CE-4A1F-9434-F515465A789E}"/>
              </a:ext>
            </a:extLst>
          </p:cNvPr>
          <p:cNvSpPr/>
          <p:nvPr/>
        </p:nvSpPr>
        <p:spPr>
          <a:xfrm>
            <a:off x="1223889" y="3123028"/>
            <a:ext cx="1730326" cy="267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052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977" y="1900288"/>
            <a:ext cx="6137789" cy="3102219"/>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5640902" y="414800"/>
            <a:ext cx="3156257" cy="857250"/>
          </a:xfrm>
        </p:spPr>
        <p:txBody>
          <a:bodyPr>
            <a:noAutofit/>
          </a:bodyPr>
          <a:lstStyle/>
          <a:p>
            <a:pPr algn="r"/>
            <a:r>
              <a:rPr lang="de-CH" sz="3800" dirty="0"/>
              <a:t>Browsing</a:t>
            </a:r>
            <a:r>
              <a:rPr lang="de-CH" sz="3800" b="1" dirty="0"/>
              <a:t> </a:t>
            </a:r>
            <a:r>
              <a:rPr lang="de-CH" sz="3800" dirty="0"/>
              <a:t>by </a:t>
            </a:r>
            <a:br>
              <a:rPr lang="de-CH" sz="3800" dirty="0"/>
            </a:br>
            <a:r>
              <a:rPr lang="de-CH" sz="3800" dirty="0"/>
              <a:t>Collection</a:t>
            </a:r>
            <a:endParaRPr lang="en-US" sz="3800" dirty="0"/>
          </a:p>
        </p:txBody>
      </p:sp>
      <p:sp>
        <p:nvSpPr>
          <p:cNvPr id="7" name="Rounded Rectangular Callout 6"/>
          <p:cNvSpPr/>
          <p:nvPr/>
        </p:nvSpPr>
        <p:spPr>
          <a:xfrm>
            <a:off x="308191" y="247323"/>
            <a:ext cx="3396342" cy="1425520"/>
          </a:xfrm>
          <a:prstGeom prst="wedgeRoundRectCallout">
            <a:avLst>
              <a:gd name="adj1" fmla="val 15030"/>
              <a:gd name="adj2" fmla="val 66927"/>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Click to open the </a:t>
            </a:r>
            <a:r>
              <a:rPr kumimoji="0" lang="en-GB" sz="15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Collections </a:t>
            </a:r>
            <a:r>
              <a:rPr kumimoji="0" lang="en-GB" sz="15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menu to explore all content within a particular collection, for example, if you want to see all of our </a:t>
            </a:r>
            <a:r>
              <a:rPr lang="en-GB" sz="1500" dirty="0">
                <a:solidFill>
                  <a:prstClr val="white"/>
                </a:solidFill>
                <a:latin typeface="Arial" pitchFamily="34" charset="0"/>
                <a:cs typeface="Arial" pitchFamily="34" charset="0"/>
              </a:rPr>
              <a:t>cases</a:t>
            </a:r>
            <a:r>
              <a:rPr kumimoji="0" lang="en-GB" sz="15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t>
            </a:r>
          </a:p>
        </p:txBody>
      </p:sp>
      <p:sp>
        <p:nvSpPr>
          <p:cNvPr id="9" name="Rounded Rectangular Callout 8"/>
          <p:cNvSpPr/>
          <p:nvPr/>
        </p:nvSpPr>
        <p:spPr>
          <a:xfrm>
            <a:off x="6471138" y="3279531"/>
            <a:ext cx="2573146" cy="751303"/>
          </a:xfrm>
          <a:prstGeom prst="wedgeRoundRectCallout">
            <a:avLst>
              <a:gd name="adj1" fmla="val -77210"/>
              <a:gd name="adj2" fmla="val 71750"/>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You can also </a:t>
            </a:r>
            <a:r>
              <a:rPr kumimoji="0" lang="en-GB" sz="11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Browse by Collection </a:t>
            </a:r>
            <a:r>
              <a:rPr kumimoji="0" lang="en-GB" sz="11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using the tiles on the homepage.</a:t>
            </a:r>
          </a:p>
        </p:txBody>
      </p:sp>
      <p:sp>
        <p:nvSpPr>
          <p:cNvPr id="8" name="Rounded Rectangular Callout 7"/>
          <p:cNvSpPr/>
          <p:nvPr/>
        </p:nvSpPr>
        <p:spPr>
          <a:xfrm>
            <a:off x="6471138" y="4273062"/>
            <a:ext cx="2573146" cy="729445"/>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Please note, it is possible that some of these content options will appear in grey on your screen, if your institution does not subscribe to a particular collection.</a:t>
            </a:r>
          </a:p>
        </p:txBody>
      </p:sp>
    </p:spTree>
    <p:extLst>
      <p:ext uri="{BB962C8B-B14F-4D97-AF65-F5344CB8AC3E}">
        <p14:creationId xmlns:p14="http://schemas.microsoft.com/office/powerpoint/2010/main" val="297143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4"/>
            <a:ext cx="8229600" cy="650802"/>
          </a:xfrm>
        </p:spPr>
        <p:txBody>
          <a:bodyPr>
            <a:noAutofit/>
          </a:bodyPr>
          <a:lstStyle/>
          <a:p>
            <a:r>
              <a:rPr lang="de-CH" sz="3400" dirty="0"/>
              <a:t>The </a:t>
            </a:r>
            <a:r>
              <a:rPr lang="de-CH" sz="3400" i="1" dirty="0"/>
              <a:t>SAGE Business Cases </a:t>
            </a:r>
            <a:r>
              <a:rPr lang="de-CH" sz="3400" dirty="0"/>
              <a:t>homepage</a:t>
            </a:r>
            <a:endParaRPr lang="en-US" sz="3400" b="1" dirty="0">
              <a:solidFill>
                <a:schemeClr val="accent4">
                  <a:lumMod val="75000"/>
                </a:schemeClr>
              </a:solidFill>
            </a:endParaRPr>
          </a:p>
        </p:txBody>
      </p:sp>
      <p:sp>
        <p:nvSpPr>
          <p:cNvPr id="7" name="Rounded Rectangular Callout 6"/>
          <p:cNvSpPr/>
          <p:nvPr/>
        </p:nvSpPr>
        <p:spPr>
          <a:xfrm>
            <a:off x="66606" y="3697906"/>
            <a:ext cx="3795252" cy="889177"/>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SAGE </a:t>
            </a:r>
            <a:r>
              <a:rPr lang="en-GB" sz="1200" i="1" dirty="0">
                <a:solidFill>
                  <a:prstClr val="white"/>
                </a:solidFill>
                <a:latin typeface="Arial" pitchFamily="34" charset="0"/>
                <a:cs typeface="Arial" pitchFamily="34" charset="0"/>
              </a:rPr>
              <a:t>Business Cases</a:t>
            </a:r>
            <a:r>
              <a:rPr kumimoji="0" lang="en-GB" sz="1200"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 </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content will also be available through your library catalogue, and search engines like Google.</a:t>
            </a:r>
          </a:p>
        </p:txBody>
      </p:sp>
      <p:sp>
        <p:nvSpPr>
          <p:cNvPr id="8" name="Rounded Rectangular Callout 22">
            <a:extLst>
              <a:ext uri="{FF2B5EF4-FFF2-40B4-BE49-F238E27FC236}">
                <a16:creationId xmlns:a16="http://schemas.microsoft.com/office/drawing/2014/main" id="{198B33DE-EDBF-4B8F-BD7C-E2A2E55CB13E}"/>
              </a:ext>
            </a:extLst>
          </p:cNvPr>
          <p:cNvSpPr/>
          <p:nvPr/>
        </p:nvSpPr>
        <p:spPr>
          <a:xfrm>
            <a:off x="546157" y="1585006"/>
            <a:ext cx="2836149" cy="891168"/>
          </a:xfrm>
          <a:prstGeom prst="wedgeRoundRectCallout">
            <a:avLst>
              <a:gd name="adj1" fmla="val -10917"/>
              <a:gd name="adj2" fmla="val -2978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You can access </a:t>
            </a:r>
            <a:r>
              <a:rPr kumimoji="0" lang="en-GB" sz="1200" b="0" i="1" u="none" strike="noStrike" kern="1200" cap="none" spc="0" normalizeH="0" baseline="0" noProof="0" dirty="0">
                <a:ln>
                  <a:noFill/>
                </a:ln>
                <a:solidFill>
                  <a:prstClr val="white"/>
                </a:solidFill>
                <a:effectLst/>
                <a:uLnTx/>
                <a:uFillTx/>
                <a:latin typeface="Arial"/>
                <a:ea typeface="+mn-ea"/>
                <a:cs typeface="+mn-cs"/>
              </a:rPr>
              <a:t>SAGE Business Cases</a:t>
            </a:r>
            <a:r>
              <a:rPr kumimoji="0" lang="en-GB" sz="1200" b="0" i="0" u="none" strike="noStrike" kern="1200" cap="none" spc="0" normalizeH="0" baseline="0" noProof="0" dirty="0">
                <a:ln>
                  <a:noFill/>
                </a:ln>
                <a:solidFill>
                  <a:prstClr val="white"/>
                </a:solidFill>
                <a:effectLst/>
                <a:uLnTx/>
                <a:uFillTx/>
                <a:latin typeface="Arial"/>
                <a:ea typeface="+mn-ea"/>
                <a:cs typeface="+mn-cs"/>
              </a:rPr>
              <a:t> directly</a:t>
            </a:r>
            <a:r>
              <a:rPr kumimoji="0" lang="en-GB" sz="1200" b="0" i="1" u="none" strike="noStrike" kern="1200" cap="none" spc="0" normalizeH="0" baseline="0" noProof="0" dirty="0">
                <a:ln>
                  <a:noFill/>
                </a:ln>
                <a:solidFill>
                  <a:prstClr val="white"/>
                </a:solidFill>
                <a:effectLst/>
                <a:uLnTx/>
                <a:uFillTx/>
                <a:latin typeface="Arial"/>
                <a:ea typeface="+mn-ea"/>
                <a:cs typeface="+mn-cs"/>
              </a:rPr>
              <a:t> </a:t>
            </a:r>
            <a:r>
              <a:rPr kumimoji="0" lang="en-GB" sz="1200" b="0" i="0" u="none" strike="noStrike" kern="1200" cap="none" spc="0" normalizeH="0" baseline="0" noProof="0" dirty="0">
                <a:ln>
                  <a:noFill/>
                </a:ln>
                <a:solidFill>
                  <a:prstClr val="white"/>
                </a:solidFill>
                <a:effectLst/>
                <a:uLnTx/>
                <a:uFillTx/>
                <a:latin typeface="Arial"/>
                <a:ea typeface="+mn-ea"/>
                <a:cs typeface="+mn-cs"/>
              </a:rPr>
              <a:t>by going to </a:t>
            </a:r>
            <a:r>
              <a:rPr kumimoji="0" lang="en-GB" sz="1200" b="1" i="0" u="sng" strike="noStrike" kern="1200" cap="none" spc="0" normalizeH="0" baseline="0" noProof="0" dirty="0">
                <a:ln>
                  <a:noFill/>
                </a:ln>
                <a:solidFill>
                  <a:prstClr val="white"/>
                </a:solidFill>
                <a:effectLst/>
                <a:uLnTx/>
                <a:uFillTx/>
                <a:latin typeface="Arial"/>
                <a:ea typeface="+mn-ea"/>
                <a:cs typeface="+mn-cs"/>
              </a:rPr>
              <a:t>http://sk.sagepub.com/</a:t>
            </a:r>
            <a:r>
              <a:rPr lang="en-GB" sz="1200" b="1" u="sng" dirty="0">
                <a:solidFill>
                  <a:prstClr val="white"/>
                </a:solidFill>
                <a:latin typeface="Arial"/>
              </a:rPr>
              <a:t>cases</a:t>
            </a:r>
            <a:r>
              <a:rPr kumimoji="0" lang="en-GB" sz="1200" b="1" i="0" u="sng" strike="noStrike" kern="1200" cap="none" spc="0" normalizeH="0" baseline="0" noProof="0" dirty="0">
                <a:ln>
                  <a:noFill/>
                </a:ln>
                <a:solidFill>
                  <a:prstClr val="white"/>
                </a:solidFill>
                <a:effectLst/>
                <a:uLnTx/>
                <a:uFillTx/>
                <a:latin typeface="Arial"/>
                <a:ea typeface="+mn-ea"/>
                <a:cs typeface="+mn-cs"/>
              </a:rPr>
              <a:t> </a:t>
            </a:r>
          </a:p>
        </p:txBody>
      </p:sp>
      <p:sp>
        <p:nvSpPr>
          <p:cNvPr id="2" name="Rectangle 1">
            <a:hlinkClick r:id="rId2"/>
            <a:extLst>
              <a:ext uri="{FF2B5EF4-FFF2-40B4-BE49-F238E27FC236}">
                <a16:creationId xmlns:a16="http://schemas.microsoft.com/office/drawing/2014/main" id="{70EB1223-22D4-411F-8DA6-24C064667E14}"/>
              </a:ext>
            </a:extLst>
          </p:cNvPr>
          <p:cNvSpPr/>
          <p:nvPr/>
        </p:nvSpPr>
        <p:spPr>
          <a:xfrm>
            <a:off x="873985" y="2187786"/>
            <a:ext cx="218049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B9FB227C-4E3D-45E1-8BB1-4704A1E350A8}"/>
              </a:ext>
            </a:extLst>
          </p:cNvPr>
          <p:cNvPicPr>
            <a:picLocks noChangeAspect="1"/>
          </p:cNvPicPr>
          <p:nvPr/>
        </p:nvPicPr>
        <p:blipFill>
          <a:blip r:embed="rId3"/>
          <a:stretch>
            <a:fillRect/>
          </a:stretch>
        </p:blipFill>
        <p:spPr>
          <a:xfrm>
            <a:off x="4008839" y="1073855"/>
            <a:ext cx="4881943" cy="3463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1210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1834"/>
            <a:ext cx="8229600" cy="650802"/>
          </a:xfrm>
        </p:spPr>
        <p:txBody>
          <a:bodyPr>
            <a:noAutofit/>
          </a:bodyPr>
          <a:lstStyle/>
          <a:p>
            <a:r>
              <a:rPr lang="de-CH" sz="3250" dirty="0"/>
              <a:t>Browsing from the </a:t>
            </a:r>
            <a:r>
              <a:rPr lang="de-CH" sz="3250" i="1" dirty="0"/>
              <a:t>SAGE Business Cases </a:t>
            </a:r>
            <a:r>
              <a:rPr lang="de-CH" sz="3250" dirty="0"/>
              <a:t>homepage</a:t>
            </a:r>
            <a:endParaRPr lang="en-US" sz="3250" b="1" dirty="0">
              <a:solidFill>
                <a:schemeClr val="accent4">
                  <a:lumMod val="75000"/>
                </a:schemeClr>
              </a:solidFill>
            </a:endParaRPr>
          </a:p>
        </p:txBody>
      </p:sp>
      <p:pic>
        <p:nvPicPr>
          <p:cNvPr id="2" name="Picture 1">
            <a:extLst>
              <a:ext uri="{FF2B5EF4-FFF2-40B4-BE49-F238E27FC236}">
                <a16:creationId xmlns:a16="http://schemas.microsoft.com/office/drawing/2014/main" id="{DF0D732D-CB0C-4B70-A5BB-31FBB6EBD175}"/>
              </a:ext>
            </a:extLst>
          </p:cNvPr>
          <p:cNvPicPr>
            <a:picLocks noChangeAspect="1"/>
          </p:cNvPicPr>
          <p:nvPr/>
        </p:nvPicPr>
        <p:blipFill>
          <a:blip r:embed="rId2"/>
          <a:stretch>
            <a:fillRect/>
          </a:stretch>
        </p:blipFill>
        <p:spPr>
          <a:xfrm>
            <a:off x="2890910" y="1455065"/>
            <a:ext cx="2947182" cy="30777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1D4E1F4-D106-45A1-A280-6B5992D3247D}"/>
              </a:ext>
            </a:extLst>
          </p:cNvPr>
          <p:cNvPicPr>
            <a:picLocks noChangeAspect="1"/>
          </p:cNvPicPr>
          <p:nvPr/>
        </p:nvPicPr>
        <p:blipFill>
          <a:blip r:embed="rId3"/>
          <a:stretch>
            <a:fillRect/>
          </a:stretch>
        </p:blipFill>
        <p:spPr>
          <a:xfrm>
            <a:off x="6028598" y="1455065"/>
            <a:ext cx="2946589" cy="2961876"/>
          </a:xfrm>
          <a:prstGeom prst="rect">
            <a:avLst/>
          </a:prstGeom>
          <a:ln>
            <a:noFill/>
          </a:ln>
          <a:effectLst>
            <a:outerShdw blurRad="292100" dist="139700" dir="2700000" algn="tl" rotWithShape="0">
              <a:srgbClr val="333333">
                <a:alpha val="65000"/>
              </a:srgbClr>
            </a:outerShdw>
          </a:effectLst>
        </p:spPr>
      </p:pic>
      <p:sp>
        <p:nvSpPr>
          <p:cNvPr id="8" name="Rounded Rectangular Callout 8">
            <a:extLst>
              <a:ext uri="{FF2B5EF4-FFF2-40B4-BE49-F238E27FC236}">
                <a16:creationId xmlns:a16="http://schemas.microsoft.com/office/drawing/2014/main" id="{E10E5C8F-6D5F-429C-A245-086DE5B28D4C}"/>
              </a:ext>
            </a:extLst>
          </p:cNvPr>
          <p:cNvSpPr/>
          <p:nvPr/>
        </p:nvSpPr>
        <p:spPr>
          <a:xfrm>
            <a:off x="73560" y="1705236"/>
            <a:ext cx="2722097" cy="2577445"/>
          </a:xfrm>
          <a:prstGeom prst="wedgeRoundRectCallout">
            <a:avLst>
              <a:gd name="adj1" fmla="val -20802"/>
              <a:gd name="adj2" fmla="val 22478"/>
              <a:gd name="adj3" fmla="val 16667"/>
            </a:avLst>
          </a:prstGeom>
          <a:solidFill>
            <a:schemeClr val="tx2"/>
          </a:solidFill>
          <a:ln>
            <a:noFill/>
          </a:ln>
        </p:spPr>
        <p:txBody>
          <a:bodyPr vert="horz" lIns="320040" tIns="320040" rIns="320040" bIns="320040" rtlCol="0" anchor="ctr" anchorCtr="0">
            <a:noAutofit/>
          </a:bodyPr>
          <a:lstStyle/>
          <a:p>
            <a:r>
              <a:rPr lang="en-GB" sz="1400" dirty="0">
                <a:solidFill>
                  <a:schemeClr val="bg1"/>
                </a:solidFill>
              </a:rPr>
              <a:t>Browse by </a:t>
            </a:r>
            <a:r>
              <a:rPr lang="en-GB" sz="1400" b="1" dirty="0">
                <a:solidFill>
                  <a:schemeClr val="bg1"/>
                </a:solidFill>
              </a:rPr>
              <a:t>Region</a:t>
            </a:r>
            <a:r>
              <a:rPr lang="en-GB" sz="1400" dirty="0">
                <a:solidFill>
                  <a:schemeClr val="bg1"/>
                </a:solidFill>
              </a:rPr>
              <a:t> to see cases related to business in particular regions, or by </a:t>
            </a:r>
            <a:r>
              <a:rPr lang="en-GB" sz="1400" b="1" dirty="0">
                <a:solidFill>
                  <a:schemeClr val="bg1"/>
                </a:solidFill>
              </a:rPr>
              <a:t>Case Collection</a:t>
            </a:r>
            <a:r>
              <a:rPr lang="en-GB" sz="1400" dirty="0">
                <a:solidFill>
                  <a:schemeClr val="bg1"/>
                </a:solidFill>
              </a:rPr>
              <a:t> to see cases from SAGE’s original case series, enhanced cases, and cases from a particular content partner.</a:t>
            </a:r>
          </a:p>
        </p:txBody>
      </p:sp>
    </p:spTree>
    <p:extLst>
      <p:ext uri="{BB962C8B-B14F-4D97-AF65-F5344CB8AC3E}">
        <p14:creationId xmlns:p14="http://schemas.microsoft.com/office/powerpoint/2010/main" val="3322410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1834"/>
            <a:ext cx="8229600" cy="650802"/>
          </a:xfrm>
        </p:spPr>
        <p:txBody>
          <a:bodyPr>
            <a:noAutofit/>
          </a:bodyPr>
          <a:lstStyle/>
          <a:p>
            <a:r>
              <a:rPr lang="de-CH" sz="3250" dirty="0"/>
              <a:t>Browsing from the </a:t>
            </a:r>
            <a:r>
              <a:rPr lang="de-CH" sz="3250" i="1" dirty="0"/>
              <a:t>SAGE Business Cases </a:t>
            </a:r>
            <a:r>
              <a:rPr lang="de-CH" sz="3250" dirty="0"/>
              <a:t>homepage</a:t>
            </a:r>
            <a:endParaRPr lang="en-US" sz="3250" b="1" dirty="0">
              <a:solidFill>
                <a:schemeClr val="accent4">
                  <a:lumMod val="75000"/>
                </a:schemeClr>
              </a:solidFill>
            </a:endParaRPr>
          </a:p>
        </p:txBody>
      </p:sp>
      <p:pic>
        <p:nvPicPr>
          <p:cNvPr id="7" name="Picture 6">
            <a:extLst>
              <a:ext uri="{FF2B5EF4-FFF2-40B4-BE49-F238E27FC236}">
                <a16:creationId xmlns:a16="http://schemas.microsoft.com/office/drawing/2014/main" id="{EA9BBEE5-443C-4888-B45B-187F32D6D7FC}"/>
              </a:ext>
            </a:extLst>
          </p:cNvPr>
          <p:cNvPicPr>
            <a:picLocks noChangeAspect="1"/>
          </p:cNvPicPr>
          <p:nvPr/>
        </p:nvPicPr>
        <p:blipFill>
          <a:blip r:embed="rId2"/>
          <a:stretch>
            <a:fillRect/>
          </a:stretch>
        </p:blipFill>
        <p:spPr>
          <a:xfrm>
            <a:off x="4008839" y="1073855"/>
            <a:ext cx="4881943" cy="3463991"/>
          </a:xfrm>
          <a:prstGeom prst="rect">
            <a:avLst/>
          </a:prstGeom>
          <a:ln>
            <a:noFill/>
          </a:ln>
          <a:effectLst>
            <a:outerShdw blurRad="292100" dist="139700" dir="2700000" algn="tl" rotWithShape="0">
              <a:srgbClr val="333333">
                <a:alpha val="65000"/>
              </a:srgbClr>
            </a:outerShdw>
          </a:effectLst>
        </p:spPr>
      </p:pic>
      <p:sp>
        <p:nvSpPr>
          <p:cNvPr id="6" name="Rounded Rectangular Callout 5">
            <a:extLst>
              <a:ext uri="{FF2B5EF4-FFF2-40B4-BE49-F238E27FC236}">
                <a16:creationId xmlns:a16="http://schemas.microsoft.com/office/drawing/2014/main" id="{FA722377-91E1-46F3-958B-F5DCC3EDE594}"/>
              </a:ext>
            </a:extLst>
          </p:cNvPr>
          <p:cNvSpPr/>
          <p:nvPr/>
        </p:nvSpPr>
        <p:spPr>
          <a:xfrm>
            <a:off x="349062" y="1949911"/>
            <a:ext cx="2936354" cy="1843200"/>
          </a:xfrm>
          <a:prstGeom prst="wedgeRoundRectCallout">
            <a:avLst>
              <a:gd name="adj1" fmla="val 78080"/>
              <a:gd name="adj2" fmla="val 36368"/>
              <a:gd name="adj3" fmla="val 16667"/>
            </a:avLst>
          </a:prstGeom>
          <a:solidFill>
            <a:schemeClr val="tx2"/>
          </a:solidFill>
          <a:ln>
            <a:noFill/>
          </a:ln>
        </p:spPr>
        <p:txBody>
          <a:bodyPr vert="horz" lIns="320040" tIns="320040" rIns="320040" bIns="320040" rtlCol="0" anchor="ctr" anchorCtr="0">
            <a:noAutofit/>
          </a:bodyPr>
          <a:lstStyle/>
          <a:p>
            <a:r>
              <a:rPr lang="en-GB" sz="1600" dirty="0">
                <a:solidFill>
                  <a:schemeClr val="bg1"/>
                </a:solidFill>
              </a:rPr>
              <a:t>Browse by </a:t>
            </a:r>
            <a:r>
              <a:rPr lang="en-GB" sz="1600" b="1" dirty="0">
                <a:solidFill>
                  <a:schemeClr val="bg1"/>
                </a:solidFill>
              </a:rPr>
              <a:t>Discipline </a:t>
            </a:r>
            <a:r>
              <a:rPr lang="en-GB" sz="1600" dirty="0">
                <a:solidFill>
                  <a:schemeClr val="bg1"/>
                </a:solidFill>
              </a:rPr>
              <a:t>to access the </a:t>
            </a:r>
            <a:r>
              <a:rPr lang="en-GB" sz="1600" b="1" dirty="0">
                <a:solidFill>
                  <a:schemeClr val="bg1"/>
                </a:solidFill>
              </a:rPr>
              <a:t>subject taxonomy </a:t>
            </a:r>
            <a:r>
              <a:rPr lang="en-GB" sz="1600" dirty="0">
                <a:solidFill>
                  <a:schemeClr val="bg1"/>
                </a:solidFill>
              </a:rPr>
              <a:t>to get a more granular breakdown of the </a:t>
            </a:r>
            <a:r>
              <a:rPr lang="en-GB" sz="1600" b="1" dirty="0">
                <a:solidFill>
                  <a:schemeClr val="bg1"/>
                </a:solidFill>
              </a:rPr>
              <a:t>Discipline</a:t>
            </a:r>
            <a:r>
              <a:rPr lang="en-GB" sz="1600" dirty="0">
                <a:solidFill>
                  <a:schemeClr val="bg1"/>
                </a:solidFill>
              </a:rPr>
              <a:t>.</a:t>
            </a:r>
          </a:p>
        </p:txBody>
      </p:sp>
    </p:spTree>
    <p:extLst>
      <p:ext uri="{BB962C8B-B14F-4D97-AF65-F5344CB8AC3E}">
        <p14:creationId xmlns:p14="http://schemas.microsoft.com/office/powerpoint/2010/main" val="102150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82991" y="4551754"/>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Please note, some discipline or topic areas will show zero results (0) depending on your institution’s collection status.</a:t>
            </a:r>
          </a:p>
        </p:txBody>
      </p:sp>
      <p:sp>
        <p:nvSpPr>
          <p:cNvPr id="10" name="Title 3"/>
          <p:cNvSpPr txBox="1">
            <a:spLocks/>
          </p:cNvSpPr>
          <p:nvPr/>
        </p:nvSpPr>
        <p:spPr>
          <a:xfrm>
            <a:off x="457200" y="187924"/>
            <a:ext cx="8229600" cy="65080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CH" sz="3400" b="0" i="0" u="none" strike="noStrike" kern="1200" cap="none" spc="0" normalizeH="0" baseline="0" noProof="0" dirty="0">
                <a:ln>
                  <a:noFill/>
                </a:ln>
                <a:solidFill>
                  <a:srgbClr val="50B2C3"/>
                </a:solidFill>
                <a:effectLst/>
                <a:uLnTx/>
                <a:uFillTx/>
                <a:latin typeface="Arial" pitchFamily="34" charset="0"/>
                <a:ea typeface="+mj-ea"/>
                <a:cs typeface="Arial" pitchFamily="34" charset="0"/>
              </a:rPr>
              <a:t>Browsing by Discipline</a:t>
            </a:r>
            <a:endParaRPr kumimoji="0" lang="en-US" sz="3400" b="1" i="0" u="none" strike="noStrike" kern="1200" cap="none" spc="0" normalizeH="0" baseline="0" noProof="0" dirty="0">
              <a:ln>
                <a:noFill/>
              </a:ln>
              <a:solidFill>
                <a:srgbClr val="EE648B">
                  <a:lumMod val="75000"/>
                </a:srgbClr>
              </a:solidFill>
              <a:effectLst/>
              <a:uLnTx/>
              <a:uFillTx/>
              <a:latin typeface="Arial" pitchFamily="34" charset="0"/>
              <a:ea typeface="+mj-ea"/>
              <a:cs typeface="Arial" pitchFamily="34" charset="0"/>
            </a:endParaRPr>
          </a:p>
        </p:txBody>
      </p:sp>
      <p:pic>
        <p:nvPicPr>
          <p:cNvPr id="4" name="Picture 3">
            <a:extLst>
              <a:ext uri="{FF2B5EF4-FFF2-40B4-BE49-F238E27FC236}">
                <a16:creationId xmlns:a16="http://schemas.microsoft.com/office/drawing/2014/main" id="{51185FCE-7BAC-4EF6-AE2E-357BD2457F6F}"/>
              </a:ext>
            </a:extLst>
          </p:cNvPr>
          <p:cNvPicPr>
            <a:picLocks noChangeAspect="1"/>
          </p:cNvPicPr>
          <p:nvPr/>
        </p:nvPicPr>
        <p:blipFill>
          <a:blip r:embed="rId2"/>
          <a:stretch>
            <a:fillRect/>
          </a:stretch>
        </p:blipFill>
        <p:spPr>
          <a:xfrm>
            <a:off x="457200" y="878563"/>
            <a:ext cx="7103379" cy="2885386"/>
          </a:xfrm>
          <a:prstGeom prst="rect">
            <a:avLst/>
          </a:prstGeom>
          <a:ln>
            <a:noFill/>
          </a:ln>
          <a:effectLst>
            <a:outerShdw blurRad="292100" dist="139700" dir="2700000" algn="tl" rotWithShape="0">
              <a:srgbClr val="333333">
                <a:alpha val="65000"/>
              </a:srgbClr>
            </a:outerShdw>
          </a:effectLst>
        </p:spPr>
      </p:pic>
      <p:sp>
        <p:nvSpPr>
          <p:cNvPr id="8" name="Rounded Rectangular Callout 8">
            <a:extLst>
              <a:ext uri="{FF2B5EF4-FFF2-40B4-BE49-F238E27FC236}">
                <a16:creationId xmlns:a16="http://schemas.microsoft.com/office/drawing/2014/main" id="{7161C40F-91BB-4878-BC4C-CC595BA36297}"/>
              </a:ext>
            </a:extLst>
          </p:cNvPr>
          <p:cNvSpPr/>
          <p:nvPr/>
        </p:nvSpPr>
        <p:spPr>
          <a:xfrm>
            <a:off x="4874455" y="3763949"/>
            <a:ext cx="4186555" cy="1273582"/>
          </a:xfrm>
          <a:prstGeom prst="wedgeRoundRectCallout">
            <a:avLst>
              <a:gd name="adj1" fmla="val 1151"/>
              <a:gd name="adj2" fmla="val -71894"/>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The</a:t>
            </a:r>
            <a:r>
              <a:rPr kumimoji="0" lang="en-GB" sz="12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subject taxonomy </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allows you to discover </a:t>
            </a:r>
            <a:r>
              <a:rPr lang="en-GB" sz="1200" dirty="0">
                <a:solidFill>
                  <a:prstClr val="white"/>
                </a:solidFill>
              </a:rPr>
              <a:t>cases</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on your chosen topic or research area. It is also a great way of seeing what is covered in the </a:t>
            </a:r>
            <a:r>
              <a:rPr lang="en-GB" sz="1200" dirty="0">
                <a:solidFill>
                  <a:prstClr val="white"/>
                </a:solidFill>
              </a:rPr>
              <a:t>case</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collection, especially if you’re not sure of your key word search terms.</a:t>
            </a:r>
          </a:p>
        </p:txBody>
      </p:sp>
    </p:spTree>
    <p:extLst>
      <p:ext uri="{BB962C8B-B14F-4D97-AF65-F5344CB8AC3E}">
        <p14:creationId xmlns:p14="http://schemas.microsoft.com/office/powerpoint/2010/main" val="9264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475951"/>
            <a:ext cx="7772400" cy="519094"/>
          </a:xfrm>
        </p:spPr>
        <p:txBody>
          <a:bodyPr>
            <a:normAutofit fontScale="92500" lnSpcReduction="10000"/>
          </a:bodyPr>
          <a:lstStyle/>
          <a:p>
            <a:pPr algn="ctr"/>
            <a:r>
              <a:rPr lang="en-US" dirty="0"/>
              <a:t>I’d like to learn about this product myself…</a:t>
            </a:r>
          </a:p>
        </p:txBody>
      </p:sp>
      <p:pic>
        <p:nvPicPr>
          <p:cNvPr id="4" name="Picture 2" descr="M:\TEMPLATES\SLIDE SHOWS\New Powerpoint Master Slides\Logos\SAGE Business Cas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431" y="2260812"/>
            <a:ext cx="7095138" cy="60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8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09F0-B77F-4A12-82D6-4CAA6061AA6E}"/>
              </a:ext>
            </a:extLst>
          </p:cNvPr>
          <p:cNvPicPr>
            <a:picLocks noChangeAspect="1"/>
          </p:cNvPicPr>
          <p:nvPr/>
        </p:nvPicPr>
        <p:blipFill>
          <a:blip r:embed="rId2"/>
          <a:stretch>
            <a:fillRect/>
          </a:stretch>
        </p:blipFill>
        <p:spPr>
          <a:xfrm>
            <a:off x="4247016" y="998013"/>
            <a:ext cx="4439784" cy="3703653"/>
          </a:xfrm>
          <a:prstGeom prst="rect">
            <a:avLst/>
          </a:prstGeom>
          <a:ln>
            <a:noFill/>
          </a:ln>
          <a:effectLst>
            <a:outerShdw blurRad="292100" dist="139700" dir="2700000" algn="tl" rotWithShape="0">
              <a:srgbClr val="333333">
                <a:alpha val="65000"/>
              </a:srgbClr>
            </a:outerShdw>
          </a:effectLst>
        </p:spPr>
      </p:pic>
      <p:sp>
        <p:nvSpPr>
          <p:cNvPr id="6" name="Rounded Rectangular Callout 5">
            <a:extLst>
              <a:ext uri="{FF2B5EF4-FFF2-40B4-BE49-F238E27FC236}">
                <a16:creationId xmlns:a16="http://schemas.microsoft.com/office/drawing/2014/main" id="{FA722377-91E1-46F3-958B-F5DCC3EDE594}"/>
              </a:ext>
            </a:extLst>
          </p:cNvPr>
          <p:cNvSpPr/>
          <p:nvPr/>
        </p:nvSpPr>
        <p:spPr>
          <a:xfrm>
            <a:off x="457200" y="1781098"/>
            <a:ext cx="3088468" cy="2108618"/>
          </a:xfrm>
          <a:prstGeom prst="wedgeRoundRectCallout">
            <a:avLst>
              <a:gd name="adj1" fmla="val 78646"/>
              <a:gd name="adj2" fmla="val -79047"/>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Explore the </a:t>
            </a:r>
            <a:r>
              <a:rPr kumimoji="0" lang="en-GB" sz="16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You might be interested in</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links towards the bottom of the </a:t>
            </a:r>
            <a:r>
              <a:rPr kumimoji="0" lang="en-GB" sz="1600" b="0" i="1" u="none" strike="noStrike" kern="1200" cap="none" spc="0" normalizeH="0" baseline="0" noProof="0" dirty="0">
                <a:ln>
                  <a:noFill/>
                </a:ln>
                <a:solidFill>
                  <a:prstClr val="white"/>
                </a:solidFill>
                <a:effectLst/>
                <a:uLnTx/>
                <a:uFillTx/>
                <a:latin typeface="Arial" charset="0"/>
                <a:ea typeface="ＭＳ Ｐゴシック" pitchFamily="34" charset="-128"/>
                <a:cs typeface="+mn-cs"/>
              </a:rPr>
              <a:t>SAGE Business Cases </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homepage to find out more about the </a:t>
            </a:r>
            <a:r>
              <a:rPr lang="en-GB" sz="1600" dirty="0">
                <a:solidFill>
                  <a:prstClr val="white"/>
                </a:solidFill>
              </a:rPr>
              <a:t>case</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collection.</a:t>
            </a:r>
          </a:p>
        </p:txBody>
      </p:sp>
      <p:sp>
        <p:nvSpPr>
          <p:cNvPr id="8" name="Title 3">
            <a:extLst>
              <a:ext uri="{FF2B5EF4-FFF2-40B4-BE49-F238E27FC236}">
                <a16:creationId xmlns:a16="http://schemas.microsoft.com/office/drawing/2014/main" id="{1FBF61D4-9D9B-448A-B116-5843BD80E00B}"/>
              </a:ext>
            </a:extLst>
          </p:cNvPr>
          <p:cNvSpPr>
            <a:spLocks noGrp="1"/>
          </p:cNvSpPr>
          <p:nvPr>
            <p:ph type="title"/>
          </p:nvPr>
        </p:nvSpPr>
        <p:spPr>
          <a:xfrm>
            <a:off x="457200" y="441834"/>
            <a:ext cx="8229600" cy="650802"/>
          </a:xfrm>
        </p:spPr>
        <p:txBody>
          <a:bodyPr>
            <a:noAutofit/>
          </a:bodyPr>
          <a:lstStyle/>
          <a:p>
            <a:r>
              <a:rPr lang="de-CH" sz="3250" dirty="0"/>
              <a:t>Browsing from the </a:t>
            </a:r>
            <a:r>
              <a:rPr lang="de-CH" sz="3250" i="1" dirty="0"/>
              <a:t>SAGE Business Cases </a:t>
            </a:r>
            <a:r>
              <a:rPr lang="de-CH" sz="3250" dirty="0"/>
              <a:t>homepage</a:t>
            </a:r>
            <a:endParaRPr lang="en-US" sz="3250" b="1" dirty="0">
              <a:solidFill>
                <a:schemeClr val="accent4">
                  <a:lumMod val="75000"/>
                </a:schemeClr>
              </a:solidFill>
            </a:endParaRPr>
          </a:p>
        </p:txBody>
      </p:sp>
    </p:spTree>
    <p:extLst>
      <p:ext uri="{BB962C8B-B14F-4D97-AF65-F5344CB8AC3E}">
        <p14:creationId xmlns:p14="http://schemas.microsoft.com/office/powerpoint/2010/main" val="95234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4"/>
            <a:ext cx="8229600" cy="650802"/>
          </a:xfrm>
        </p:spPr>
        <p:txBody>
          <a:bodyPr>
            <a:noAutofit/>
          </a:bodyPr>
          <a:lstStyle/>
          <a:p>
            <a:r>
              <a:rPr lang="de-CH" sz="3400" dirty="0"/>
              <a:t>Using the Quick search</a:t>
            </a:r>
            <a:endParaRPr lang="en-US" sz="3400" b="1" dirty="0">
              <a:solidFill>
                <a:schemeClr val="accent4">
                  <a:lumMod val="75000"/>
                </a:schemeClr>
              </a:solidFill>
            </a:endParaRPr>
          </a:p>
        </p:txBody>
      </p:sp>
      <p:pic>
        <p:nvPicPr>
          <p:cNvPr id="6" name="Picture 5">
            <a:extLst>
              <a:ext uri="{FF2B5EF4-FFF2-40B4-BE49-F238E27FC236}">
                <a16:creationId xmlns:a16="http://schemas.microsoft.com/office/drawing/2014/main" id="{208755DE-A31D-4DF8-A4BD-E8901C23D464}"/>
              </a:ext>
            </a:extLst>
          </p:cNvPr>
          <p:cNvPicPr>
            <a:picLocks noChangeAspect="1"/>
          </p:cNvPicPr>
          <p:nvPr/>
        </p:nvPicPr>
        <p:blipFill>
          <a:blip r:embed="rId2"/>
          <a:stretch>
            <a:fillRect/>
          </a:stretch>
        </p:blipFill>
        <p:spPr>
          <a:xfrm>
            <a:off x="457200" y="1019060"/>
            <a:ext cx="5380394" cy="3510737"/>
          </a:xfrm>
          <a:prstGeom prst="rect">
            <a:avLst/>
          </a:prstGeom>
          <a:ln>
            <a:noFill/>
          </a:ln>
          <a:effectLst>
            <a:outerShdw blurRad="292100" dist="139700" dir="2700000" algn="tl" rotWithShape="0">
              <a:srgbClr val="333333">
                <a:alpha val="65000"/>
              </a:srgbClr>
            </a:outerShdw>
          </a:effectLst>
        </p:spPr>
      </p:pic>
      <p:sp>
        <p:nvSpPr>
          <p:cNvPr id="7" name="Rounded Rectangular Callout 5">
            <a:extLst>
              <a:ext uri="{FF2B5EF4-FFF2-40B4-BE49-F238E27FC236}">
                <a16:creationId xmlns:a16="http://schemas.microsoft.com/office/drawing/2014/main" id="{73EF827A-60A4-4A6C-BF6C-5B422C23D850}"/>
              </a:ext>
            </a:extLst>
          </p:cNvPr>
          <p:cNvSpPr/>
          <p:nvPr/>
        </p:nvSpPr>
        <p:spPr>
          <a:xfrm>
            <a:off x="5600701" y="1500373"/>
            <a:ext cx="3421966" cy="667175"/>
          </a:xfrm>
          <a:prstGeom prst="wedgeRoundRectCallout">
            <a:avLst>
              <a:gd name="adj1" fmla="val -45100"/>
              <a:gd name="adj2" fmla="val -103103"/>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You can run a search from any page using the search bar at the top of the screen.</a:t>
            </a:r>
          </a:p>
        </p:txBody>
      </p:sp>
      <p:sp>
        <p:nvSpPr>
          <p:cNvPr id="9" name="Rounded Rectangular Callout 6">
            <a:extLst>
              <a:ext uri="{FF2B5EF4-FFF2-40B4-BE49-F238E27FC236}">
                <a16:creationId xmlns:a16="http://schemas.microsoft.com/office/drawing/2014/main" id="{97607B49-BB88-44CA-A2C7-01565DD2096E}"/>
              </a:ext>
            </a:extLst>
          </p:cNvPr>
          <p:cNvSpPr/>
          <p:nvPr/>
        </p:nvSpPr>
        <p:spPr>
          <a:xfrm>
            <a:off x="5600701" y="3153153"/>
            <a:ext cx="3421966" cy="1802423"/>
          </a:xfrm>
          <a:prstGeom prst="wedgeRoundRectCallout">
            <a:avLst>
              <a:gd name="adj1" fmla="val -98645"/>
              <a:gd name="adj2" fmla="val -48148"/>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Use the quick search to look for </a:t>
            </a:r>
            <a:r>
              <a:rPr lang="en-GB" sz="1400" dirty="0">
                <a:solidFill>
                  <a:prstClr val="white"/>
                </a:solidFill>
                <a:latin typeface="Arial" pitchFamily="34" charset="0"/>
                <a:cs typeface="Arial" pitchFamily="34" charset="0"/>
              </a:rPr>
              <a:t>cases</a:t>
            </a:r>
            <a:r>
              <a:rPr kumimoji="0" lang="en-GB"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 related to key words and phrases.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Run the search for your own terms, or click on one of the auto-suggestions to go directly to that </a:t>
            </a:r>
            <a:r>
              <a:rPr lang="en-GB" sz="1400" dirty="0">
                <a:solidFill>
                  <a:prstClr val="white"/>
                </a:solidFill>
                <a:latin typeface="Arial" pitchFamily="34" charset="0"/>
                <a:cs typeface="Arial" pitchFamily="34" charset="0"/>
              </a:rPr>
              <a:t>case</a:t>
            </a:r>
            <a:r>
              <a:rPr kumimoji="0" lang="en-GB"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 or keyword result.</a:t>
            </a:r>
          </a:p>
        </p:txBody>
      </p:sp>
    </p:spTree>
    <p:extLst>
      <p:ext uri="{BB962C8B-B14F-4D97-AF65-F5344CB8AC3E}">
        <p14:creationId xmlns:p14="http://schemas.microsoft.com/office/powerpoint/2010/main" val="2936844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98961" y="27942"/>
            <a:ext cx="3534508" cy="5028716"/>
            <a:chOff x="580292" y="694650"/>
            <a:chExt cx="3540788" cy="5257286"/>
          </a:xfrm>
        </p:grpSpPr>
        <p:pic>
          <p:nvPicPr>
            <p:cNvPr id="3" name="Picture 2"/>
            <p:cNvPicPr>
              <a:picLocks noChangeAspect="1"/>
            </p:cNvPicPr>
            <p:nvPr/>
          </p:nvPicPr>
          <p:blipFill rotWithShape="1">
            <a:blip r:embed="rId2"/>
            <a:srcRect l="6307" t="21631"/>
            <a:stretch/>
          </p:blipFill>
          <p:spPr>
            <a:xfrm>
              <a:off x="580292" y="694650"/>
              <a:ext cx="3540788" cy="2169332"/>
            </a:xfrm>
            <a:prstGeom prst="rect">
              <a:avLst/>
            </a:prstGeom>
            <a:ln>
              <a:noFill/>
            </a:ln>
          </p:spPr>
        </p:pic>
        <p:pic>
          <p:nvPicPr>
            <p:cNvPr id="5" name="Picture 4"/>
            <p:cNvPicPr>
              <a:picLocks noChangeAspect="1"/>
            </p:cNvPicPr>
            <p:nvPr/>
          </p:nvPicPr>
          <p:blipFill rotWithShape="1">
            <a:blip r:embed="rId3"/>
            <a:srcRect r="1884"/>
            <a:stretch/>
          </p:blipFill>
          <p:spPr>
            <a:xfrm>
              <a:off x="583058" y="2863982"/>
              <a:ext cx="3531742" cy="3087954"/>
            </a:xfrm>
            <a:prstGeom prst="rect">
              <a:avLst/>
            </a:prstGeom>
            <a:ln>
              <a:noFill/>
            </a:ln>
          </p:spPr>
        </p:pic>
      </p:grpSp>
      <p:sp>
        <p:nvSpPr>
          <p:cNvPr id="8" name="Rounded Rectangular Callout 7"/>
          <p:cNvSpPr/>
          <p:nvPr/>
        </p:nvSpPr>
        <p:spPr>
          <a:xfrm>
            <a:off x="4475284" y="3072450"/>
            <a:ext cx="2813539" cy="502609"/>
          </a:xfrm>
          <a:prstGeom prst="wedgeRoundRectCallout">
            <a:avLst>
              <a:gd name="adj1" fmla="val -62581"/>
              <a:gd name="adj2" fmla="val -15283"/>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Choose the collections you want to search across</a:t>
            </a:r>
          </a:p>
        </p:txBody>
      </p:sp>
      <p:sp>
        <p:nvSpPr>
          <p:cNvPr id="9" name="Rounded Rectangular Callout 8"/>
          <p:cNvSpPr/>
          <p:nvPr/>
        </p:nvSpPr>
        <p:spPr>
          <a:xfrm>
            <a:off x="4342153" y="80443"/>
            <a:ext cx="2198078" cy="478988"/>
          </a:xfrm>
          <a:prstGeom prst="wedgeRoundRectCallout">
            <a:avLst>
              <a:gd name="adj1" fmla="val -75342"/>
              <a:gd name="adj2" fmla="val -15345"/>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Enter your search criteria</a:t>
            </a:r>
          </a:p>
        </p:txBody>
      </p:sp>
      <p:sp>
        <p:nvSpPr>
          <p:cNvPr id="10" name="Rounded Rectangular Callout 9"/>
          <p:cNvSpPr/>
          <p:nvPr/>
        </p:nvSpPr>
        <p:spPr>
          <a:xfrm>
            <a:off x="4627200" y="710775"/>
            <a:ext cx="3219231" cy="447443"/>
          </a:xfrm>
          <a:prstGeom prst="wedgeRoundRectCallout">
            <a:avLst>
              <a:gd name="adj1" fmla="val -73463"/>
              <a:gd name="adj2" fmla="val -23898"/>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Search specifically for people, </a:t>
            </a:r>
            <a:r>
              <a:rPr kumimoji="0" lang="en-GB" sz="1050"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e.g. </a:t>
            </a: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authors</a:t>
            </a:r>
          </a:p>
        </p:txBody>
      </p:sp>
      <p:sp>
        <p:nvSpPr>
          <p:cNvPr id="14" name="Rounded Rectangular Callout 13"/>
          <p:cNvSpPr/>
          <p:nvPr/>
        </p:nvSpPr>
        <p:spPr>
          <a:xfrm>
            <a:off x="112664" y="3564559"/>
            <a:ext cx="1654590" cy="548217"/>
          </a:xfrm>
          <a:prstGeom prst="wedgeRoundRectCallout">
            <a:avLst>
              <a:gd name="adj1" fmla="val 55459"/>
              <a:gd name="adj2" fmla="val 86058"/>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Select your publication date ranges</a:t>
            </a:r>
          </a:p>
        </p:txBody>
      </p:sp>
      <p:sp>
        <p:nvSpPr>
          <p:cNvPr id="15" name="Rounded Rectangular Callout 14"/>
          <p:cNvSpPr/>
          <p:nvPr/>
        </p:nvSpPr>
        <p:spPr>
          <a:xfrm>
            <a:off x="97661" y="4594091"/>
            <a:ext cx="1827855" cy="372978"/>
          </a:xfrm>
          <a:prstGeom prst="wedgeRoundRectCallout">
            <a:avLst>
              <a:gd name="adj1" fmla="val 64181"/>
              <a:gd name="adj2" fmla="val 3942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mn-cs"/>
              </a:rPr>
              <a:t>Click </a:t>
            </a:r>
            <a:r>
              <a:rPr kumimoji="0" lang="en-GB" sz="1050" b="1" i="0" u="none" strike="noStrike" kern="1200" cap="none" spc="0" normalizeH="0" baseline="0" noProof="0" dirty="0">
                <a:ln>
                  <a:noFill/>
                </a:ln>
                <a:solidFill>
                  <a:prstClr val="white"/>
                </a:solidFill>
                <a:effectLst/>
                <a:uLnTx/>
                <a:uFillTx/>
                <a:latin typeface="Arial"/>
                <a:ea typeface="+mn-ea"/>
                <a:cs typeface="+mn-cs"/>
              </a:rPr>
              <a:t>Submit </a:t>
            </a:r>
            <a:r>
              <a:rPr kumimoji="0" lang="en-GB" sz="1050" b="0" i="0" u="none" strike="noStrike" kern="1200" cap="none" spc="0" normalizeH="0" baseline="0" noProof="0" dirty="0">
                <a:ln>
                  <a:noFill/>
                </a:ln>
                <a:solidFill>
                  <a:prstClr val="white"/>
                </a:solidFill>
                <a:effectLst/>
                <a:uLnTx/>
                <a:uFillTx/>
                <a:latin typeface="Arial"/>
                <a:ea typeface="+mn-ea"/>
                <a:cs typeface="+mn-cs"/>
              </a:rPr>
              <a:t>when you’re ready</a:t>
            </a:r>
          </a:p>
        </p:txBody>
      </p:sp>
      <p:sp>
        <p:nvSpPr>
          <p:cNvPr id="4" name="Title 3"/>
          <p:cNvSpPr>
            <a:spLocks noGrp="1"/>
          </p:cNvSpPr>
          <p:nvPr>
            <p:ph type="title"/>
          </p:nvPr>
        </p:nvSpPr>
        <p:spPr>
          <a:xfrm>
            <a:off x="3731631" y="4199408"/>
            <a:ext cx="8229600" cy="857250"/>
          </a:xfrm>
        </p:spPr>
        <p:txBody>
          <a:bodyPr>
            <a:normAutofit/>
          </a:bodyPr>
          <a:lstStyle/>
          <a:p>
            <a:r>
              <a:rPr lang="de-CH" sz="3300" dirty="0"/>
              <a:t>Using the Advanced search</a:t>
            </a:r>
            <a:endParaRPr lang="en-US" sz="3300" dirty="0"/>
          </a:p>
        </p:txBody>
      </p:sp>
      <p:sp>
        <p:nvSpPr>
          <p:cNvPr id="16" name="Rounded Rectangular Callout 15"/>
          <p:cNvSpPr/>
          <p:nvPr/>
        </p:nvSpPr>
        <p:spPr>
          <a:xfrm>
            <a:off x="97661" y="252550"/>
            <a:ext cx="1669593" cy="478988"/>
          </a:xfrm>
          <a:prstGeom prst="wedgeRoundRectCallout">
            <a:avLst>
              <a:gd name="adj1" fmla="val 56658"/>
              <a:gd name="adj2" fmla="val -19016"/>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Add new rows for more criteria</a:t>
            </a:r>
          </a:p>
        </p:txBody>
      </p:sp>
      <p:sp>
        <p:nvSpPr>
          <p:cNvPr id="17" name="Rounded Rectangular Callout 16"/>
          <p:cNvSpPr/>
          <p:nvPr/>
        </p:nvSpPr>
        <p:spPr>
          <a:xfrm>
            <a:off x="4627199" y="1806859"/>
            <a:ext cx="2397855" cy="447443"/>
          </a:xfrm>
          <a:prstGeom prst="wedgeRoundRectCallout">
            <a:avLst>
              <a:gd name="adj1" fmla="val -103897"/>
              <a:gd name="adj2" fmla="val -23898"/>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Choose the disciplines you want to search across</a:t>
            </a:r>
          </a:p>
        </p:txBody>
      </p:sp>
    </p:spTree>
    <p:extLst>
      <p:ext uri="{BB962C8B-B14F-4D97-AF65-F5344CB8AC3E}">
        <p14:creationId xmlns:p14="http://schemas.microsoft.com/office/powerpoint/2010/main" val="2822533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29" y="178584"/>
            <a:ext cx="8424733" cy="857250"/>
          </a:xfrm>
        </p:spPr>
        <p:txBody>
          <a:bodyPr>
            <a:noAutofit/>
          </a:bodyPr>
          <a:lstStyle/>
          <a:p>
            <a:r>
              <a:rPr lang="de-CH" sz="3750" dirty="0"/>
              <a:t>Viewing your results</a:t>
            </a:r>
            <a:endParaRPr lang="en-US" sz="3750" dirty="0"/>
          </a:p>
        </p:txBody>
      </p:sp>
      <p:grpSp>
        <p:nvGrpSpPr>
          <p:cNvPr id="7" name="Group 6"/>
          <p:cNvGrpSpPr/>
          <p:nvPr/>
        </p:nvGrpSpPr>
        <p:grpSpPr>
          <a:xfrm>
            <a:off x="7404044" y="4541842"/>
            <a:ext cx="1739187" cy="430887"/>
            <a:chOff x="280113" y="4465320"/>
            <a:chExt cx="1739187" cy="430887"/>
          </a:xfrm>
        </p:grpSpPr>
        <p:sp>
          <p:nvSpPr>
            <p:cNvPr id="17" name="TextBox 16"/>
            <p:cNvSpPr txBox="1"/>
            <p:nvPr/>
          </p:nvSpPr>
          <p:spPr>
            <a:xfrm>
              <a:off x="483312" y="4465320"/>
              <a:ext cx="1535988" cy="43088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50B2C3"/>
                  </a:solidFill>
                  <a:effectLst/>
                  <a:uLnTx/>
                  <a:uFillTx/>
                  <a:latin typeface="Arial" pitchFamily="34" charset="0"/>
                  <a:ea typeface="ＭＳ Ｐゴシック" pitchFamily="34" charset="-128"/>
                  <a:cs typeface="Arial" pitchFamily="34" charset="0"/>
                </a:rPr>
                <a:t>Item is not available                       at your institution</a:t>
              </a:r>
            </a:p>
          </p:txBody>
        </p:sp>
        <p:pic>
          <p:nvPicPr>
            <p:cNvPr id="23" name="Picture 22"/>
            <p:cNvPicPr>
              <a:picLocks noChangeAspect="1"/>
            </p:cNvPicPr>
            <p:nvPr/>
          </p:nvPicPr>
          <p:blipFill>
            <a:blip r:embed="rId2"/>
            <a:stretch>
              <a:fillRect/>
            </a:stretch>
          </p:blipFill>
          <p:spPr>
            <a:xfrm>
              <a:off x="280113" y="4559175"/>
              <a:ext cx="190844" cy="226185"/>
            </a:xfrm>
            <a:prstGeom prst="rect">
              <a:avLst/>
            </a:prstGeom>
          </p:spPr>
        </p:pic>
      </p:grpSp>
      <p:pic>
        <p:nvPicPr>
          <p:cNvPr id="5" name="Picture 4">
            <a:extLst>
              <a:ext uri="{FF2B5EF4-FFF2-40B4-BE49-F238E27FC236}">
                <a16:creationId xmlns:a16="http://schemas.microsoft.com/office/drawing/2014/main" id="{AD6D9B71-9B9B-4B49-90D8-890624848047}"/>
              </a:ext>
            </a:extLst>
          </p:cNvPr>
          <p:cNvPicPr>
            <a:picLocks noChangeAspect="1"/>
          </p:cNvPicPr>
          <p:nvPr/>
        </p:nvPicPr>
        <p:blipFill>
          <a:blip r:embed="rId3"/>
          <a:stretch>
            <a:fillRect/>
          </a:stretch>
        </p:blipFill>
        <p:spPr>
          <a:xfrm>
            <a:off x="2791254" y="872233"/>
            <a:ext cx="4099973" cy="4041705"/>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1887511" y="4364462"/>
            <a:ext cx="1922329" cy="713837"/>
          </a:xfrm>
          <a:prstGeom prst="wedgeRoundRectCallout">
            <a:avLst>
              <a:gd name="adj1" fmla="val 4922"/>
              <a:gd name="adj2" fmla="val -13502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You must click the </a:t>
            </a:r>
            <a:r>
              <a:rPr kumimoji="0" lang="en-GB" sz="1000" b="1" i="0" u="none" strike="noStrike" kern="1200" cap="none" spc="0" normalizeH="0" baseline="0" noProof="0" dirty="0">
                <a:ln>
                  <a:noFill/>
                </a:ln>
                <a:solidFill>
                  <a:prstClr val="white"/>
                </a:solidFill>
                <a:effectLst/>
                <a:uLnTx/>
                <a:uFillTx/>
                <a:latin typeface="Arial"/>
                <a:ea typeface="+mn-ea"/>
                <a:cs typeface="+mn-cs"/>
              </a:rPr>
              <a:t>Apply filter </a:t>
            </a:r>
            <a:r>
              <a:rPr kumimoji="0" lang="en-GB" sz="1000" b="0" i="0" u="none" strike="noStrike" kern="1200" cap="none" spc="0" normalizeH="0" baseline="0" noProof="0" dirty="0">
                <a:ln>
                  <a:noFill/>
                </a:ln>
                <a:solidFill>
                  <a:prstClr val="white"/>
                </a:solidFill>
                <a:effectLst/>
                <a:uLnTx/>
                <a:uFillTx/>
                <a:latin typeface="Arial"/>
                <a:ea typeface="+mn-ea"/>
                <a:cs typeface="+mn-cs"/>
              </a:rPr>
              <a:t>button to apply your changes.</a:t>
            </a:r>
          </a:p>
        </p:txBody>
      </p:sp>
      <p:sp>
        <p:nvSpPr>
          <p:cNvPr id="6" name="Rounded Rectangular Callout 5"/>
          <p:cNvSpPr/>
          <p:nvPr/>
        </p:nvSpPr>
        <p:spPr>
          <a:xfrm>
            <a:off x="94505" y="1938405"/>
            <a:ext cx="2512402" cy="2163101"/>
          </a:xfrm>
          <a:prstGeom prst="wedgeRoundRectCallout">
            <a:avLst>
              <a:gd name="adj1" fmla="val 61094"/>
              <a:gd name="adj2" fmla="val -12176"/>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Use the filters on the left-hand side of the search results page to refine your search; you can filter by content type and discipline, and use the publication date slider to find older or newer content. </a:t>
            </a:r>
          </a:p>
        </p:txBody>
      </p:sp>
      <p:sp>
        <p:nvSpPr>
          <p:cNvPr id="12" name="Rounded Rectangular Callout 11"/>
          <p:cNvSpPr/>
          <p:nvPr/>
        </p:nvSpPr>
        <p:spPr>
          <a:xfrm>
            <a:off x="7183584" y="2098479"/>
            <a:ext cx="1591591" cy="946541"/>
          </a:xfrm>
          <a:prstGeom prst="wedgeRoundRectCallout">
            <a:avLst>
              <a:gd name="adj1" fmla="val -92648"/>
              <a:gd name="adj2" fmla="val -36261"/>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Click the image or title to open the </a:t>
            </a:r>
            <a:r>
              <a:rPr lang="en-GB" sz="1200" dirty="0">
                <a:solidFill>
                  <a:prstClr val="white"/>
                </a:solidFill>
                <a:latin typeface="Arial" pitchFamily="34" charset="0"/>
                <a:cs typeface="Arial" pitchFamily="34" charset="0"/>
              </a:rPr>
              <a:t>case</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t>
            </a:r>
          </a:p>
        </p:txBody>
      </p:sp>
    </p:spTree>
    <p:extLst>
      <p:ext uri="{BB962C8B-B14F-4D97-AF65-F5344CB8AC3E}">
        <p14:creationId xmlns:p14="http://schemas.microsoft.com/office/powerpoint/2010/main" val="234913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799" y="2324119"/>
            <a:ext cx="8245115" cy="2351313"/>
          </a:xfrm>
        </p:spPr>
        <p:txBody>
          <a:bodyPr>
            <a:noAutofit/>
          </a:bodyPr>
          <a:lstStyle/>
          <a:p>
            <a:pPr marL="342900" indent="-342900">
              <a:buFont typeface="Wingdings" panose="05000000000000000000" pitchFamily="2" charset="2"/>
              <a:buChar char="q"/>
            </a:pPr>
            <a:r>
              <a:rPr lang="en-GB" sz="2000" b="1" dirty="0"/>
              <a:t>Visit</a:t>
            </a:r>
            <a:r>
              <a:rPr lang="en-GB" sz="2000" dirty="0"/>
              <a:t> the </a:t>
            </a:r>
            <a:r>
              <a:rPr lang="en-GB" sz="2000" i="1" dirty="0"/>
              <a:t>SAGE Business Cases </a:t>
            </a:r>
            <a:r>
              <a:rPr lang="en-GB" sz="2000" dirty="0"/>
              <a:t>homepage at </a:t>
            </a:r>
            <a:r>
              <a:rPr lang="en-GB" sz="2000" b="1" u="sng" dirty="0">
                <a:solidFill>
                  <a:schemeClr val="bg2"/>
                </a:solidFill>
              </a:rPr>
              <a:t>http://sk.sagepub.com/cases</a:t>
            </a:r>
            <a:r>
              <a:rPr lang="en-GB" sz="2000" b="1" dirty="0">
                <a:solidFill>
                  <a:schemeClr val="bg2"/>
                </a:solidFill>
              </a:rPr>
              <a:t> </a:t>
            </a:r>
            <a:r>
              <a:rPr lang="en-GB" sz="2000" dirty="0"/>
              <a:t>or find it via your library catalogue</a:t>
            </a:r>
          </a:p>
          <a:p>
            <a:pPr marL="342900" indent="-342900">
              <a:buFont typeface="Wingdings" panose="05000000000000000000" pitchFamily="2" charset="2"/>
              <a:buChar char="q"/>
            </a:pPr>
            <a:r>
              <a:rPr lang="en-GB" sz="2200" b="1" dirty="0"/>
              <a:t>Find a case </a:t>
            </a:r>
            <a:r>
              <a:rPr lang="en-GB" sz="2200" dirty="0"/>
              <a:t>on a Business and Management topic that interests you using </a:t>
            </a:r>
            <a:r>
              <a:rPr lang="en-GB" sz="2200" b="1" dirty="0"/>
              <a:t>Browse by Discipline</a:t>
            </a:r>
            <a:endParaRPr lang="en-GB" sz="2200" dirty="0"/>
          </a:p>
          <a:p>
            <a:pPr marL="342900" indent="-342900">
              <a:buFont typeface="Wingdings" panose="05000000000000000000" pitchFamily="2" charset="2"/>
              <a:buChar char="q"/>
            </a:pPr>
            <a:r>
              <a:rPr lang="en-GB" sz="2200" b="1" dirty="0"/>
              <a:t>Run a search </a:t>
            </a:r>
            <a:r>
              <a:rPr lang="en-GB" sz="2200" dirty="0"/>
              <a:t>based on a current assignment or project you are working on</a:t>
            </a:r>
          </a:p>
          <a:p>
            <a:pPr marL="342900" indent="-342900">
              <a:buFont typeface="Wingdings" panose="05000000000000000000" pitchFamily="2" charset="2"/>
              <a:buChar char="q"/>
            </a:pPr>
            <a:r>
              <a:rPr lang="en-GB" sz="2200" b="1" dirty="0"/>
              <a:t>Use the filters </a:t>
            </a:r>
            <a:r>
              <a:rPr lang="en-GB" sz="2200" dirty="0"/>
              <a:t>to look at cases from the last 2 years</a:t>
            </a:r>
            <a:endParaRPr lang="en-GB" sz="2200" b="1" dirty="0"/>
          </a:p>
        </p:txBody>
      </p:sp>
      <p:pic>
        <p:nvPicPr>
          <p:cNvPr id="14" name="Picture 13"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
        <p:nvSpPr>
          <p:cNvPr id="3" name="Rectangle 2">
            <a:hlinkClick r:id="rId3"/>
          </p:cNvPr>
          <p:cNvSpPr/>
          <p:nvPr/>
        </p:nvSpPr>
        <p:spPr>
          <a:xfrm>
            <a:off x="1033063" y="2673398"/>
            <a:ext cx="3608739" cy="383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436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93" y="1584461"/>
            <a:ext cx="7215808" cy="1102519"/>
          </a:xfrm>
        </p:spPr>
        <p:txBody>
          <a:bodyPr/>
          <a:lstStyle/>
          <a:p>
            <a:r>
              <a:rPr lang="en-US" sz="4300" b="1" dirty="0"/>
              <a:t>The Case page</a:t>
            </a:r>
          </a:p>
        </p:txBody>
      </p:sp>
      <p:sp>
        <p:nvSpPr>
          <p:cNvPr id="3" name="Subtitle 2"/>
          <p:cNvSpPr>
            <a:spLocks noGrp="1"/>
          </p:cNvSpPr>
          <p:nvPr>
            <p:ph type="subTitle" idx="1"/>
          </p:nvPr>
        </p:nvSpPr>
        <p:spPr>
          <a:xfrm>
            <a:off x="3066594" y="2686980"/>
            <a:ext cx="6077406" cy="1314450"/>
          </a:xfrm>
        </p:spPr>
        <p:txBody>
          <a:bodyPr/>
          <a:lstStyle/>
          <a:p>
            <a:r>
              <a:rPr lang="en-US" dirty="0"/>
              <a:t>Case page features and functionality</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147041"/>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2609947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074757" cy="857250"/>
          </a:xfrm>
        </p:spPr>
        <p:txBody>
          <a:bodyPr/>
          <a:lstStyle/>
          <a:p>
            <a:r>
              <a:rPr lang="en-GB" i="1" dirty="0"/>
              <a:t>Case </a:t>
            </a:r>
            <a:r>
              <a:rPr lang="en-GB" dirty="0"/>
              <a:t>page</a:t>
            </a:r>
          </a:p>
        </p:txBody>
      </p:sp>
      <p:pic>
        <p:nvPicPr>
          <p:cNvPr id="4" name="Picture 3">
            <a:extLst>
              <a:ext uri="{FF2B5EF4-FFF2-40B4-BE49-F238E27FC236}">
                <a16:creationId xmlns:a16="http://schemas.microsoft.com/office/drawing/2014/main" id="{368D4222-F14E-4E88-BBBA-9157772CAFFB}"/>
              </a:ext>
            </a:extLst>
          </p:cNvPr>
          <p:cNvPicPr>
            <a:picLocks noChangeAspect="1"/>
          </p:cNvPicPr>
          <p:nvPr/>
        </p:nvPicPr>
        <p:blipFill>
          <a:blip r:embed="rId2"/>
          <a:stretch>
            <a:fillRect/>
          </a:stretch>
        </p:blipFill>
        <p:spPr>
          <a:xfrm>
            <a:off x="2400622" y="943004"/>
            <a:ext cx="4342755" cy="4060873"/>
          </a:xfrm>
          <a:prstGeom prst="rect">
            <a:avLst/>
          </a:prstGeom>
          <a:ln>
            <a:noFill/>
          </a:ln>
          <a:effectLst>
            <a:outerShdw blurRad="292100" dist="139700" dir="2700000" algn="tl" rotWithShape="0">
              <a:srgbClr val="333333">
                <a:alpha val="65000"/>
              </a:srgbClr>
            </a:outerShdw>
          </a:effectLst>
        </p:spPr>
      </p:pic>
      <p:sp>
        <p:nvSpPr>
          <p:cNvPr id="5" name="Rounded Rectangular Callout 4"/>
          <p:cNvSpPr/>
          <p:nvPr/>
        </p:nvSpPr>
        <p:spPr>
          <a:xfrm>
            <a:off x="5551391" y="4413814"/>
            <a:ext cx="1587136" cy="563477"/>
          </a:xfrm>
          <a:prstGeom prst="wedgeRoundRectCallout">
            <a:avLst>
              <a:gd name="adj1" fmla="val -68560"/>
              <a:gd name="adj2" fmla="val 3366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case continues down the page</a:t>
            </a:r>
          </a:p>
        </p:txBody>
      </p:sp>
      <p:sp>
        <p:nvSpPr>
          <p:cNvPr id="11" name="Rounded Rectangular Callout 10"/>
          <p:cNvSpPr/>
          <p:nvPr/>
        </p:nvSpPr>
        <p:spPr>
          <a:xfrm>
            <a:off x="33181" y="1254463"/>
            <a:ext cx="2295227" cy="557302"/>
          </a:xfrm>
          <a:prstGeom prst="wedgeRoundRectCallout">
            <a:avLst>
              <a:gd name="adj1" fmla="val 100591"/>
              <a:gd name="adj2" fmla="val 22436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more publication information about the case</a:t>
            </a:r>
          </a:p>
        </p:txBody>
      </p:sp>
      <p:sp>
        <p:nvSpPr>
          <p:cNvPr id="6" name="Rounded Rectangular Callout 5"/>
          <p:cNvSpPr/>
          <p:nvPr/>
        </p:nvSpPr>
        <p:spPr>
          <a:xfrm>
            <a:off x="6855571" y="1828675"/>
            <a:ext cx="1963893" cy="550650"/>
          </a:xfrm>
          <a:prstGeom prst="wedgeRoundRectCallout">
            <a:avLst>
              <a:gd name="adj1" fmla="val -77236"/>
              <a:gd name="adj2" fmla="val 161194"/>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or phrase within the case</a:t>
            </a:r>
          </a:p>
        </p:txBody>
      </p:sp>
      <p:sp>
        <p:nvSpPr>
          <p:cNvPr id="14" name="Rounded Rectangular Callout 11">
            <a:extLst>
              <a:ext uri="{FF2B5EF4-FFF2-40B4-BE49-F238E27FC236}">
                <a16:creationId xmlns:a16="http://schemas.microsoft.com/office/drawing/2014/main" id="{A4A35DE2-BEAA-4BD8-842F-558E64391313}"/>
              </a:ext>
            </a:extLst>
          </p:cNvPr>
          <p:cNvSpPr/>
          <p:nvPr/>
        </p:nvSpPr>
        <p:spPr>
          <a:xfrm>
            <a:off x="6862427" y="742381"/>
            <a:ext cx="2108200" cy="502805"/>
          </a:xfrm>
          <a:prstGeom prst="wedgeRoundRectCallout">
            <a:avLst>
              <a:gd name="adj1" fmla="val -90334"/>
              <a:gd name="adj2" fmla="val 79170"/>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Add the case to a list using the heart icon</a:t>
            </a:r>
          </a:p>
        </p:txBody>
      </p:sp>
      <p:sp>
        <p:nvSpPr>
          <p:cNvPr id="16" name="Rounded Rectangular Callout 10">
            <a:extLst>
              <a:ext uri="{FF2B5EF4-FFF2-40B4-BE49-F238E27FC236}">
                <a16:creationId xmlns:a16="http://schemas.microsoft.com/office/drawing/2014/main" id="{C4C3BF28-3397-4BC3-B4C5-70C5F9A75CAD}"/>
              </a:ext>
            </a:extLst>
          </p:cNvPr>
          <p:cNvSpPr/>
          <p:nvPr/>
        </p:nvSpPr>
        <p:spPr>
          <a:xfrm>
            <a:off x="6952190" y="2722037"/>
            <a:ext cx="2108200" cy="502805"/>
          </a:xfrm>
          <a:prstGeom prst="wedgeRoundRectCallout">
            <a:avLst>
              <a:gd name="adj1" fmla="val -86925"/>
              <a:gd name="adj2" fmla="val 46262"/>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Download, cite and share the case</a:t>
            </a:r>
          </a:p>
        </p:txBody>
      </p:sp>
      <p:sp>
        <p:nvSpPr>
          <p:cNvPr id="18" name="Rounded Rectangular Callout 15">
            <a:extLst>
              <a:ext uri="{FF2B5EF4-FFF2-40B4-BE49-F238E27FC236}">
                <a16:creationId xmlns:a16="http://schemas.microsoft.com/office/drawing/2014/main" id="{736FF395-D7F5-48FD-BC89-853C4E06AEFF}"/>
              </a:ext>
            </a:extLst>
          </p:cNvPr>
          <p:cNvSpPr/>
          <p:nvPr/>
        </p:nvSpPr>
        <p:spPr>
          <a:xfrm>
            <a:off x="6862427" y="3738499"/>
            <a:ext cx="2108200" cy="544160"/>
          </a:xfrm>
          <a:prstGeom prst="wedgeRoundRectCallout">
            <a:avLst>
              <a:gd name="adj1" fmla="val -64263"/>
              <a:gd name="adj2" fmla="val 14736"/>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GB" sz="1000" dirty="0">
                <a:solidFill>
                  <a:prstClr val="white"/>
                </a:solidFill>
                <a:latin typeface="Arial"/>
              </a:rPr>
              <a:t>Move</a:t>
            </a:r>
            <a:r>
              <a:rPr kumimoji="0" lang="en-GB" sz="1000" b="0" i="0" u="none" strike="noStrike" kern="1200" cap="none" spc="0" normalizeH="0" baseline="0" noProof="0" dirty="0">
                <a:ln>
                  <a:noFill/>
                </a:ln>
                <a:solidFill>
                  <a:prstClr val="white"/>
                </a:solidFill>
                <a:effectLst/>
                <a:uLnTx/>
                <a:uFillTx/>
                <a:latin typeface="Arial"/>
                <a:ea typeface="+mn-ea"/>
                <a:cs typeface="+mn-cs"/>
              </a:rPr>
              <a:t> through different sections in the</a:t>
            </a:r>
            <a:r>
              <a:rPr lang="en-GB" sz="1000" dirty="0">
                <a:solidFill>
                  <a:prstClr val="white"/>
                </a:solidFill>
                <a:latin typeface="Arial"/>
              </a:rPr>
              <a:t> case</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ounded Rectangular Callout 11"/>
          <p:cNvSpPr/>
          <p:nvPr/>
        </p:nvSpPr>
        <p:spPr>
          <a:xfrm>
            <a:off x="136795" y="2440865"/>
            <a:ext cx="1747159" cy="1015272"/>
          </a:xfrm>
          <a:prstGeom prst="wedgeRoundRectCallout">
            <a:avLst>
              <a:gd name="adj1" fmla="val 85121"/>
              <a:gd name="adj2" fmla="val 563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Switch between different tabs; the main tab you will want to use is the </a:t>
            </a:r>
            <a:r>
              <a:rPr lang="en-GB" sz="1000" b="1" dirty="0">
                <a:solidFill>
                  <a:schemeClr val="bg1"/>
                </a:solidFill>
              </a:rPr>
              <a:t>Case </a:t>
            </a:r>
            <a:r>
              <a:rPr lang="en-GB" sz="1000" dirty="0">
                <a:solidFill>
                  <a:schemeClr val="bg1"/>
                </a:solidFill>
              </a:rPr>
              <a:t>view</a:t>
            </a:r>
          </a:p>
        </p:txBody>
      </p:sp>
    </p:spTree>
    <p:extLst>
      <p:ext uri="{BB962C8B-B14F-4D97-AF65-F5344CB8AC3E}">
        <p14:creationId xmlns:p14="http://schemas.microsoft.com/office/powerpoint/2010/main" val="344273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074757" cy="857250"/>
          </a:xfrm>
        </p:spPr>
        <p:txBody>
          <a:bodyPr/>
          <a:lstStyle/>
          <a:p>
            <a:r>
              <a:rPr lang="en-GB" i="1" dirty="0"/>
              <a:t>Case </a:t>
            </a:r>
            <a:r>
              <a:rPr lang="en-GB" dirty="0"/>
              <a:t>page</a:t>
            </a:r>
          </a:p>
        </p:txBody>
      </p:sp>
      <p:pic>
        <p:nvPicPr>
          <p:cNvPr id="4" name="Picture 3">
            <a:extLst>
              <a:ext uri="{FF2B5EF4-FFF2-40B4-BE49-F238E27FC236}">
                <a16:creationId xmlns:a16="http://schemas.microsoft.com/office/drawing/2014/main" id="{368D4222-F14E-4E88-BBBA-9157772CAFFB}"/>
              </a:ext>
            </a:extLst>
          </p:cNvPr>
          <p:cNvPicPr>
            <a:picLocks noChangeAspect="1"/>
          </p:cNvPicPr>
          <p:nvPr/>
        </p:nvPicPr>
        <p:blipFill>
          <a:blip r:embed="rId2"/>
          <a:stretch>
            <a:fillRect/>
          </a:stretch>
        </p:blipFill>
        <p:spPr>
          <a:xfrm>
            <a:off x="457200" y="943004"/>
            <a:ext cx="4342755" cy="4060873"/>
          </a:xfrm>
          <a:prstGeom prst="rect">
            <a:avLst/>
          </a:prstGeom>
          <a:ln>
            <a:noFill/>
          </a:ln>
          <a:effectLst>
            <a:outerShdw blurRad="292100" dist="139700" dir="2700000" algn="tl" rotWithShape="0">
              <a:srgbClr val="333333">
                <a:alpha val="65000"/>
              </a:srgbClr>
            </a:outerShdw>
          </a:effectLst>
        </p:spPr>
      </p:pic>
      <p:sp>
        <p:nvSpPr>
          <p:cNvPr id="13" name="Rounded Rectangular Callout 6">
            <a:extLst>
              <a:ext uri="{FF2B5EF4-FFF2-40B4-BE49-F238E27FC236}">
                <a16:creationId xmlns:a16="http://schemas.microsoft.com/office/drawing/2014/main" id="{426198B2-A4E9-42B6-B5FC-3E51D1F262BC}"/>
              </a:ext>
            </a:extLst>
          </p:cNvPr>
          <p:cNvSpPr/>
          <p:nvPr/>
        </p:nvSpPr>
        <p:spPr>
          <a:xfrm>
            <a:off x="5527174" y="565159"/>
            <a:ext cx="3159626" cy="3162009"/>
          </a:xfrm>
          <a:prstGeom prst="wedgeRoundRectCallout">
            <a:avLst>
              <a:gd name="adj1" fmla="val -35385"/>
              <a:gd name="adj2" fmla="val 5688"/>
              <a:gd name="adj3" fmla="val 16667"/>
            </a:avLst>
          </a:prstGeom>
          <a:solidFill>
            <a:schemeClr val="tx2"/>
          </a:solidFill>
          <a:ln>
            <a:noFill/>
          </a:ln>
        </p:spPr>
        <p:txBody>
          <a:bodyPr vert="horz" lIns="320040" tIns="320040" rIns="320040" bIns="320040" rtlCol="0" anchor="ctr" anchorCtr="0">
            <a:noAutofit/>
          </a:bodyPr>
          <a:lstStyle/>
          <a:p>
            <a:r>
              <a:rPr lang="en-GB" sz="1400" dirty="0">
                <a:solidFill>
                  <a:schemeClr val="bg1"/>
                </a:solidFill>
              </a:rPr>
              <a:t>77% of cases contain </a:t>
            </a:r>
            <a:r>
              <a:rPr lang="en-GB" sz="1400" b="1" dirty="0">
                <a:solidFill>
                  <a:schemeClr val="bg1"/>
                </a:solidFill>
              </a:rPr>
              <a:t>faculty-only</a:t>
            </a:r>
            <a:r>
              <a:rPr lang="en-GB" sz="1400" dirty="0">
                <a:solidFill>
                  <a:schemeClr val="bg1"/>
                </a:solidFill>
              </a:rPr>
              <a:t> teaching notes, tried and tested by the case authors.</a:t>
            </a:r>
          </a:p>
          <a:p>
            <a:r>
              <a:rPr lang="en-GB" sz="1400" dirty="0">
                <a:solidFill>
                  <a:schemeClr val="bg1"/>
                </a:solidFill>
              </a:rPr>
              <a:t>Teaching notes contain discussion questions and suggested activities to use inside and outside of the classroom.</a:t>
            </a:r>
          </a:p>
          <a:p>
            <a:r>
              <a:rPr lang="en-GB" sz="1400" dirty="0">
                <a:solidFill>
                  <a:schemeClr val="bg1"/>
                </a:solidFill>
              </a:rPr>
              <a:t>To access these you will need to get a Verification Code from your library staff.</a:t>
            </a:r>
          </a:p>
        </p:txBody>
      </p:sp>
      <p:grpSp>
        <p:nvGrpSpPr>
          <p:cNvPr id="15" name="Group 14">
            <a:extLst>
              <a:ext uri="{FF2B5EF4-FFF2-40B4-BE49-F238E27FC236}">
                <a16:creationId xmlns:a16="http://schemas.microsoft.com/office/drawing/2014/main" id="{F6B07C2D-ACDC-4D23-A048-8CF5931471DA}"/>
              </a:ext>
            </a:extLst>
          </p:cNvPr>
          <p:cNvGrpSpPr/>
          <p:nvPr/>
        </p:nvGrpSpPr>
        <p:grpSpPr>
          <a:xfrm>
            <a:off x="5945740" y="4045630"/>
            <a:ext cx="2322494" cy="694574"/>
            <a:chOff x="6053933" y="3723881"/>
            <a:chExt cx="2322494" cy="694574"/>
          </a:xfrm>
        </p:grpSpPr>
        <p:sp>
          <p:nvSpPr>
            <p:cNvPr id="17" name="Rounded Rectangular Callout 5">
              <a:extLst>
                <a:ext uri="{FF2B5EF4-FFF2-40B4-BE49-F238E27FC236}">
                  <a16:creationId xmlns:a16="http://schemas.microsoft.com/office/drawing/2014/main" id="{34AE4799-3323-4ED6-B0B3-FAA72DD5D57D}"/>
                </a:ext>
              </a:extLst>
            </p:cNvPr>
            <p:cNvSpPr/>
            <p:nvPr/>
          </p:nvSpPr>
          <p:spPr>
            <a:xfrm>
              <a:off x="6053933" y="3723881"/>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TIP: To learn how to access teaching notes, </a:t>
              </a:r>
              <a:r>
                <a:rPr lang="en-GB" sz="1100" b="1" u="sng" dirty="0">
                  <a:solidFill>
                    <a:schemeClr val="bg1"/>
                  </a:solidFill>
                </a:rPr>
                <a:t>click here</a:t>
              </a:r>
              <a:r>
                <a:rPr lang="en-GB" sz="1100" dirty="0">
                  <a:solidFill>
                    <a:schemeClr val="bg1"/>
                  </a:solidFill>
                </a:rPr>
                <a:t>.</a:t>
              </a:r>
            </a:p>
          </p:txBody>
        </p:sp>
        <p:sp>
          <p:nvSpPr>
            <p:cNvPr id="19" name="Rectangle 18">
              <a:hlinkClick r:id="rId3" action="ppaction://hlinksldjump"/>
              <a:extLst>
                <a:ext uri="{FF2B5EF4-FFF2-40B4-BE49-F238E27FC236}">
                  <a16:creationId xmlns:a16="http://schemas.microsoft.com/office/drawing/2014/main" id="{3ED3947C-0B43-4B5E-AB65-92E2D8C5D76A}"/>
                </a:ext>
              </a:extLst>
            </p:cNvPr>
            <p:cNvSpPr/>
            <p:nvPr/>
          </p:nvSpPr>
          <p:spPr>
            <a:xfrm>
              <a:off x="6757980" y="4126574"/>
              <a:ext cx="914400" cy="291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hlinkClick r:id="rId3" action="ppaction://hlinksldjump"/>
            <a:extLst>
              <a:ext uri="{FF2B5EF4-FFF2-40B4-BE49-F238E27FC236}">
                <a16:creationId xmlns:a16="http://schemas.microsoft.com/office/drawing/2014/main" id="{60328504-89A2-4767-9192-B81DD4CC2905}"/>
              </a:ext>
            </a:extLst>
          </p:cNvPr>
          <p:cNvSpPr/>
          <p:nvPr/>
        </p:nvSpPr>
        <p:spPr>
          <a:xfrm>
            <a:off x="6649787" y="4448323"/>
            <a:ext cx="914400" cy="291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A8BEB1F1-7BB2-40C2-A8FC-5B5D641B71F3}"/>
              </a:ext>
            </a:extLst>
          </p:cNvPr>
          <p:cNvSpPr/>
          <p:nvPr/>
        </p:nvSpPr>
        <p:spPr>
          <a:xfrm>
            <a:off x="836023" y="2834640"/>
            <a:ext cx="731520" cy="326571"/>
          </a:xfrm>
          <a:prstGeom prst="ellipse">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28575">
                <a:solidFill>
                  <a:schemeClr val="tx1"/>
                </a:solidFill>
              </a:ln>
            </a:endParaRPr>
          </a:p>
        </p:txBody>
      </p:sp>
    </p:spTree>
    <p:extLst>
      <p:ext uri="{BB962C8B-B14F-4D97-AF65-F5344CB8AC3E}">
        <p14:creationId xmlns:p14="http://schemas.microsoft.com/office/powerpoint/2010/main" val="1263725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121967"/>
            <a:ext cx="8401051" cy="2552578"/>
          </a:xfrm>
        </p:spPr>
        <p:txBody>
          <a:bodyPr>
            <a:noAutofit/>
          </a:bodyPr>
          <a:lstStyle/>
          <a:p>
            <a:endParaRPr lang="en-GB" sz="2000" dirty="0"/>
          </a:p>
          <a:p>
            <a:pPr marL="342900" indent="-342900">
              <a:buFont typeface="Wingdings" panose="05000000000000000000" pitchFamily="2" charset="2"/>
              <a:buChar char="q"/>
            </a:pPr>
            <a:r>
              <a:rPr lang="en-GB" sz="2000" dirty="0"/>
              <a:t>Open</a:t>
            </a:r>
            <a:r>
              <a:rPr lang="en-GB" sz="2000" b="1" dirty="0"/>
              <a:t> More information </a:t>
            </a:r>
            <a:r>
              <a:rPr lang="en-GB" sz="2000" dirty="0"/>
              <a:t>about your case, and use the hyperlinks to explore other cases that might be of interest to you</a:t>
            </a:r>
          </a:p>
          <a:p>
            <a:pPr marL="171450" indent="-171450">
              <a:buFont typeface="Wingdings" panose="05000000000000000000" pitchFamily="2" charset="2"/>
              <a:buChar char="q"/>
            </a:pPr>
            <a:endParaRPr lang="en-GB" sz="2000" dirty="0"/>
          </a:p>
          <a:p>
            <a:pPr marL="342900" indent="-342900">
              <a:buFont typeface="Wingdings" panose="05000000000000000000" pitchFamily="2" charset="2"/>
              <a:buChar char="q"/>
            </a:pPr>
            <a:r>
              <a:rPr lang="en-GB" sz="2000" b="1" dirty="0"/>
              <a:t>Download the citation </a:t>
            </a:r>
            <a:r>
              <a:rPr lang="en-GB" sz="2000" dirty="0"/>
              <a:t>for your chosen case</a:t>
            </a:r>
          </a:p>
          <a:p>
            <a:pPr marL="342900" indent="-342900">
              <a:buFont typeface="Wingdings" panose="05000000000000000000" pitchFamily="2" charset="2"/>
              <a:buChar char="q"/>
            </a:pPr>
            <a:endParaRPr lang="en-GB" sz="2000" b="1" dirty="0"/>
          </a:p>
          <a:p>
            <a:pPr marL="342900" indent="-342900">
              <a:buFont typeface="Wingdings" panose="05000000000000000000" pitchFamily="2" charset="2"/>
              <a:buChar char="q"/>
            </a:pPr>
            <a:r>
              <a:rPr lang="en-GB" sz="2000" b="1" dirty="0"/>
              <a:t>Open a case </a:t>
            </a:r>
            <a:r>
              <a:rPr lang="en-GB" sz="2000" dirty="0"/>
              <a:t>and download the full-text PDF</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3991882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Creating a Profile</a:t>
            </a:r>
          </a:p>
        </p:txBody>
      </p:sp>
      <p:sp>
        <p:nvSpPr>
          <p:cNvPr id="3" name="Subtitle 2"/>
          <p:cNvSpPr>
            <a:spLocks noGrp="1"/>
          </p:cNvSpPr>
          <p:nvPr>
            <p:ph type="subTitle" idx="1"/>
          </p:nvPr>
        </p:nvSpPr>
        <p:spPr>
          <a:xfrm>
            <a:off x="1947856" y="2686980"/>
            <a:ext cx="7196144" cy="1314450"/>
          </a:xfrm>
        </p:spPr>
        <p:txBody>
          <a:bodyPr>
            <a:normAutofit/>
          </a:bodyPr>
          <a:lstStyle/>
          <a:p>
            <a:r>
              <a:rPr lang="en-US" sz="3200" dirty="0"/>
              <a:t>Saving searches, adding cases to lists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147041"/>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9686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737581"/>
            <a:ext cx="8572660" cy="1102519"/>
          </a:xfrm>
        </p:spPr>
        <p:txBody>
          <a:bodyPr/>
          <a:lstStyle/>
          <a:p>
            <a:r>
              <a:rPr lang="en-US" sz="4000" b="1" dirty="0"/>
              <a:t>Using this presentation</a:t>
            </a:r>
          </a:p>
        </p:txBody>
      </p:sp>
      <p:sp>
        <p:nvSpPr>
          <p:cNvPr id="3" name="Subtitle 2"/>
          <p:cNvSpPr>
            <a:spLocks noGrp="1"/>
          </p:cNvSpPr>
          <p:nvPr>
            <p:ph type="subTitle" idx="1"/>
          </p:nvPr>
        </p:nvSpPr>
        <p:spPr>
          <a:xfrm>
            <a:off x="207546" y="1685045"/>
            <a:ext cx="7772400" cy="3211419"/>
          </a:xfrm>
        </p:spPr>
        <p:txBody>
          <a:bodyPr>
            <a:normAutofit/>
          </a:bodyPr>
          <a:lstStyle/>
          <a:p>
            <a:r>
              <a:rPr lang="en-US" sz="2800" dirty="0"/>
              <a:t>Navigate to a specific section using the interactive links on the next slide, </a:t>
            </a:r>
            <a:r>
              <a:rPr lang="en-US" sz="2800" b="1" dirty="0"/>
              <a:t>OR</a:t>
            </a:r>
          </a:p>
          <a:p>
            <a:r>
              <a:rPr lang="en-US" sz="2800" dirty="0"/>
              <a:t>Follow along slide-by slide</a:t>
            </a:r>
          </a:p>
          <a:p>
            <a:endParaRPr lang="en-US" sz="2800" dirty="0"/>
          </a:p>
          <a:p>
            <a:r>
              <a:rPr lang="en-US" sz="2800" dirty="0"/>
              <a:t>We recommend you view this PowerPoint in </a:t>
            </a:r>
            <a:r>
              <a:rPr lang="en-US" sz="2800" b="1" dirty="0"/>
              <a:t>Presentation mode</a:t>
            </a:r>
            <a:r>
              <a:rPr lang="en-US" sz="2800" dirty="0"/>
              <a:t> for the best experience.</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8320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5264" y="1284869"/>
            <a:ext cx="4351644" cy="358966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57199" y="210389"/>
            <a:ext cx="4985057" cy="857250"/>
          </a:xfrm>
        </p:spPr>
        <p:txBody>
          <a:bodyPr>
            <a:normAutofit/>
          </a:bodyPr>
          <a:lstStyle/>
          <a:p>
            <a:r>
              <a:rPr lang="de-CH" dirty="0"/>
              <a:t>Creating a Profile</a:t>
            </a:r>
            <a:endParaRPr lang="en-US" dirty="0"/>
          </a:p>
        </p:txBody>
      </p:sp>
      <p:sp>
        <p:nvSpPr>
          <p:cNvPr id="14" name="Rounded Rectangular Callout 13"/>
          <p:cNvSpPr/>
          <p:nvPr/>
        </p:nvSpPr>
        <p:spPr>
          <a:xfrm>
            <a:off x="4501824" y="1017168"/>
            <a:ext cx="3042406" cy="1421766"/>
          </a:xfrm>
          <a:prstGeom prst="wedgeRoundRectCallout">
            <a:avLst>
              <a:gd name="adj1" fmla="val -72488"/>
              <a:gd name="adj2" fmla="val -766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Click the </a:t>
            </a:r>
            <a:r>
              <a:rPr kumimoji="0" lang="en-GB" sz="1400" b="1" i="0" u="none" strike="noStrike" kern="1200" cap="none" spc="0" normalizeH="0" baseline="0" noProof="0" dirty="0">
                <a:ln>
                  <a:noFill/>
                </a:ln>
                <a:solidFill>
                  <a:prstClr val="white"/>
                </a:solidFill>
                <a:effectLst/>
                <a:uLnTx/>
                <a:uFillTx/>
                <a:latin typeface="Arial"/>
                <a:ea typeface="+mn-ea"/>
                <a:cs typeface="+mn-cs"/>
              </a:rPr>
              <a:t>My</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1" i="0" u="none" strike="noStrike" kern="1200" cap="none" spc="0" normalizeH="0" baseline="0" noProof="0" dirty="0">
                <a:ln>
                  <a:noFill/>
                </a:ln>
                <a:solidFill>
                  <a:prstClr val="white"/>
                </a:solidFill>
                <a:effectLst/>
                <a:uLnTx/>
                <a:uFillTx/>
                <a:latin typeface="Arial"/>
                <a:ea typeface="+mn-ea"/>
                <a:cs typeface="+mn-cs"/>
              </a:rPr>
              <a:t>Profile </a:t>
            </a:r>
            <a:r>
              <a:rPr kumimoji="0" lang="en-GB" sz="1400" b="0" i="0" u="none" strike="noStrike" kern="1200" cap="none" spc="0" normalizeH="0" baseline="0" noProof="0" dirty="0">
                <a:ln>
                  <a:noFill/>
                </a:ln>
                <a:solidFill>
                  <a:prstClr val="white"/>
                </a:solidFill>
                <a:effectLst/>
                <a:uLnTx/>
                <a:uFillTx/>
                <a:latin typeface="Arial"/>
                <a:ea typeface="+mn-ea"/>
                <a:cs typeface="+mn-cs"/>
              </a:rPr>
              <a:t>button, then select </a:t>
            </a:r>
            <a:r>
              <a:rPr kumimoji="0" lang="en-GB" sz="1400" b="1" i="0" u="none" strike="noStrike" kern="1200" cap="none" spc="0" normalizeH="0" baseline="0" noProof="0" dirty="0">
                <a:ln>
                  <a:noFill/>
                </a:ln>
                <a:solidFill>
                  <a:prstClr val="white"/>
                </a:solidFill>
                <a:effectLst/>
                <a:uLnTx/>
                <a:uFillTx/>
                <a:latin typeface="Arial"/>
                <a:ea typeface="+mn-ea"/>
                <a:cs typeface="+mn-cs"/>
              </a:rPr>
              <a:t>Create my profile</a:t>
            </a:r>
            <a:r>
              <a:rPr kumimoji="0" lang="en-GB" sz="1400" b="0" i="0" u="none" strike="noStrike" kern="1200" cap="none" spc="0" normalizeH="0" baseline="0" noProof="0" dirty="0">
                <a:ln>
                  <a:noFill/>
                </a:ln>
                <a:solidFill>
                  <a:prstClr val="white"/>
                </a:solidFill>
                <a:effectLst/>
                <a:uLnTx/>
                <a:uFillTx/>
                <a:latin typeface="Arial"/>
                <a:ea typeface="+mn-ea"/>
                <a:cs typeface="+mn-cs"/>
              </a:rPr>
              <a:t> towards the bottom of the pop-up window that appears.</a:t>
            </a:r>
          </a:p>
        </p:txBody>
      </p:sp>
      <p:sp>
        <p:nvSpPr>
          <p:cNvPr id="8" name="Rounded Rectangular Callout 7"/>
          <p:cNvSpPr/>
          <p:nvPr/>
        </p:nvSpPr>
        <p:spPr>
          <a:xfrm>
            <a:off x="2813960" y="2732412"/>
            <a:ext cx="2478291" cy="694574"/>
          </a:xfrm>
          <a:prstGeom prst="wedgeRoundRectCallout">
            <a:avLst>
              <a:gd name="adj1" fmla="val -61530"/>
              <a:gd name="adj2" fmla="val -2374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a:ea typeface="+mn-ea"/>
                <a:cs typeface="+mn-cs"/>
              </a:rPr>
              <a:t>Once you’ve created your free profile, you can sign in here at any time.</a:t>
            </a:r>
          </a:p>
        </p:txBody>
      </p:sp>
      <p:pic>
        <p:nvPicPr>
          <p:cNvPr id="5" name="Picture 4"/>
          <p:cNvPicPr>
            <a:picLocks noChangeAspect="1"/>
          </p:cNvPicPr>
          <p:nvPr/>
        </p:nvPicPr>
        <p:blipFill>
          <a:blip r:embed="rId3"/>
          <a:stretch>
            <a:fillRect/>
          </a:stretch>
        </p:blipFill>
        <p:spPr>
          <a:xfrm>
            <a:off x="5374982" y="3326674"/>
            <a:ext cx="3665875" cy="1682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2057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a:t>Saving searches</a:t>
            </a:r>
            <a:endParaRPr lang="en-US" dirty="0"/>
          </a:p>
        </p:txBody>
      </p:sp>
      <p:pic>
        <p:nvPicPr>
          <p:cNvPr id="5" name="Picture 4">
            <a:extLst>
              <a:ext uri="{FF2B5EF4-FFF2-40B4-BE49-F238E27FC236}">
                <a16:creationId xmlns:a16="http://schemas.microsoft.com/office/drawing/2014/main" id="{7938768F-E1FF-4AD8-AD08-7915C181952B}"/>
              </a:ext>
            </a:extLst>
          </p:cNvPr>
          <p:cNvPicPr>
            <a:picLocks noChangeAspect="1"/>
          </p:cNvPicPr>
          <p:nvPr/>
        </p:nvPicPr>
        <p:blipFill>
          <a:blip r:embed="rId2"/>
          <a:stretch>
            <a:fillRect/>
          </a:stretch>
        </p:blipFill>
        <p:spPr>
          <a:xfrm>
            <a:off x="4091008" y="1075395"/>
            <a:ext cx="4099973" cy="4041705"/>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297140" y="1568525"/>
            <a:ext cx="3633731" cy="1207230"/>
          </a:xfrm>
          <a:prstGeom prst="wedgeRoundRectCallout">
            <a:avLst>
              <a:gd name="adj1" fmla="val 92243"/>
              <a:gd name="adj2" fmla="val -2144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When you’re logged into your Profile and you are viewing your search results, click the </a:t>
            </a:r>
            <a:r>
              <a:rPr kumimoji="0" lang="en-GB" sz="1200" b="1" i="0" u="none" strike="noStrike" kern="1200" cap="none" spc="0" normalizeH="0" baseline="0" noProof="0" dirty="0">
                <a:ln>
                  <a:noFill/>
                </a:ln>
                <a:solidFill>
                  <a:prstClr val="white"/>
                </a:solidFill>
                <a:effectLst/>
                <a:uLnTx/>
                <a:uFillTx/>
                <a:latin typeface="Arial"/>
                <a:ea typeface="+mn-ea"/>
                <a:cs typeface="+mn-cs"/>
              </a:rPr>
              <a:t>Save Search </a:t>
            </a:r>
            <a:r>
              <a:rPr kumimoji="0" lang="en-GB" sz="1200" b="0" i="0" u="none" strike="noStrike" kern="1200" cap="none" spc="0" normalizeH="0" baseline="0" noProof="0" dirty="0">
                <a:ln>
                  <a:noFill/>
                </a:ln>
                <a:solidFill>
                  <a:prstClr val="white"/>
                </a:solidFill>
                <a:effectLst/>
                <a:uLnTx/>
                <a:uFillTx/>
                <a:latin typeface="Arial"/>
                <a:ea typeface="+mn-ea"/>
                <a:cs typeface="+mn-cs"/>
              </a:rPr>
              <a:t>button to save your search criteria, so that you can quickly     re-run the same search again later.</a:t>
            </a:r>
          </a:p>
        </p:txBody>
      </p:sp>
    </p:spTree>
    <p:extLst>
      <p:ext uri="{BB962C8B-B14F-4D97-AF65-F5344CB8AC3E}">
        <p14:creationId xmlns:p14="http://schemas.microsoft.com/office/powerpoint/2010/main" val="4162285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lists</a:t>
            </a:r>
            <a:endParaRPr lang="en-US" dirty="0"/>
          </a:p>
        </p:txBody>
      </p:sp>
      <p:sp>
        <p:nvSpPr>
          <p:cNvPr id="13" name="Rounded Rectangular Callout 12"/>
          <p:cNvSpPr/>
          <p:nvPr/>
        </p:nvSpPr>
        <p:spPr>
          <a:xfrm>
            <a:off x="6543040" y="153685"/>
            <a:ext cx="2394005"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When logged in to your Profile, you can add </a:t>
            </a:r>
            <a:r>
              <a:rPr lang="en-GB" sz="1200" dirty="0">
                <a:solidFill>
                  <a:prstClr val="white"/>
                </a:solidFill>
                <a:latin typeface="Arial"/>
              </a:rPr>
              <a:t>cases</a:t>
            </a:r>
            <a:r>
              <a:rPr kumimoji="0" lang="en-GB" sz="1200" b="0" i="0" u="none" strike="noStrike" kern="1200" cap="none" spc="0" normalizeH="0" baseline="0" noProof="0" dirty="0">
                <a:ln>
                  <a:noFill/>
                </a:ln>
                <a:solidFill>
                  <a:prstClr val="white"/>
                </a:solidFill>
                <a:effectLst/>
                <a:uLnTx/>
                <a:uFillTx/>
                <a:latin typeface="Arial"/>
                <a:ea typeface="+mn-ea"/>
                <a:cs typeface="+mn-cs"/>
              </a:rPr>
              <a:t> to </a:t>
            </a:r>
            <a:r>
              <a:rPr kumimoji="0" lang="en-GB" sz="1200" b="1" i="0" u="none" strike="noStrike" kern="1200" cap="none" spc="0" normalizeH="0" baseline="0" noProof="0" dirty="0">
                <a:ln>
                  <a:noFill/>
                </a:ln>
                <a:solidFill>
                  <a:prstClr val="white"/>
                </a:solidFill>
                <a:effectLst/>
                <a:uLnTx/>
                <a:uFillTx/>
                <a:latin typeface="Arial"/>
                <a:ea typeface="+mn-ea"/>
                <a:cs typeface="+mn-cs"/>
              </a:rPr>
              <a:t>My Lists</a:t>
            </a:r>
            <a:r>
              <a:rPr kumimoji="0" lang="en-GB" sz="1200" b="0" i="0" u="none" strike="noStrike" kern="1200" cap="none" spc="0" normalizeH="0" baseline="0" noProof="0" dirty="0">
                <a:ln>
                  <a:noFill/>
                </a:ln>
                <a:solidFill>
                  <a:prstClr val="white"/>
                </a:solidFill>
                <a:effectLst/>
                <a:uLnTx/>
                <a:uFillTx/>
                <a:latin typeface="Arial"/>
                <a:ea typeface="+mn-ea"/>
                <a:cs typeface="+mn-cs"/>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0B494E5D-3416-4B50-BF53-2278F1E998FD}"/>
              </a:ext>
            </a:extLst>
          </p:cNvPr>
          <p:cNvPicPr>
            <a:picLocks noChangeAspect="1"/>
          </p:cNvPicPr>
          <p:nvPr/>
        </p:nvPicPr>
        <p:blipFill>
          <a:blip r:embed="rId3"/>
          <a:stretch>
            <a:fillRect/>
          </a:stretch>
        </p:blipFill>
        <p:spPr>
          <a:xfrm>
            <a:off x="181734" y="1323200"/>
            <a:ext cx="5844293" cy="294590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DB7B5EA-AD02-4CC6-A05C-411A743A83CB}"/>
              </a:ext>
            </a:extLst>
          </p:cNvPr>
          <p:cNvPicPr>
            <a:picLocks noChangeAspect="1"/>
          </p:cNvPicPr>
          <p:nvPr/>
        </p:nvPicPr>
        <p:blipFill>
          <a:blip r:embed="rId4"/>
          <a:stretch>
            <a:fillRect/>
          </a:stretch>
        </p:blipFill>
        <p:spPr>
          <a:xfrm>
            <a:off x="4352318" y="2721973"/>
            <a:ext cx="1932215" cy="2186879"/>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146800" y="1477958"/>
            <a:ext cx="2910414" cy="593241"/>
          </a:xfrm>
          <a:prstGeom prst="wedgeRoundRectCallout">
            <a:avLst>
              <a:gd name="adj1" fmla="val -87959"/>
              <a:gd name="adj2" fmla="val 2957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On any </a:t>
            </a:r>
            <a:r>
              <a:rPr lang="en-GB" sz="1400" dirty="0">
                <a:solidFill>
                  <a:prstClr val="white"/>
                </a:solidFill>
                <a:latin typeface="Arial"/>
              </a:rPr>
              <a:t>case</a:t>
            </a:r>
            <a:r>
              <a:rPr kumimoji="0" lang="en-GB" sz="1400" b="1"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a:ln>
                  <a:noFill/>
                </a:ln>
                <a:solidFill>
                  <a:prstClr val="white"/>
                </a:solidFill>
                <a:effectLst/>
                <a:uLnTx/>
                <a:uFillTx/>
                <a:latin typeface="Arial"/>
                <a:ea typeface="+mn-ea"/>
                <a:cs typeface="+mn-cs"/>
              </a:rPr>
              <a:t>page, click the </a:t>
            </a:r>
            <a:r>
              <a:rPr kumimoji="0" lang="en-GB" sz="1400" b="1" i="0" u="none" strike="noStrike" kern="1200" cap="none" spc="0" normalizeH="0" baseline="0" noProof="0" dirty="0">
                <a:ln>
                  <a:noFill/>
                </a:ln>
                <a:solidFill>
                  <a:prstClr val="white"/>
                </a:solidFill>
                <a:effectLst/>
                <a:uLnTx/>
                <a:uFillTx/>
                <a:latin typeface="Arial"/>
                <a:ea typeface="+mn-ea"/>
                <a:cs typeface="+mn-cs"/>
              </a:rPr>
              <a:t>Add to list </a:t>
            </a:r>
            <a:r>
              <a:rPr kumimoji="0" lang="en-GB" sz="1400" b="0" i="0" u="none" strike="noStrike" kern="1200" cap="none" spc="0" normalizeH="0" baseline="0" noProof="0" dirty="0">
                <a:ln>
                  <a:noFill/>
                </a:ln>
                <a:solidFill>
                  <a:prstClr val="white"/>
                </a:solidFill>
                <a:effectLst/>
                <a:uLnTx/>
                <a:uFillTx/>
                <a:latin typeface="Arial"/>
                <a:ea typeface="+mn-ea"/>
                <a:cs typeface="+mn-cs"/>
              </a:rPr>
              <a:t>button.</a:t>
            </a:r>
          </a:p>
        </p:txBody>
      </p:sp>
      <p:sp>
        <p:nvSpPr>
          <p:cNvPr id="10" name="Rounded Rectangular Callout 9"/>
          <p:cNvSpPr/>
          <p:nvPr/>
        </p:nvSpPr>
        <p:spPr>
          <a:xfrm>
            <a:off x="6434483" y="2439371"/>
            <a:ext cx="2622731" cy="1304188"/>
          </a:xfrm>
          <a:prstGeom prst="wedgeRoundRectCallout">
            <a:avLst>
              <a:gd name="adj1" fmla="val -60116"/>
              <a:gd name="adj2" fmla="val -260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When the pop-up window appears, choose an existing list to add your </a:t>
            </a:r>
            <a:r>
              <a:rPr lang="en-GB" sz="1400" dirty="0">
                <a:solidFill>
                  <a:prstClr val="white"/>
                </a:solidFill>
                <a:latin typeface="Arial"/>
              </a:rPr>
              <a:t>case</a:t>
            </a:r>
            <a:r>
              <a:rPr kumimoji="0" lang="en-GB" sz="1400" b="0" i="0" u="none" strike="noStrike" kern="1200" cap="none" spc="0" normalizeH="0" baseline="0" noProof="0" dirty="0">
                <a:ln>
                  <a:noFill/>
                </a:ln>
                <a:solidFill>
                  <a:prstClr val="white"/>
                </a:solidFill>
                <a:effectLst/>
                <a:uLnTx/>
                <a:uFillTx/>
                <a:latin typeface="Arial"/>
                <a:ea typeface="+mn-ea"/>
                <a:cs typeface="+mn-cs"/>
              </a:rPr>
              <a:t> to, or create a new list.</a:t>
            </a:r>
          </a:p>
        </p:txBody>
      </p:sp>
    </p:spTree>
    <p:extLst>
      <p:ext uri="{BB962C8B-B14F-4D97-AF65-F5344CB8AC3E}">
        <p14:creationId xmlns:p14="http://schemas.microsoft.com/office/powerpoint/2010/main" val="2452885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lists</a:t>
            </a:r>
            <a:endParaRPr lang="en-US" dirty="0"/>
          </a:p>
        </p:txBody>
      </p:sp>
      <p:sp>
        <p:nvSpPr>
          <p:cNvPr id="13" name="Rounded Rectangular Callout 12"/>
          <p:cNvSpPr/>
          <p:nvPr/>
        </p:nvSpPr>
        <p:spPr>
          <a:xfrm>
            <a:off x="6543040" y="153685"/>
            <a:ext cx="2394005"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When logged in to your Profile, you can add </a:t>
            </a:r>
            <a:r>
              <a:rPr lang="en-GB" sz="1200" dirty="0">
                <a:solidFill>
                  <a:prstClr val="white"/>
                </a:solidFill>
                <a:latin typeface="Arial"/>
              </a:rPr>
              <a:t>cases</a:t>
            </a:r>
            <a:r>
              <a:rPr kumimoji="0" lang="en-GB" sz="1200" b="0" i="0" u="none" strike="noStrike" kern="1200" cap="none" spc="0" normalizeH="0" baseline="0" noProof="0" dirty="0">
                <a:ln>
                  <a:noFill/>
                </a:ln>
                <a:solidFill>
                  <a:prstClr val="white"/>
                </a:solidFill>
                <a:effectLst/>
                <a:uLnTx/>
                <a:uFillTx/>
                <a:latin typeface="Arial"/>
                <a:ea typeface="+mn-ea"/>
                <a:cs typeface="+mn-cs"/>
              </a:rPr>
              <a:t> to </a:t>
            </a:r>
            <a:r>
              <a:rPr kumimoji="0" lang="en-GB" sz="1200" b="1" i="0" u="none" strike="noStrike" kern="1200" cap="none" spc="0" normalizeH="0" baseline="0" noProof="0" dirty="0">
                <a:ln>
                  <a:noFill/>
                </a:ln>
                <a:solidFill>
                  <a:prstClr val="white"/>
                </a:solidFill>
                <a:effectLst/>
                <a:uLnTx/>
                <a:uFillTx/>
                <a:latin typeface="Arial"/>
                <a:ea typeface="+mn-ea"/>
                <a:cs typeface="+mn-cs"/>
              </a:rPr>
              <a:t>My Lists</a:t>
            </a:r>
            <a:r>
              <a:rPr kumimoji="0" lang="en-GB" sz="1200" b="0" i="0" u="none" strike="noStrike" kern="1200" cap="none" spc="0" normalizeH="0" baseline="0" noProof="0" dirty="0">
                <a:ln>
                  <a:noFill/>
                </a:ln>
                <a:solidFill>
                  <a:prstClr val="white"/>
                </a:solidFill>
                <a:effectLst/>
                <a:uLnTx/>
                <a:uFillTx/>
                <a:latin typeface="Arial"/>
                <a:ea typeface="+mn-ea"/>
                <a:cs typeface="+mn-cs"/>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9E59FD27-04D6-4311-A6AE-00BD97B2CCEF}"/>
              </a:ext>
            </a:extLst>
          </p:cNvPr>
          <p:cNvPicPr>
            <a:picLocks noChangeAspect="1"/>
          </p:cNvPicPr>
          <p:nvPr/>
        </p:nvPicPr>
        <p:blipFill>
          <a:blip r:embed="rId3"/>
          <a:stretch>
            <a:fillRect/>
          </a:stretch>
        </p:blipFill>
        <p:spPr>
          <a:xfrm>
            <a:off x="1764689" y="1140956"/>
            <a:ext cx="3915759" cy="3860109"/>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314314" y="2247881"/>
            <a:ext cx="2622731" cy="1304188"/>
          </a:xfrm>
          <a:prstGeom prst="wedgeRoundRectCallout">
            <a:avLst>
              <a:gd name="adj1" fmla="val -76597"/>
              <a:gd name="adj2" fmla="val -5090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You can also add a case to a list from your search results page.</a:t>
            </a:r>
          </a:p>
        </p:txBody>
      </p:sp>
    </p:spTree>
    <p:extLst>
      <p:ext uri="{BB962C8B-B14F-4D97-AF65-F5344CB8AC3E}">
        <p14:creationId xmlns:p14="http://schemas.microsoft.com/office/powerpoint/2010/main" val="618522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Managing your Profile</a:t>
            </a:r>
            <a:endParaRPr lang="en-US" dirty="0"/>
          </a:p>
        </p:txBody>
      </p:sp>
      <p:pic>
        <p:nvPicPr>
          <p:cNvPr id="2" name="Picture 1">
            <a:extLst>
              <a:ext uri="{FF2B5EF4-FFF2-40B4-BE49-F238E27FC236}">
                <a16:creationId xmlns:a16="http://schemas.microsoft.com/office/drawing/2014/main" id="{92A6DDBB-F4B9-4D2C-AB93-B66E83D46D8A}"/>
              </a:ext>
            </a:extLst>
          </p:cNvPr>
          <p:cNvPicPr>
            <a:picLocks noChangeAspect="1"/>
          </p:cNvPicPr>
          <p:nvPr/>
        </p:nvPicPr>
        <p:blipFill>
          <a:blip r:embed="rId2"/>
          <a:stretch>
            <a:fillRect/>
          </a:stretch>
        </p:blipFill>
        <p:spPr>
          <a:xfrm>
            <a:off x="2370209" y="1221600"/>
            <a:ext cx="4054428" cy="3065814"/>
          </a:xfrm>
          <a:prstGeom prst="rect">
            <a:avLst/>
          </a:prstGeom>
        </p:spPr>
      </p:pic>
      <p:sp>
        <p:nvSpPr>
          <p:cNvPr id="10" name="Rounded Rectangular Callout 9"/>
          <p:cNvSpPr/>
          <p:nvPr/>
        </p:nvSpPr>
        <p:spPr>
          <a:xfrm>
            <a:off x="6559212" y="1221600"/>
            <a:ext cx="2371691" cy="985774"/>
          </a:xfrm>
          <a:prstGeom prst="wedgeRoundRectCallout">
            <a:avLst>
              <a:gd name="adj1" fmla="val -80177"/>
              <a:gd name="adj2" fmla="val -3501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When you are signed in, you can access your lists and saved searches by clicking on your name at the top-right of any page.</a:t>
            </a:r>
          </a:p>
        </p:txBody>
      </p:sp>
      <p:sp>
        <p:nvSpPr>
          <p:cNvPr id="15" name="Rounded Rectangular Callout 14"/>
          <p:cNvSpPr/>
          <p:nvPr/>
        </p:nvSpPr>
        <p:spPr>
          <a:xfrm>
            <a:off x="105918" y="3229575"/>
            <a:ext cx="2483394" cy="1621099"/>
          </a:xfrm>
          <a:prstGeom prst="wedgeRoundRectCallout">
            <a:avLst>
              <a:gd name="adj1" fmla="val 64949"/>
              <a:gd name="adj2" fmla="val -2476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Select </a:t>
            </a:r>
            <a:r>
              <a:rPr kumimoji="0" lang="en-GB" sz="1400" b="1" i="0" u="none" strike="noStrike" kern="1200" cap="none" spc="0" normalizeH="0" baseline="0" noProof="0" dirty="0">
                <a:ln>
                  <a:noFill/>
                </a:ln>
                <a:solidFill>
                  <a:prstClr val="white"/>
                </a:solidFill>
                <a:effectLst/>
                <a:uLnTx/>
                <a:uFillTx/>
                <a:latin typeface="Arial"/>
                <a:ea typeface="+mn-ea"/>
                <a:cs typeface="+mn-cs"/>
              </a:rPr>
              <a:t>View my profile </a:t>
            </a:r>
            <a:r>
              <a:rPr kumimoji="0" lang="en-GB" sz="1400" b="0" i="0" u="none" strike="noStrike" kern="1200" cap="none" spc="0" normalizeH="0" baseline="0" noProof="0" dirty="0">
                <a:ln>
                  <a:noFill/>
                </a:ln>
                <a:solidFill>
                  <a:prstClr val="white"/>
                </a:solidFill>
                <a:effectLst/>
                <a:uLnTx/>
                <a:uFillTx/>
                <a:latin typeface="Arial"/>
                <a:ea typeface="+mn-ea"/>
                <a:cs typeface="+mn-cs"/>
              </a:rPr>
              <a:t>to edit your profile details, and view and edit your saved searches and lists.</a:t>
            </a:r>
          </a:p>
        </p:txBody>
      </p:sp>
    </p:spTree>
    <p:extLst>
      <p:ext uri="{BB962C8B-B14F-4D97-AF65-F5344CB8AC3E}">
        <p14:creationId xmlns:p14="http://schemas.microsoft.com/office/powerpoint/2010/main" val="3775107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Managing your Profile</a:t>
            </a:r>
            <a:endParaRPr lang="en-US" dirty="0"/>
          </a:p>
        </p:txBody>
      </p:sp>
      <p:pic>
        <p:nvPicPr>
          <p:cNvPr id="2" name="Picture 1">
            <a:extLst>
              <a:ext uri="{FF2B5EF4-FFF2-40B4-BE49-F238E27FC236}">
                <a16:creationId xmlns:a16="http://schemas.microsoft.com/office/drawing/2014/main" id="{0F308B14-1883-487E-AFE9-C37054246AA8}"/>
              </a:ext>
            </a:extLst>
          </p:cNvPr>
          <p:cNvPicPr>
            <a:picLocks noChangeAspect="1"/>
          </p:cNvPicPr>
          <p:nvPr/>
        </p:nvPicPr>
        <p:blipFill>
          <a:blip r:embed="rId2"/>
          <a:stretch>
            <a:fillRect/>
          </a:stretch>
        </p:blipFill>
        <p:spPr>
          <a:xfrm>
            <a:off x="207869" y="1741714"/>
            <a:ext cx="3888714" cy="1447123"/>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966651" y="1205765"/>
            <a:ext cx="2151018" cy="535949"/>
          </a:xfrm>
          <a:prstGeom prst="wedgeRoundRectCallout">
            <a:avLst>
              <a:gd name="adj1" fmla="val -21111"/>
              <a:gd name="adj2" fmla="val 7327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Toggle between your profile areas</a:t>
            </a:r>
          </a:p>
        </p:txBody>
      </p:sp>
      <p:pic>
        <p:nvPicPr>
          <p:cNvPr id="8" name="Picture 7">
            <a:extLst>
              <a:ext uri="{FF2B5EF4-FFF2-40B4-BE49-F238E27FC236}">
                <a16:creationId xmlns:a16="http://schemas.microsoft.com/office/drawing/2014/main" id="{20330D5A-A754-4768-9349-3666B7DEA899}"/>
              </a:ext>
            </a:extLst>
          </p:cNvPr>
          <p:cNvPicPr>
            <a:picLocks noChangeAspect="1"/>
          </p:cNvPicPr>
          <p:nvPr/>
        </p:nvPicPr>
        <p:blipFill>
          <a:blip r:embed="rId3"/>
          <a:stretch>
            <a:fillRect/>
          </a:stretch>
        </p:blipFill>
        <p:spPr>
          <a:xfrm>
            <a:off x="2152226" y="2859399"/>
            <a:ext cx="4069115" cy="1699104"/>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4351493" y="2068341"/>
            <a:ext cx="1441121" cy="666017"/>
          </a:xfrm>
          <a:prstGeom prst="wedgeRoundRectCallout">
            <a:avLst>
              <a:gd name="adj1" fmla="val 22067"/>
              <a:gd name="adj2" fmla="val 8389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My Lists</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A34D8A67-105F-45C6-9D57-7F4CF778E09E}"/>
              </a:ext>
            </a:extLst>
          </p:cNvPr>
          <p:cNvPicPr>
            <a:picLocks noChangeAspect="1"/>
          </p:cNvPicPr>
          <p:nvPr/>
        </p:nvPicPr>
        <p:blipFill>
          <a:blip r:embed="rId4"/>
          <a:stretch>
            <a:fillRect/>
          </a:stretch>
        </p:blipFill>
        <p:spPr>
          <a:xfrm>
            <a:off x="4974052" y="3361726"/>
            <a:ext cx="4015054" cy="1536770"/>
          </a:xfrm>
          <a:prstGeom prst="rect">
            <a:avLst/>
          </a:prstGeom>
          <a:ln>
            <a:noFill/>
          </a:ln>
          <a:effectLst>
            <a:outerShdw blurRad="292100" dist="139700" dir="2700000" algn="tl" rotWithShape="0">
              <a:srgbClr val="333333">
                <a:alpha val="65000"/>
              </a:srgbClr>
            </a:outerShdw>
          </a:effectLst>
        </p:spPr>
      </p:pic>
      <p:sp>
        <p:nvSpPr>
          <p:cNvPr id="15" name="Rounded Rectangular Callout 14"/>
          <p:cNvSpPr/>
          <p:nvPr/>
        </p:nvSpPr>
        <p:spPr>
          <a:xfrm>
            <a:off x="7077146" y="2594680"/>
            <a:ext cx="1526922" cy="666017"/>
          </a:xfrm>
          <a:prstGeom prst="wedgeRoundRectCallout">
            <a:avLst>
              <a:gd name="adj1" fmla="val 23275"/>
              <a:gd name="adj2" fmla="val 8651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My Searches</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97184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2000" b="1" dirty="0"/>
              <a:t>Create a free profile </a:t>
            </a:r>
            <a:r>
              <a:rPr lang="en-GB" sz="2000" dirty="0"/>
              <a:t>on </a:t>
            </a:r>
            <a:r>
              <a:rPr lang="en-GB" sz="2000" i="1" dirty="0"/>
              <a:t>SAGE Business Cases </a:t>
            </a:r>
            <a:r>
              <a:rPr lang="en-GB" sz="2000" dirty="0"/>
              <a:t>from any page of the platform</a:t>
            </a:r>
          </a:p>
          <a:p>
            <a:pPr marL="171450" indent="-171450">
              <a:buFont typeface="Wingdings" panose="05000000000000000000" pitchFamily="2" charset="2"/>
              <a:buChar char="q"/>
            </a:pPr>
            <a:endParaRPr lang="en-GB" sz="2000" dirty="0"/>
          </a:p>
          <a:p>
            <a:pPr marL="342900" indent="-342900">
              <a:buFont typeface="Wingdings" panose="05000000000000000000" pitchFamily="2" charset="2"/>
              <a:buChar char="q"/>
            </a:pPr>
            <a:r>
              <a:rPr lang="en-GB" sz="2000" b="1" dirty="0"/>
              <a:t>Save a search </a:t>
            </a:r>
            <a:r>
              <a:rPr lang="en-GB" sz="2000" dirty="0"/>
              <a:t>based upon a current assignment or research project</a:t>
            </a:r>
            <a:endParaRPr lang="en-GB" sz="2000" b="1" dirty="0"/>
          </a:p>
          <a:p>
            <a:pPr marL="171450" indent="-171450">
              <a:buFont typeface="Wingdings" panose="05000000000000000000" pitchFamily="2" charset="2"/>
              <a:buChar char="q"/>
            </a:pPr>
            <a:endParaRPr lang="en-GB" sz="2000" dirty="0"/>
          </a:p>
          <a:p>
            <a:pPr marL="342900" indent="-342900">
              <a:buFont typeface="Wingdings" panose="05000000000000000000" pitchFamily="2" charset="2"/>
              <a:buChar char="q"/>
            </a:pPr>
            <a:r>
              <a:rPr lang="en-GB" sz="2000" b="1" dirty="0"/>
              <a:t>Save one case </a:t>
            </a:r>
            <a:r>
              <a:rPr lang="en-GB" sz="2000" dirty="0"/>
              <a:t>to My Lists</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282453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93" y="1790938"/>
            <a:ext cx="7215808" cy="1102519"/>
          </a:xfrm>
        </p:spPr>
        <p:txBody>
          <a:bodyPr/>
          <a:lstStyle/>
          <a:p>
            <a:r>
              <a:rPr lang="en-US" sz="4300" b="1" dirty="0"/>
              <a:t>Accessing teaching notes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147041"/>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247321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teaching notes</a:t>
            </a:r>
            <a:endParaRPr lang="en-US" dirty="0"/>
          </a:p>
        </p:txBody>
      </p:sp>
      <p:sp>
        <p:nvSpPr>
          <p:cNvPr id="2" name="Content Placeholder 1"/>
          <p:cNvSpPr>
            <a:spLocks noGrp="1"/>
          </p:cNvSpPr>
          <p:nvPr>
            <p:ph idx="1"/>
          </p:nvPr>
        </p:nvSpPr>
        <p:spPr/>
        <p:txBody>
          <a:bodyPr>
            <a:normAutofit/>
          </a:bodyPr>
          <a:lstStyle/>
          <a:p>
            <a:pPr marL="0" indent="0">
              <a:buNone/>
            </a:pPr>
            <a:r>
              <a:rPr lang="en-GB" sz="3200" dirty="0">
                <a:solidFill>
                  <a:schemeClr val="tx1">
                    <a:lumMod val="50000"/>
                    <a:lumOff val="50000"/>
                  </a:schemeClr>
                </a:solidFill>
              </a:rPr>
              <a:t>To access the teaching notes, teachers will need to </a:t>
            </a:r>
            <a:r>
              <a:rPr lang="en-GB" sz="3200" dirty="0">
                <a:hlinkClick r:id="rId2" action="ppaction://hlinksldjump"/>
              </a:rPr>
              <a:t>create a profile</a:t>
            </a:r>
            <a:r>
              <a:rPr lang="en-GB" sz="3200" dirty="0">
                <a:solidFill>
                  <a:schemeClr val="tx1">
                    <a:lumMod val="50000"/>
                    <a:lumOff val="50000"/>
                  </a:schemeClr>
                </a:solidFill>
              </a:rPr>
              <a:t>, if they haven’t already, on the </a:t>
            </a:r>
            <a:r>
              <a:rPr lang="en-GB" sz="3200" i="1" dirty="0">
                <a:solidFill>
                  <a:schemeClr val="tx1">
                    <a:lumMod val="50000"/>
                    <a:lumOff val="50000"/>
                  </a:schemeClr>
                </a:solidFill>
              </a:rPr>
              <a:t>SAGE Business Cases</a:t>
            </a:r>
            <a:r>
              <a:rPr lang="en-GB" sz="3200" dirty="0">
                <a:solidFill>
                  <a:schemeClr val="tx1">
                    <a:lumMod val="50000"/>
                    <a:lumOff val="50000"/>
                  </a:schemeClr>
                </a:solidFill>
              </a:rPr>
              <a:t> platform.</a:t>
            </a:r>
          </a:p>
        </p:txBody>
      </p:sp>
    </p:spTree>
    <p:extLst>
      <p:ext uri="{BB962C8B-B14F-4D97-AF65-F5344CB8AC3E}">
        <p14:creationId xmlns:p14="http://schemas.microsoft.com/office/powerpoint/2010/main" val="77977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teaching notes</a:t>
            </a:r>
            <a:endParaRPr lang="en-US" dirty="0"/>
          </a:p>
        </p:txBody>
      </p:sp>
      <p:pic>
        <p:nvPicPr>
          <p:cNvPr id="2" name="Picture 1">
            <a:extLst>
              <a:ext uri="{FF2B5EF4-FFF2-40B4-BE49-F238E27FC236}">
                <a16:creationId xmlns:a16="http://schemas.microsoft.com/office/drawing/2014/main" id="{92A6DDBB-F4B9-4D2C-AB93-B66E83D46D8A}"/>
              </a:ext>
            </a:extLst>
          </p:cNvPr>
          <p:cNvPicPr>
            <a:picLocks noChangeAspect="1"/>
          </p:cNvPicPr>
          <p:nvPr/>
        </p:nvPicPr>
        <p:blipFill>
          <a:blip r:embed="rId2"/>
          <a:stretch>
            <a:fillRect/>
          </a:stretch>
        </p:blipFill>
        <p:spPr>
          <a:xfrm>
            <a:off x="2370209" y="1221600"/>
            <a:ext cx="4054428" cy="3065814"/>
          </a:xfrm>
          <a:prstGeom prst="rect">
            <a:avLst/>
          </a:prstGeom>
        </p:spPr>
      </p:pic>
      <p:sp>
        <p:nvSpPr>
          <p:cNvPr id="10" name="Rounded Rectangular Callout 9"/>
          <p:cNvSpPr/>
          <p:nvPr/>
        </p:nvSpPr>
        <p:spPr>
          <a:xfrm>
            <a:off x="6559212" y="1221600"/>
            <a:ext cx="2371691" cy="985774"/>
          </a:xfrm>
          <a:prstGeom prst="wedgeRoundRectCallout">
            <a:avLst>
              <a:gd name="adj1" fmla="val -80177"/>
              <a:gd name="adj2" fmla="val -3501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When you are signed in, you can access your profile information by clicking on your name at the top-right of any page.</a:t>
            </a:r>
          </a:p>
        </p:txBody>
      </p:sp>
      <p:sp>
        <p:nvSpPr>
          <p:cNvPr id="15" name="Rounded Rectangular Callout 14"/>
          <p:cNvSpPr/>
          <p:nvPr/>
        </p:nvSpPr>
        <p:spPr>
          <a:xfrm>
            <a:off x="105918" y="3444307"/>
            <a:ext cx="2483394" cy="955186"/>
          </a:xfrm>
          <a:prstGeom prst="wedgeRoundRectCallout">
            <a:avLst>
              <a:gd name="adj1" fmla="val 64949"/>
              <a:gd name="adj2" fmla="val -2476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Select </a:t>
            </a:r>
            <a:r>
              <a:rPr kumimoji="0" lang="en-GB" sz="1400" b="1" i="0" u="none" strike="noStrike" kern="1200" cap="none" spc="0" normalizeH="0" baseline="0" noProof="0" dirty="0">
                <a:ln>
                  <a:noFill/>
                </a:ln>
                <a:solidFill>
                  <a:prstClr val="white"/>
                </a:solidFill>
                <a:effectLst/>
                <a:uLnTx/>
                <a:uFillTx/>
                <a:latin typeface="Arial"/>
                <a:ea typeface="+mn-ea"/>
                <a:cs typeface="+mn-cs"/>
              </a:rPr>
              <a:t>View my profile </a:t>
            </a:r>
            <a:r>
              <a:rPr kumimoji="0" lang="en-GB" sz="1400" b="0" i="0" u="none" strike="noStrike" kern="1200" cap="none" spc="0" normalizeH="0" baseline="0" noProof="0" dirty="0">
                <a:ln>
                  <a:noFill/>
                </a:ln>
                <a:solidFill>
                  <a:prstClr val="white"/>
                </a:solidFill>
                <a:effectLst/>
                <a:uLnTx/>
                <a:uFillTx/>
                <a:latin typeface="Arial"/>
                <a:ea typeface="+mn-ea"/>
                <a:cs typeface="+mn-cs"/>
              </a:rPr>
              <a:t>to edit your profile details</a:t>
            </a:r>
          </a:p>
        </p:txBody>
      </p:sp>
    </p:spTree>
    <p:extLst>
      <p:ext uri="{BB962C8B-B14F-4D97-AF65-F5344CB8AC3E}">
        <p14:creationId xmlns:p14="http://schemas.microsoft.com/office/powerpoint/2010/main" val="173877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a:t>Contents</a:t>
            </a:r>
          </a:p>
        </p:txBody>
      </p:sp>
      <p:sp>
        <p:nvSpPr>
          <p:cNvPr id="7" name="Subtitle 2"/>
          <p:cNvSpPr txBox="1">
            <a:spLocks/>
          </p:cNvSpPr>
          <p:nvPr/>
        </p:nvSpPr>
        <p:spPr>
          <a:xfrm>
            <a:off x="185612" y="1212304"/>
            <a:ext cx="7772400" cy="36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000" b="1" dirty="0">
                <a:solidFill>
                  <a:srgbClr val="FF0000"/>
                </a:solidFill>
                <a:hlinkClick r:id="rId2" action="ppaction://hlinksldjump"/>
              </a:rPr>
              <a:t>Introduction to the platform</a:t>
            </a:r>
            <a:endParaRPr lang="en-US" sz="2000" b="1" dirty="0">
              <a:solidFill>
                <a:srgbClr val="FF0000"/>
              </a:solidFill>
            </a:endParaRPr>
          </a:p>
          <a:p>
            <a:pPr marL="457200" indent="-457200" fontAlgn="auto">
              <a:spcAft>
                <a:spcPts val="0"/>
              </a:spcAft>
            </a:pPr>
            <a:r>
              <a:rPr lang="en-US" sz="2000" dirty="0">
                <a:solidFill>
                  <a:schemeClr val="tx1">
                    <a:lumMod val="50000"/>
                    <a:lumOff val="50000"/>
                  </a:schemeClr>
                </a:solidFill>
              </a:rPr>
              <a:t>What is it? What’s in it? Who is it for? Why a library collection of business cases?</a:t>
            </a:r>
          </a:p>
          <a:p>
            <a:pPr marL="0" indent="0" fontAlgn="auto">
              <a:spcAft>
                <a:spcPts val="0"/>
              </a:spcAft>
              <a:buNone/>
            </a:pPr>
            <a:r>
              <a:rPr lang="en-US" sz="2000" b="1" dirty="0">
                <a:solidFill>
                  <a:srgbClr val="FF0000"/>
                </a:solidFill>
                <a:hlinkClick r:id="rId3" action="ppaction://hlinksldjump"/>
              </a:rPr>
              <a:t>Getting started on the platform</a:t>
            </a:r>
            <a:endParaRPr lang="en-US" sz="2000" b="1" dirty="0">
              <a:solidFill>
                <a:srgbClr val="FF0000"/>
              </a:solidFill>
            </a:endParaRPr>
          </a:p>
          <a:p>
            <a:pPr marL="457200" indent="-457200" fontAlgn="auto">
              <a:spcAft>
                <a:spcPts val="0"/>
              </a:spcAft>
            </a:pPr>
            <a:r>
              <a:rPr lang="en-US" sz="2000" dirty="0">
                <a:solidFill>
                  <a:schemeClr val="tx1">
                    <a:lumMod val="50000"/>
                    <a:lumOff val="50000"/>
                  </a:schemeClr>
                </a:solidFill>
              </a:rPr>
              <a:t>The homepage, browsing, searching</a:t>
            </a:r>
          </a:p>
          <a:p>
            <a:pPr marL="0" indent="0" fontAlgn="auto">
              <a:spcAft>
                <a:spcPts val="0"/>
              </a:spcAft>
              <a:buNone/>
            </a:pPr>
            <a:r>
              <a:rPr lang="en-US" sz="2000" b="1" dirty="0">
                <a:hlinkClick r:id="rId4" action="ppaction://hlinksldjump"/>
              </a:rPr>
              <a:t>The Case page</a:t>
            </a:r>
            <a:endParaRPr lang="en-US" sz="2000" b="1" dirty="0"/>
          </a:p>
          <a:p>
            <a:pPr marL="457200" indent="-457200" fontAlgn="auto">
              <a:spcAft>
                <a:spcPts val="0"/>
              </a:spcAft>
            </a:pPr>
            <a:r>
              <a:rPr lang="en-US" sz="2000" dirty="0">
                <a:solidFill>
                  <a:schemeClr val="tx1">
                    <a:lumMod val="50000"/>
                    <a:lumOff val="50000"/>
                  </a:schemeClr>
                </a:solidFill>
              </a:rPr>
              <a:t>Case page features and functionality</a:t>
            </a:r>
          </a:p>
          <a:p>
            <a:pPr marL="0" indent="0" fontAlgn="auto">
              <a:spcAft>
                <a:spcPts val="0"/>
              </a:spcAft>
              <a:buNone/>
            </a:pPr>
            <a:r>
              <a:rPr lang="en-US" sz="2000" b="1" dirty="0">
                <a:hlinkClick r:id="rId5" action="ppaction://hlinksldjump"/>
              </a:rPr>
              <a:t>Creating a Profile</a:t>
            </a:r>
            <a:endParaRPr lang="en-US" sz="2000" b="1" dirty="0"/>
          </a:p>
          <a:p>
            <a:pPr fontAlgn="auto">
              <a:spcAft>
                <a:spcPts val="0"/>
              </a:spcAft>
            </a:pPr>
            <a:r>
              <a:rPr lang="en-US" sz="2000" dirty="0">
                <a:solidFill>
                  <a:schemeClr val="tx1">
                    <a:lumMod val="50000"/>
                    <a:lumOff val="50000"/>
                  </a:schemeClr>
                </a:solidFill>
              </a:rPr>
              <a:t>Saving searches, adding cases to lists</a:t>
            </a:r>
          </a:p>
          <a:p>
            <a:pPr marL="0" indent="0" fontAlgn="auto">
              <a:spcAft>
                <a:spcPts val="0"/>
              </a:spcAft>
              <a:buNone/>
            </a:pPr>
            <a:r>
              <a:rPr lang="en-US" sz="2000" b="1" dirty="0">
                <a:hlinkClick r:id="rId6" action="ppaction://hlinksldjump"/>
              </a:rPr>
              <a:t>Accessing teaching notes</a:t>
            </a:r>
            <a:endParaRPr lang="en-US" sz="2000" b="1" dirty="0"/>
          </a:p>
        </p:txBody>
      </p:sp>
      <p:pic>
        <p:nvPicPr>
          <p:cNvPr id="8" name="Picture 7" descr="ro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90506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935"/>
            <a:ext cx="8229600" cy="857250"/>
          </a:xfrm>
        </p:spPr>
        <p:txBody>
          <a:bodyPr/>
          <a:lstStyle/>
          <a:p>
            <a:r>
              <a:rPr lang="de-CH" dirty="0"/>
              <a:t>Accessing teaching notes</a:t>
            </a:r>
            <a:endParaRPr lang="en-US" dirty="0"/>
          </a:p>
        </p:txBody>
      </p:sp>
      <p:pic>
        <p:nvPicPr>
          <p:cNvPr id="5" name="Picture 4">
            <a:extLst>
              <a:ext uri="{FF2B5EF4-FFF2-40B4-BE49-F238E27FC236}">
                <a16:creationId xmlns:a16="http://schemas.microsoft.com/office/drawing/2014/main" id="{1039ADCD-A6D9-44FD-9B4E-60F84A4B7A2E}"/>
              </a:ext>
            </a:extLst>
          </p:cNvPr>
          <p:cNvPicPr>
            <a:picLocks noChangeAspect="1"/>
          </p:cNvPicPr>
          <p:nvPr/>
        </p:nvPicPr>
        <p:blipFill>
          <a:blip r:embed="rId2"/>
          <a:stretch>
            <a:fillRect/>
          </a:stretch>
        </p:blipFill>
        <p:spPr>
          <a:xfrm>
            <a:off x="3774645" y="1108989"/>
            <a:ext cx="3826374" cy="3772576"/>
          </a:xfrm>
          <a:prstGeom prst="rect">
            <a:avLst/>
          </a:prstGeom>
          <a:ln>
            <a:noFill/>
          </a:ln>
          <a:effectLst>
            <a:outerShdw blurRad="292100" dist="139700" dir="2700000" algn="tl" rotWithShape="0">
              <a:srgbClr val="333333">
                <a:alpha val="65000"/>
              </a:srgbClr>
            </a:outerShdw>
          </a:effectLst>
        </p:spPr>
      </p:pic>
      <p:sp>
        <p:nvSpPr>
          <p:cNvPr id="7" name="Rounded Rectangular Callout 9">
            <a:extLst>
              <a:ext uri="{FF2B5EF4-FFF2-40B4-BE49-F238E27FC236}">
                <a16:creationId xmlns:a16="http://schemas.microsoft.com/office/drawing/2014/main" id="{74783E23-C3E8-4AD8-A90E-66296DE3143F}"/>
              </a:ext>
            </a:extLst>
          </p:cNvPr>
          <p:cNvSpPr/>
          <p:nvPr/>
        </p:nvSpPr>
        <p:spPr>
          <a:xfrm>
            <a:off x="584580" y="1818735"/>
            <a:ext cx="2678166" cy="2553368"/>
          </a:xfrm>
          <a:prstGeom prst="wedgeRoundRectCallout">
            <a:avLst>
              <a:gd name="adj1" fmla="val 115341"/>
              <a:gd name="adj2" fmla="val 48701"/>
              <a:gd name="adj3" fmla="val 16667"/>
            </a:avLst>
          </a:prstGeom>
          <a:solidFill>
            <a:schemeClr val="tx2"/>
          </a:solidFill>
          <a:ln>
            <a:noFill/>
          </a:ln>
        </p:spPr>
        <p:txBody>
          <a:bodyPr vert="horz" lIns="320040" tIns="320040" rIns="320040" bIns="320040" rtlCol="0" anchor="ctr" anchorCtr="0">
            <a:noAutofit/>
          </a:bodyPr>
          <a:lstStyle/>
          <a:p>
            <a:r>
              <a:rPr lang="en-GB" sz="1200" dirty="0">
                <a:solidFill>
                  <a:schemeClr val="bg1"/>
                </a:solidFill>
              </a:rPr>
              <a:t>At the bottom of the </a:t>
            </a:r>
            <a:r>
              <a:rPr lang="en-GB" sz="1200" b="1" dirty="0">
                <a:solidFill>
                  <a:schemeClr val="bg1"/>
                </a:solidFill>
              </a:rPr>
              <a:t>My Profile</a:t>
            </a:r>
            <a:r>
              <a:rPr lang="en-GB" sz="1200" dirty="0">
                <a:solidFill>
                  <a:schemeClr val="bg1"/>
                </a:solidFill>
              </a:rPr>
              <a:t> section, tick the box called </a:t>
            </a:r>
            <a:r>
              <a:rPr lang="en-GB" sz="1200" b="1" dirty="0">
                <a:solidFill>
                  <a:schemeClr val="bg1"/>
                </a:solidFill>
              </a:rPr>
              <a:t>SAGE Business Cases Instructor Access</a:t>
            </a:r>
            <a:r>
              <a:rPr lang="en-GB" sz="1200" dirty="0">
                <a:solidFill>
                  <a:schemeClr val="bg1"/>
                </a:solidFill>
              </a:rPr>
              <a:t>.</a:t>
            </a:r>
          </a:p>
          <a:p>
            <a:pPr lvl="0"/>
            <a:r>
              <a:rPr lang="en-GB" sz="1200" dirty="0">
                <a:solidFill>
                  <a:schemeClr val="bg1"/>
                </a:solidFill>
              </a:rPr>
              <a:t>A new box will appear called </a:t>
            </a:r>
            <a:r>
              <a:rPr lang="en-GB" sz="1200" b="1" dirty="0">
                <a:solidFill>
                  <a:schemeClr val="bg1"/>
                </a:solidFill>
              </a:rPr>
              <a:t>Verification Code</a:t>
            </a:r>
            <a:r>
              <a:rPr lang="en-GB" sz="1200" dirty="0">
                <a:solidFill>
                  <a:schemeClr val="bg1"/>
                </a:solidFill>
              </a:rPr>
              <a:t>. This </a:t>
            </a:r>
            <a:r>
              <a:rPr lang="en-GB" sz="1200" b="1" dirty="0">
                <a:solidFill>
                  <a:schemeClr val="bg1"/>
                </a:solidFill>
              </a:rPr>
              <a:t>Verification Code </a:t>
            </a:r>
            <a:r>
              <a:rPr lang="en-GB" sz="1200" dirty="0">
                <a:solidFill>
                  <a:schemeClr val="bg1"/>
                </a:solidFill>
              </a:rPr>
              <a:t>is a password set up by your library staff, so should be available if you contact them. Enter the code, and click </a:t>
            </a:r>
            <a:r>
              <a:rPr lang="en-GB" sz="1200" b="1" dirty="0">
                <a:solidFill>
                  <a:schemeClr val="bg1"/>
                </a:solidFill>
              </a:rPr>
              <a:t>Save</a:t>
            </a:r>
            <a:r>
              <a:rPr lang="en-GB" sz="1200" dirty="0">
                <a:solidFill>
                  <a:schemeClr val="bg1"/>
                </a:solidFill>
              </a:rPr>
              <a:t>.</a:t>
            </a:r>
          </a:p>
        </p:txBody>
      </p:sp>
    </p:spTree>
    <p:extLst>
      <p:ext uri="{BB962C8B-B14F-4D97-AF65-F5344CB8AC3E}">
        <p14:creationId xmlns:p14="http://schemas.microsoft.com/office/powerpoint/2010/main" val="3561955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teaching notes</a:t>
            </a:r>
            <a:endParaRPr lang="en-US" dirty="0"/>
          </a:p>
        </p:txBody>
      </p:sp>
      <p:pic>
        <p:nvPicPr>
          <p:cNvPr id="3" name="Picture 2">
            <a:extLst>
              <a:ext uri="{FF2B5EF4-FFF2-40B4-BE49-F238E27FC236}">
                <a16:creationId xmlns:a16="http://schemas.microsoft.com/office/drawing/2014/main" id="{70875946-4E4D-49DC-8958-5EFA9D9124B0}"/>
              </a:ext>
            </a:extLst>
          </p:cNvPr>
          <p:cNvPicPr>
            <a:picLocks noChangeAspect="1"/>
          </p:cNvPicPr>
          <p:nvPr/>
        </p:nvPicPr>
        <p:blipFill>
          <a:blip r:embed="rId2"/>
          <a:stretch>
            <a:fillRect/>
          </a:stretch>
        </p:blipFill>
        <p:spPr>
          <a:xfrm>
            <a:off x="4151267" y="1140418"/>
            <a:ext cx="4311213" cy="3869871"/>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48242" y="1441999"/>
            <a:ext cx="2636285" cy="1633355"/>
          </a:xfrm>
          <a:prstGeom prst="wedgeRoundRectCallout">
            <a:avLst>
              <a:gd name="adj1" fmla="val 103032"/>
              <a:gd name="adj2" fmla="val 51871"/>
              <a:gd name="adj3" fmla="val 16667"/>
            </a:avLst>
          </a:prstGeom>
          <a:solidFill>
            <a:schemeClr val="tx2"/>
          </a:solidFill>
          <a:ln>
            <a:noFill/>
          </a:ln>
        </p:spPr>
        <p:txBody>
          <a:bodyPr vert="horz" lIns="320040" tIns="320040" rIns="320040" bIns="320040" rtlCol="0" anchor="ctr" anchorCtr="0">
            <a:noAutofit/>
          </a:bodyPr>
          <a:lstStyle/>
          <a:p>
            <a:r>
              <a:rPr lang="en-GB" sz="1400" dirty="0">
                <a:solidFill>
                  <a:schemeClr val="bg1"/>
                </a:solidFill>
              </a:rPr>
              <a:t>Go back to the case page, and you will now be able to access the teaching notes for your case by clicking on the </a:t>
            </a:r>
            <a:r>
              <a:rPr lang="en-GB" sz="1400" b="1" dirty="0">
                <a:solidFill>
                  <a:schemeClr val="bg1"/>
                </a:solidFill>
              </a:rPr>
              <a:t>Teaching Notes </a:t>
            </a:r>
            <a:r>
              <a:rPr lang="en-GB" sz="1400" dirty="0">
                <a:solidFill>
                  <a:schemeClr val="bg1"/>
                </a:solidFill>
              </a:rPr>
              <a:t>tab.</a:t>
            </a:r>
          </a:p>
        </p:txBody>
      </p:sp>
    </p:spTree>
    <p:extLst>
      <p:ext uri="{BB962C8B-B14F-4D97-AF65-F5344CB8AC3E}">
        <p14:creationId xmlns:p14="http://schemas.microsoft.com/office/powerpoint/2010/main" val="2902729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Want to learn more?</a:t>
            </a:r>
            <a:endParaRPr lang="en-US" dirty="0"/>
          </a:p>
        </p:txBody>
      </p:sp>
      <p:sp>
        <p:nvSpPr>
          <p:cNvPr id="2" name="Content Placeholder 1"/>
          <p:cNvSpPr>
            <a:spLocks noGrp="1"/>
          </p:cNvSpPr>
          <p:nvPr>
            <p:ph idx="1"/>
          </p:nvPr>
        </p:nvSpPr>
        <p:spPr>
          <a:xfrm>
            <a:off x="457200" y="2299063"/>
            <a:ext cx="8229600" cy="2549162"/>
          </a:xfrm>
        </p:spPr>
        <p:txBody>
          <a:bodyPr>
            <a:normAutofit/>
          </a:bodyPr>
          <a:lstStyle/>
          <a:p>
            <a:pPr marL="0" indent="0" algn="ctr">
              <a:buNone/>
            </a:pPr>
            <a:r>
              <a:rPr lang="en-GB" sz="2800" dirty="0">
                <a:solidFill>
                  <a:schemeClr val="tx1">
                    <a:lumMod val="50000"/>
                    <a:lumOff val="50000"/>
                  </a:schemeClr>
                </a:solidFill>
              </a:rPr>
              <a:t>Explore more of our training resources </a:t>
            </a:r>
            <a:r>
              <a:rPr lang="en-GB" sz="2800" b="1" u="sng" dirty="0">
                <a:hlinkClick r:id="rId2"/>
              </a:rPr>
              <a:t>here</a:t>
            </a:r>
            <a:r>
              <a:rPr lang="en-GB" sz="2800" dirty="0">
                <a:solidFill>
                  <a:schemeClr val="tx1">
                    <a:lumMod val="50000"/>
                    <a:lumOff val="50000"/>
                  </a:schemeClr>
                </a:solidFill>
              </a:rPr>
              <a:t>.</a:t>
            </a:r>
          </a:p>
          <a:p>
            <a:pPr marL="0" indent="0">
              <a:buNone/>
            </a:pPr>
            <a:endParaRPr lang="en-GB" dirty="0">
              <a:solidFill>
                <a:schemeClr val="tx1">
                  <a:lumMod val="50000"/>
                  <a:lumOff val="50000"/>
                </a:schemeClr>
              </a:solidFill>
            </a:endParaRPr>
          </a:p>
        </p:txBody>
      </p:sp>
    </p:spTree>
    <p:extLst>
      <p:ext uri="{BB962C8B-B14F-4D97-AF65-F5344CB8AC3E}">
        <p14:creationId xmlns:p14="http://schemas.microsoft.com/office/powerpoint/2010/main" val="320802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watching!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147041"/>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02484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platform</a:t>
            </a:r>
          </a:p>
        </p:txBody>
      </p:sp>
      <p:sp>
        <p:nvSpPr>
          <p:cNvPr id="3" name="Subtitle 2"/>
          <p:cNvSpPr>
            <a:spLocks noGrp="1"/>
          </p:cNvSpPr>
          <p:nvPr>
            <p:ph type="subTitle" idx="1"/>
          </p:nvPr>
        </p:nvSpPr>
        <p:spPr>
          <a:xfrm>
            <a:off x="1371600" y="2802683"/>
            <a:ext cx="7772400" cy="1314450"/>
          </a:xfrm>
        </p:spPr>
        <p:txBody>
          <a:bodyPr>
            <a:normAutofit fontScale="92500"/>
          </a:bodyPr>
          <a:lstStyle/>
          <a:p>
            <a:r>
              <a:rPr lang="en-US" dirty="0"/>
              <a:t>What is it? What’s in it? Who is it for?</a:t>
            </a:r>
          </a:p>
          <a:p>
            <a:r>
              <a:rPr lang="en-US" dirty="0"/>
              <a:t>Why a library collection of business cases?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147041"/>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4046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pPr lvl="0">
              <a:lnSpc>
                <a:spcPct val="110000"/>
              </a:lnSpc>
              <a:spcBef>
                <a:spcPts val="600"/>
              </a:spcBef>
            </a:pPr>
            <a:r>
              <a:rPr lang="en-US" sz="2000" b="1" i="1" dirty="0">
                <a:solidFill>
                  <a:srgbClr val="FFFFFF"/>
                </a:solidFill>
              </a:rPr>
              <a:t>SAGE Business Cases </a:t>
            </a:r>
            <a:r>
              <a:rPr lang="en-US" sz="2000" dirty="0">
                <a:solidFill>
                  <a:srgbClr val="FFFFFF"/>
                </a:solidFill>
              </a:rPr>
              <a:t>gives you access to a collection of thousands of proprietary, licensed, and commissioned cases that inspire researchers to develop their own best practices and prepare for professional success.</a:t>
            </a:r>
          </a:p>
          <a:p>
            <a:pPr lvl="0">
              <a:lnSpc>
                <a:spcPct val="110000"/>
              </a:lnSpc>
              <a:spcBef>
                <a:spcPts val="600"/>
              </a:spcBef>
            </a:pPr>
            <a:r>
              <a:rPr lang="en-US" sz="2000" dirty="0">
                <a:solidFill>
                  <a:srgbClr val="FFFFFF"/>
                </a:solidFill>
              </a:rPr>
              <a:t>These business cases, tailored to library needs, provide librarians, faculty, and students with cases to support their curriculum and independent research.</a:t>
            </a:r>
          </a:p>
          <a:p>
            <a:pPr algn="ctr"/>
            <a:endParaRPr lang="en-GB" sz="2000" dirty="0"/>
          </a:p>
          <a:p>
            <a:pPr algn="ctr"/>
            <a:r>
              <a:rPr lang="en-GB" sz="2000" dirty="0"/>
              <a:t>You can access the platform at:</a:t>
            </a:r>
          </a:p>
          <a:p>
            <a:pPr algn="ctr"/>
            <a:r>
              <a:rPr lang="en-GB" sz="2000" b="1" u="sng" dirty="0"/>
              <a:t>http://sk.sagepub.com/cases</a:t>
            </a:r>
            <a:endParaRPr lang="en-GB" sz="2000" b="1" dirty="0"/>
          </a:p>
        </p:txBody>
      </p:sp>
      <p:sp>
        <p:nvSpPr>
          <p:cNvPr id="3" name="Rectangle 2">
            <a:hlinkClick r:id="rId2"/>
          </p:cNvPr>
          <p:cNvSpPr/>
          <p:nvPr/>
        </p:nvSpPr>
        <p:spPr>
          <a:xfrm>
            <a:off x="2806021" y="3978687"/>
            <a:ext cx="3594779" cy="432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517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603524"/>
          </a:xfrm>
        </p:spPr>
        <p:txBody>
          <a:bodyPr>
            <a:normAutofit/>
          </a:bodyPr>
          <a:lstStyle/>
          <a:p>
            <a:r>
              <a:rPr lang="en-US" dirty="0">
                <a:solidFill>
                  <a:schemeClr val="tx1">
                    <a:lumMod val="50000"/>
                    <a:lumOff val="50000"/>
                  </a:schemeClr>
                </a:solidFill>
              </a:rPr>
              <a:t>The content you can access through </a:t>
            </a:r>
            <a:r>
              <a:rPr lang="en-US" i="1" dirty="0">
                <a:solidFill>
                  <a:schemeClr val="tx1">
                    <a:lumMod val="50000"/>
                    <a:lumOff val="50000"/>
                  </a:schemeClr>
                </a:solidFill>
              </a:rPr>
              <a:t>SAGE Business Cases</a:t>
            </a:r>
            <a:r>
              <a:rPr lang="en-US" dirty="0">
                <a:solidFill>
                  <a:schemeClr val="tx1">
                    <a:lumMod val="50000"/>
                    <a:lumOff val="50000"/>
                  </a:schemeClr>
                </a:solidFill>
              </a:rPr>
              <a:t> will depend on the subscription at your library</a:t>
            </a:r>
          </a:p>
          <a:p>
            <a:r>
              <a:rPr lang="en-US" dirty="0">
                <a:solidFill>
                  <a:schemeClr val="tx1">
                    <a:lumMod val="50000"/>
                    <a:lumOff val="50000"/>
                  </a:schemeClr>
                </a:solidFill>
              </a:rPr>
              <a:t>It’s possible your library does not subscribe to all of our content</a:t>
            </a:r>
          </a:p>
          <a:p>
            <a:r>
              <a:rPr lang="en-GB" dirty="0">
                <a:solidFill>
                  <a:schemeClr val="tx1">
                    <a:lumMod val="50000"/>
                    <a:lumOff val="50000"/>
                  </a:schemeClr>
                </a:solidFill>
              </a:rPr>
              <a:t>If you do not have access to particular content, you will see the following icon next to the resource:</a:t>
            </a:r>
          </a:p>
          <a:p>
            <a:endParaRPr lang="en-US" dirty="0">
              <a:solidFill>
                <a:schemeClr val="tx1"/>
              </a:solidFill>
            </a:endParaRPr>
          </a:p>
        </p:txBody>
      </p:sp>
      <p:sp>
        <p:nvSpPr>
          <p:cNvPr id="9" name="TextBox 8"/>
          <p:cNvSpPr txBox="1"/>
          <p:nvPr/>
        </p:nvSpPr>
        <p:spPr>
          <a:xfrm>
            <a:off x="457200" y="3706461"/>
            <a:ext cx="673181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50000"/>
                    <a:lumOff val="50000"/>
                  </a:schemeClr>
                </a:solidFill>
              </a:rPr>
              <a:t>If you aren’t sure which content your institution subscribes to, please check with your library staff</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pic>
        <p:nvPicPr>
          <p:cNvPr id="10" name="Picture 9" descr="C:\Users\CTurner\Desktop\Design assets and materials\SVPpadlock.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923" y="3228361"/>
            <a:ext cx="516096" cy="478100"/>
          </a:xfrm>
          <a:prstGeom prst="rect">
            <a:avLst/>
          </a:prstGeom>
          <a:noFill/>
          <a:ln>
            <a:noFill/>
          </a:ln>
        </p:spPr>
      </p:pic>
    </p:spTree>
    <p:extLst>
      <p:ext uri="{BB962C8B-B14F-4D97-AF65-F5344CB8AC3E}">
        <p14:creationId xmlns:p14="http://schemas.microsoft.com/office/powerpoint/2010/main" val="3332908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107933"/>
          </a:xfrm>
        </p:spPr>
        <p:txBody>
          <a:bodyPr>
            <a:normAutofit/>
          </a:bodyPr>
          <a:lstStyle/>
          <a:p>
            <a:r>
              <a:rPr lang="en-US" sz="1800" b="1" dirty="0">
                <a:solidFill>
                  <a:srgbClr val="50B2C3"/>
                </a:solidFill>
              </a:rPr>
              <a:t>Original cases </a:t>
            </a:r>
            <a:r>
              <a:rPr lang="en-US" sz="1800" dirty="0">
                <a:solidFill>
                  <a:schemeClr val="tx1">
                    <a:lumMod val="50000"/>
                    <a:lumOff val="50000"/>
                  </a:schemeClr>
                </a:solidFill>
              </a:rPr>
              <a:t>are exclusive to the platform, and are written by Business &amp; Management faculty who have extensive knowledge of teaching with business cases.</a:t>
            </a:r>
          </a:p>
          <a:p>
            <a:r>
              <a:rPr lang="en-US" sz="1800" b="1" dirty="0">
                <a:solidFill>
                  <a:srgbClr val="50B2C3"/>
                </a:solidFill>
              </a:rPr>
              <a:t>Repurposed SAGE content </a:t>
            </a:r>
            <a:r>
              <a:rPr lang="en-US" sz="1800" dirty="0">
                <a:solidFill>
                  <a:schemeClr val="tx1">
                    <a:lumMod val="50000"/>
                    <a:lumOff val="50000"/>
                  </a:schemeClr>
                </a:solidFill>
              </a:rPr>
              <a:t>has been adapted into the case format from resources already published by SAGE, including books and journal articles. Adapting the content in this way can save users time when searching for cases in these formats.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2" name="TextBox 1"/>
          <p:cNvSpPr txBox="1"/>
          <p:nvPr/>
        </p:nvSpPr>
        <p:spPr>
          <a:xfrm>
            <a:off x="457200" y="3329533"/>
            <a:ext cx="6526443"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50B2C3"/>
                </a:solidFill>
              </a:rPr>
              <a:t>Licensed content from content partners </a:t>
            </a:r>
            <a:r>
              <a:rPr lang="en-US" dirty="0">
                <a:solidFill>
                  <a:schemeClr val="tx1">
                    <a:lumMod val="50000"/>
                    <a:lumOff val="50000"/>
                  </a:schemeClr>
                </a:solidFill>
              </a:rPr>
              <a:t>SAGE work with over 20 global content partners (such as Universities, business schools and professional societies), who often produce their own business cases, and then sell them at the library level.</a:t>
            </a:r>
            <a:endParaRPr lang="en-US" b="1" dirty="0">
              <a:solidFill>
                <a:schemeClr val="tx1">
                  <a:lumMod val="50000"/>
                  <a:lumOff val="50000"/>
                </a:schemeClr>
              </a:solidFill>
            </a:endParaRPr>
          </a:p>
        </p:txBody>
      </p:sp>
    </p:spTree>
    <p:extLst>
      <p:ext uri="{BB962C8B-B14F-4D97-AF65-F5344CB8AC3E}">
        <p14:creationId xmlns:p14="http://schemas.microsoft.com/office/powerpoint/2010/main" val="2669402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199" y="929313"/>
            <a:ext cx="8401047" cy="4031873"/>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An </a:t>
            </a:r>
            <a:r>
              <a:rPr lang="en-US" sz="1600" b="1" dirty="0">
                <a:solidFill>
                  <a:srgbClr val="50B2C3"/>
                </a:solidFill>
                <a:latin typeface="+mn-lt"/>
                <a:cs typeface="Gisha" panose="020B0502040204020203" pitchFamily="34" charset="-79"/>
              </a:rPr>
              <a:t>In-house Editorial team </a:t>
            </a:r>
            <a:r>
              <a:rPr lang="en-US" sz="1600" dirty="0">
                <a:solidFill>
                  <a:schemeClr val="tx1">
                    <a:lumMod val="50000"/>
                    <a:lumOff val="50000"/>
                  </a:schemeClr>
                </a:solidFill>
                <a:latin typeface="+mn-lt"/>
                <a:cs typeface="Gisha" panose="020B0502040204020203" pitchFamily="34" charset="-79"/>
              </a:rPr>
              <a:t>dedicated to </a:t>
            </a:r>
            <a:r>
              <a:rPr lang="en-US" sz="1600" i="1" dirty="0">
                <a:solidFill>
                  <a:schemeClr val="tx1">
                    <a:lumMod val="50000"/>
                    <a:lumOff val="50000"/>
                  </a:schemeClr>
                </a:solidFill>
                <a:latin typeface="+mn-lt"/>
                <a:cs typeface="Gisha" panose="020B0502040204020203" pitchFamily="34" charset="-79"/>
              </a:rPr>
              <a:t>SAGE Business Cases </a:t>
            </a:r>
            <a:r>
              <a:rPr lang="en-US" sz="1600" dirty="0">
                <a:solidFill>
                  <a:schemeClr val="tx1">
                    <a:lumMod val="50000"/>
                    <a:lumOff val="50000"/>
                  </a:schemeClr>
                </a:solidFill>
                <a:latin typeface="+mn-lt"/>
                <a:cs typeface="Gisha" panose="020B0502040204020203" pitchFamily="34" charset="-79"/>
              </a:rPr>
              <a:t>content development</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Source and develop relationships with prospective content partners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Identify potential original authors and follow commissioning process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Curate existing SAGE content</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An </a:t>
            </a:r>
            <a:r>
              <a:rPr lang="en-US" sz="1600" b="1" dirty="0">
                <a:solidFill>
                  <a:srgbClr val="50B2C3"/>
                </a:solidFill>
                <a:latin typeface="+mn-lt"/>
                <a:cs typeface="Gisha" panose="020B0502040204020203" pitchFamily="34" charset="-79"/>
              </a:rPr>
              <a:t>Editorial Advisory Board</a:t>
            </a:r>
            <a:r>
              <a:rPr lang="en-US" sz="1600" b="1" dirty="0">
                <a:solidFill>
                  <a:schemeClr val="tx1">
                    <a:lumMod val="50000"/>
                    <a:lumOff val="50000"/>
                  </a:schemeClr>
                </a:solidFill>
                <a:latin typeface="+mn-lt"/>
                <a:cs typeface="Gisha" panose="020B0502040204020203" pitchFamily="34" charset="-79"/>
              </a:rPr>
              <a:t> </a:t>
            </a:r>
            <a:r>
              <a:rPr lang="en-US" sz="1600" dirty="0">
                <a:solidFill>
                  <a:schemeClr val="tx1">
                    <a:lumMod val="50000"/>
                    <a:lumOff val="50000"/>
                  </a:schemeClr>
                </a:solidFill>
                <a:latin typeface="+mn-lt"/>
                <a:cs typeface="Gisha" panose="020B0502040204020203" pitchFamily="34" charset="-79"/>
              </a:rPr>
              <a:t>oversees the whole collection</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Global Business &amp; Management faculty</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Well known to SAGE</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Highly respected in their fields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Familiar with teaching with cases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Suggest top cases we can license</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Cases go through </a:t>
            </a:r>
            <a:r>
              <a:rPr lang="en-US" sz="1600" b="1" dirty="0">
                <a:solidFill>
                  <a:srgbClr val="50B2C3"/>
                </a:solidFill>
                <a:latin typeface="+mn-lt"/>
                <a:cs typeface="Gisha" panose="020B0502040204020203" pitchFamily="34" charset="-79"/>
              </a:rPr>
              <a:t>full peer-review</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Submissions handled through </a:t>
            </a:r>
            <a:r>
              <a:rPr lang="en-US" sz="1600" dirty="0" err="1">
                <a:solidFill>
                  <a:schemeClr val="tx1">
                    <a:lumMod val="50000"/>
                    <a:lumOff val="50000"/>
                  </a:schemeClr>
                </a:solidFill>
                <a:latin typeface="+mn-lt"/>
                <a:cs typeface="Gisha" panose="020B0502040204020203" pitchFamily="34" charset="-79"/>
              </a:rPr>
              <a:t>ManuscriptCentral</a:t>
            </a:r>
            <a:endParaRPr lang="en-US" sz="1600" dirty="0">
              <a:solidFill>
                <a:schemeClr val="tx1">
                  <a:lumMod val="50000"/>
                  <a:lumOff val="50000"/>
                </a:schemeClr>
              </a:solidFill>
              <a:latin typeface="+mn-lt"/>
              <a:cs typeface="Gisha" panose="020B0502040204020203" pitchFamily="34" charset="-79"/>
            </a:endParaRP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A team of (external) reviewers check each case we publish</a:t>
            </a:r>
          </a:p>
          <a:p>
            <a:pPr marL="1200150" lvl="2"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Ensures ‘</a:t>
            </a:r>
            <a:r>
              <a:rPr lang="en-US" sz="1600" dirty="0" err="1">
                <a:solidFill>
                  <a:schemeClr val="tx1">
                    <a:lumMod val="50000"/>
                    <a:lumOff val="50000"/>
                  </a:schemeClr>
                </a:solidFill>
                <a:latin typeface="+mn-lt"/>
                <a:cs typeface="Gisha" panose="020B0502040204020203" pitchFamily="34" charset="-79"/>
              </a:rPr>
              <a:t>teachability</a:t>
            </a:r>
            <a:r>
              <a:rPr lang="en-US" sz="1600" dirty="0">
                <a:solidFill>
                  <a:schemeClr val="tx1">
                    <a:lumMod val="50000"/>
                    <a:lumOff val="50000"/>
                  </a:schemeClr>
                </a:solidFill>
                <a:latin typeface="+mn-lt"/>
                <a:cs typeface="Gisha" panose="020B0502040204020203" pitchFamily="34" charset="-79"/>
              </a:rPr>
              <a:t>’ and viability in class</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Final publication into the </a:t>
            </a:r>
            <a:r>
              <a:rPr lang="en-US" sz="1600" i="1" dirty="0">
                <a:solidFill>
                  <a:schemeClr val="tx1">
                    <a:lumMod val="50000"/>
                    <a:lumOff val="50000"/>
                  </a:schemeClr>
                </a:solidFill>
                <a:latin typeface="+mn-lt"/>
                <a:cs typeface="Gisha" panose="020B0502040204020203" pitchFamily="34" charset="-79"/>
              </a:rPr>
              <a:t>SAGE Business Cases </a:t>
            </a:r>
            <a:r>
              <a:rPr lang="en-US" sz="1600" dirty="0">
                <a:solidFill>
                  <a:schemeClr val="tx1">
                    <a:lumMod val="50000"/>
                    <a:lumOff val="50000"/>
                  </a:schemeClr>
                </a:solidFill>
                <a:latin typeface="+mn-lt"/>
                <a:cs typeface="Gisha" panose="020B0502040204020203" pitchFamily="34" charset="-79"/>
              </a:rPr>
              <a:t>collection</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Cases will be updated if they age significantly</a:t>
            </a:r>
          </a:p>
        </p:txBody>
      </p:sp>
      <p:sp>
        <p:nvSpPr>
          <p:cNvPr id="11" name="Rectangle 10"/>
          <p:cNvSpPr/>
          <p:nvPr/>
        </p:nvSpPr>
        <p:spPr>
          <a:xfrm>
            <a:off x="348124" y="282982"/>
            <a:ext cx="5004926" cy="646331"/>
          </a:xfrm>
          <a:prstGeom prst="rect">
            <a:avLst/>
          </a:prstGeom>
        </p:spPr>
        <p:txBody>
          <a:bodyPr wrap="square">
            <a:spAutoFit/>
          </a:bodyPr>
          <a:lstStyle/>
          <a:p>
            <a:r>
              <a:rPr lang="en-GB" sz="3600" dirty="0">
                <a:solidFill>
                  <a:srgbClr val="50B2C3"/>
                </a:solidFill>
                <a:latin typeface="+mn-lt"/>
                <a:cs typeface="Gisha" panose="020B0502040204020203" pitchFamily="34" charset="-79"/>
              </a:rPr>
              <a:t>Our Editorial process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753421920"/>
      </p:ext>
    </p:extLst>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9812</TotalTime>
  <Words>2060</Words>
  <Application>Microsoft Office PowerPoint</Application>
  <PresentationFormat>On-screen Show (16:9)</PresentationFormat>
  <Paragraphs>198</Paragraphs>
  <Slides>43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New Master Slides widescreen</vt:lpstr>
      <vt:lpstr>PowerPoint Presentation</vt:lpstr>
      <vt:lpstr>PowerPoint Presentation</vt:lpstr>
      <vt:lpstr>Using this presentation</vt:lpstr>
      <vt:lpstr>PowerPoint Presentation</vt:lpstr>
      <vt:lpstr>Introduction to the platform</vt:lpstr>
      <vt:lpstr>PowerPoint Presentation</vt:lpstr>
      <vt:lpstr>What’s in it?</vt:lpstr>
      <vt:lpstr>What’s in it?</vt:lpstr>
      <vt:lpstr>PowerPoint Presentation</vt:lpstr>
      <vt:lpstr>Why a library collection of business cases?</vt:lpstr>
      <vt:lpstr>Library collection vs. pay-per-case</vt:lpstr>
      <vt:lpstr>Who is it for?</vt:lpstr>
      <vt:lpstr>Getting started on the platform</vt:lpstr>
      <vt:lpstr>The SAGE Knowledge homepage</vt:lpstr>
      <vt:lpstr>Browsing by  Collection</vt:lpstr>
      <vt:lpstr>The SAGE Business Cases homepage</vt:lpstr>
      <vt:lpstr>Browsing from the SAGE Business Cases homepage</vt:lpstr>
      <vt:lpstr>Browsing from the SAGE Business Cases homepage</vt:lpstr>
      <vt:lpstr>PowerPoint Presentation</vt:lpstr>
      <vt:lpstr>Browsing from the SAGE Business Cases homepage</vt:lpstr>
      <vt:lpstr>Using the Quick search</vt:lpstr>
      <vt:lpstr>Using the Advanced search</vt:lpstr>
      <vt:lpstr>Viewing your results</vt:lpstr>
      <vt:lpstr>Applying your learning</vt:lpstr>
      <vt:lpstr>The Case page</vt:lpstr>
      <vt:lpstr>Case page</vt:lpstr>
      <vt:lpstr>Case page</vt:lpstr>
      <vt:lpstr>Applying your learning</vt:lpstr>
      <vt:lpstr>Creating a Profile</vt:lpstr>
      <vt:lpstr>Creating a Profile</vt:lpstr>
      <vt:lpstr>Saving searches</vt:lpstr>
      <vt:lpstr>Managing lists</vt:lpstr>
      <vt:lpstr>Managing lists</vt:lpstr>
      <vt:lpstr>Managing your Profile</vt:lpstr>
      <vt:lpstr>Managing your Profile</vt:lpstr>
      <vt:lpstr>Applying your learning</vt:lpstr>
      <vt:lpstr>Accessing teaching notes</vt:lpstr>
      <vt:lpstr>Accessing teaching notes</vt:lpstr>
      <vt:lpstr>Accessing teaching notes</vt:lpstr>
      <vt:lpstr>Accessing teaching notes</vt:lpstr>
      <vt:lpstr>Accessing teaching notes</vt:lpstr>
      <vt:lpstr>Want to learn more?</vt:lpstr>
      <vt:lpstr>Thank you for watching!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803</cp:revision>
  <cp:lastPrinted>2018-05-31T15:05:42Z</cp:lastPrinted>
  <dcterms:created xsi:type="dcterms:W3CDTF">2012-11-12T22:03:53Z</dcterms:created>
  <dcterms:modified xsi:type="dcterms:W3CDTF">2021-01-19T21:01:51Z</dcterms:modified>
</cp:coreProperties>
</file>