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35"/>
  </p:notesMasterIdLst>
  <p:handoutMasterIdLst>
    <p:handoutMasterId r:id="rId36"/>
  </p:handoutMasterIdLst>
  <p:sldIdLst>
    <p:sldId id="449" r:id="rId2"/>
    <p:sldId id="443" r:id="rId3"/>
    <p:sldId id="512" r:id="rId4"/>
    <p:sldId id="515" r:id="rId5"/>
    <p:sldId id="466" r:id="rId6"/>
    <p:sldId id="419" r:id="rId7"/>
    <p:sldId id="482" r:id="rId8"/>
    <p:sldId id="478" r:id="rId9"/>
    <p:sldId id="484" r:id="rId10"/>
    <p:sldId id="485" r:id="rId11"/>
    <p:sldId id="486" r:id="rId12"/>
    <p:sldId id="539" r:id="rId13"/>
    <p:sldId id="535" r:id="rId14"/>
    <p:sldId id="487" r:id="rId15"/>
    <p:sldId id="531" r:id="rId16"/>
    <p:sldId id="488" r:id="rId17"/>
    <p:sldId id="522" r:id="rId18"/>
    <p:sldId id="523" r:id="rId19"/>
    <p:sldId id="526" r:id="rId20"/>
    <p:sldId id="536" r:id="rId21"/>
    <p:sldId id="527" r:id="rId22"/>
    <p:sldId id="537" r:id="rId23"/>
    <p:sldId id="533" r:id="rId24"/>
    <p:sldId id="499" r:id="rId25"/>
    <p:sldId id="538" r:id="rId26"/>
    <p:sldId id="501" r:id="rId27"/>
    <p:sldId id="503" r:id="rId28"/>
    <p:sldId id="540" r:id="rId29"/>
    <p:sldId id="532" r:id="rId30"/>
    <p:sldId id="541" r:id="rId31"/>
    <p:sldId id="530" r:id="rId32"/>
    <p:sldId id="521" r:id="rId33"/>
    <p:sldId id="510" r:id="rId34"/>
  </p:sldIdLst>
  <p:sldSz cx="9144000" cy="5143500" type="screen16x9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Turner" initials="CT" lastIdx="5" clrIdx="0">
    <p:extLst>
      <p:ext uri="{19B8F6BF-5375-455C-9EA6-DF929625EA0E}">
        <p15:presenceInfo xmlns:p15="http://schemas.microsoft.com/office/powerpoint/2012/main" userId="S-1-5-21-602089608-2055347256-1435325219-6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2C3"/>
    <a:srgbClr val="44FFFF"/>
    <a:srgbClr val="000000"/>
    <a:srgbClr val="65B65A"/>
    <a:srgbClr val="5A2359"/>
    <a:srgbClr val="F0536A"/>
    <a:srgbClr val="F2F2F2"/>
    <a:srgbClr val="E10598"/>
    <a:srgbClr val="708DEA"/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9631" autoAdjust="0"/>
  </p:normalViewPr>
  <p:slideViewPr>
    <p:cSldViewPr snapToGrid="0" snapToObjects="1">
      <p:cViewPr varScale="1">
        <p:scale>
          <a:sx n="97" d="100"/>
          <a:sy n="97" d="100"/>
        </p:scale>
        <p:origin x="666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00" d="100"/>
        <a:sy n="100" d="100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18/08/2020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18/08/2020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3" y="787401"/>
            <a:ext cx="8518596" cy="3521038"/>
          </a:xfrm>
        </p:spPr>
        <p:txBody>
          <a:bodyPr>
            <a:normAutofit/>
          </a:bodyPr>
          <a:lstStyle>
            <a:lvl1pPr marL="0" indent="0" algn="r"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3" descr="M:\TEMPLATES\SLIDE SHOWS\POWERPOINT TEMPLATE\2017\SAGE Publishing Logo_white_30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1" y="4405879"/>
            <a:ext cx="1501422" cy="5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4" name="Picture 20" descr="M:\TEMPLATES\SLIDE SHOWS\New Powerpoint Master Slides\Logos\Logos 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" y="391320"/>
            <a:ext cx="3870555" cy="5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M:\TEMPLATES\SLIDE SHOWS\New Powerpoint Master Slides\Logos\Logos RGB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" y="413915"/>
            <a:ext cx="6465971" cy="5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10820" y="397593"/>
            <a:ext cx="5674209" cy="982111"/>
            <a:chOff x="410820" y="397593"/>
            <a:chExt cx="5674209" cy="982111"/>
          </a:xfrm>
        </p:grpSpPr>
        <p:pic>
          <p:nvPicPr>
            <p:cNvPr id="3" name="Picture 2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49"/>
            <a:stretch/>
          </p:blipFill>
          <p:spPr>
            <a:xfrm>
              <a:off x="410820" y="397593"/>
              <a:ext cx="4586257" cy="575621"/>
            </a:xfrm>
            <a:prstGeom prst="rect">
              <a:avLst/>
            </a:prstGeom>
          </p:spPr>
        </p:pic>
        <p:pic>
          <p:nvPicPr>
            <p:cNvPr id="5" name="Picture 4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50"/>
            <a:stretch/>
          </p:blipFill>
          <p:spPr>
            <a:xfrm>
              <a:off x="2201801" y="804083"/>
              <a:ext cx="3883228" cy="5756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3" name="Picture 27" descr="M:\TEMPLATES\SLIDE SHOWS\New Powerpoint Master Slides\Logos\Logos RGB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" y="387272"/>
            <a:ext cx="3276000" cy="5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7" name="Picture 31" descr="M:\TEMPLATES\SLIDE SHOWS\New Powerpoint Master Slides\Logos\Logos RGB1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" y="370407"/>
            <a:ext cx="484031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M:\TEMPLATES\SLIDE SHOWS\New Powerpoint Master Slides\Logos\Logos RGB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7435"/>
            <a:ext cx="4232274" cy="5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3950"/>
            <a:ext cx="7772400" cy="1102519"/>
          </a:xfrm>
        </p:spPr>
        <p:txBody>
          <a:bodyPr>
            <a:noAutofit/>
          </a:bodyPr>
          <a:lstStyle>
            <a:lvl1pPr algn="l">
              <a:defRPr sz="6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00282"/>
            <a:ext cx="7772400" cy="51909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85800" y="2952750"/>
            <a:ext cx="7772400" cy="5810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3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8431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427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91225" y="1437624"/>
            <a:ext cx="2695574" cy="1400826"/>
          </a:xfrm>
          <a:prstGeom prst="wedgeRoundRectCallout">
            <a:avLst>
              <a:gd name="adj1" fmla="val 8962"/>
              <a:gd name="adj2" fmla="val 8524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566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35701"/>
            <a:ext cx="2695574" cy="1400826"/>
          </a:xfrm>
          <a:prstGeom prst="wedgeRoundRectCallout">
            <a:avLst>
              <a:gd name="adj1" fmla="val -7999"/>
              <a:gd name="adj2" fmla="val 7776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81548" y="676275"/>
            <a:ext cx="7380907" cy="3257550"/>
          </a:xfrm>
          <a:prstGeom prst="roundRect">
            <a:avLst>
              <a:gd name="adj" fmla="val 97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wrap="square" lIns="365760" tIns="274320" rIns="365760" bIns="274320"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0"/>
          </p:nvPr>
        </p:nvSpPr>
        <p:spPr>
          <a:xfrm>
            <a:off x="468313" y="1437085"/>
            <a:ext cx="8218487" cy="286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icon to add chart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57" r:id="rId3"/>
    <p:sldLayoutId id="2147483680" r:id="rId4"/>
    <p:sldLayoutId id="2147483658" r:id="rId5"/>
    <p:sldLayoutId id="2147483673" r:id="rId6"/>
    <p:sldLayoutId id="2147483674" r:id="rId7"/>
    <p:sldLayoutId id="2147483670" r:id="rId8"/>
    <p:sldLayoutId id="2147483675" r:id="rId9"/>
    <p:sldLayoutId id="2147483671" r:id="rId10"/>
    <p:sldLayoutId id="2147483682" r:id="rId11"/>
    <p:sldLayoutId id="2147483684" r:id="rId12"/>
    <p:sldLayoutId id="2147483681" r:id="rId13"/>
    <p:sldLayoutId id="2147483685" r:id="rId14"/>
    <p:sldLayoutId id="2147483687" r:id="rId15"/>
    <p:sldLayoutId id="2147483683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sk.sagepub.com/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sk.sagepub.com/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uk.sagepub.com/en-gb/eur/training-resource-centre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slide" Target="slide18.xml"/><Relationship Id="rId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sk.sagepub.com/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131" y="787400"/>
            <a:ext cx="6378827" cy="4005263"/>
          </a:xfrm>
        </p:spPr>
        <p:txBody>
          <a:bodyPr>
            <a:normAutofit/>
          </a:bodyPr>
          <a:lstStyle/>
          <a:p>
            <a:pPr>
              <a:lnSpc>
                <a:spcPts val="6400"/>
              </a:lnSpc>
            </a:pPr>
            <a:r>
              <a:rPr lang="en-GB" sz="6000" dirty="0" smtClean="0"/>
              <a:t>let your training</a:t>
            </a:r>
            <a:br>
              <a:rPr lang="en-GB" sz="6000" dirty="0" smtClean="0"/>
            </a:br>
            <a:r>
              <a:rPr lang="en-GB" sz="6000" dirty="0" smtClean="0"/>
              <a:t>journey begin</a:t>
            </a:r>
          </a:p>
        </p:txBody>
      </p:sp>
      <p:pic>
        <p:nvPicPr>
          <p:cNvPr id="3" name="Picture 2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861">
            <a:off x="-710889" y="1167526"/>
            <a:ext cx="3874497" cy="5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r>
              <a:rPr lang="de-CH" sz="3400" dirty="0" smtClean="0"/>
              <a:t>The </a:t>
            </a:r>
            <a:r>
              <a:rPr lang="de-CH" sz="3400" i="1" dirty="0" smtClean="0"/>
              <a:t>SAGE Knowledge </a:t>
            </a:r>
            <a:r>
              <a:rPr lang="de-CH" sz="3400" dirty="0" smtClean="0"/>
              <a:t>homepage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57316" y="4142495"/>
            <a:ext cx="3795252" cy="889177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books and reference items will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also be available through your library catalogue, and search engines like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Google.</a:t>
            </a:r>
            <a:endParaRPr lang="en-GB" sz="12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60901" y="1841412"/>
            <a:ext cx="2968959" cy="1336916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You can access SAGE </a:t>
            </a:r>
            <a:r>
              <a:rPr lang="en-GB" sz="1400" i="1" dirty="0" smtClean="0">
                <a:solidFill>
                  <a:schemeClr val="bg1"/>
                </a:solidFill>
              </a:rPr>
              <a:t>Knowledge </a:t>
            </a:r>
            <a:r>
              <a:rPr lang="en-GB" sz="1400" dirty="0" smtClean="0">
                <a:solidFill>
                  <a:schemeClr val="bg1"/>
                </a:solidFill>
              </a:rPr>
              <a:t>by going to </a:t>
            </a:r>
            <a:r>
              <a:rPr lang="en-GB" sz="1400" b="1" u="sng" dirty="0" smtClean="0">
                <a:solidFill>
                  <a:schemeClr val="bg1"/>
                </a:solidFill>
              </a:rPr>
              <a:t>https://sk.sagepub.com </a:t>
            </a:r>
            <a:endParaRPr lang="en-GB" sz="1400" b="1" u="sng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hlinkClick r:id="rId2"/>
          </p:cNvPr>
          <p:cNvSpPr/>
          <p:nvPr/>
        </p:nvSpPr>
        <p:spPr>
          <a:xfrm>
            <a:off x="1059443" y="2509871"/>
            <a:ext cx="2332686" cy="44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871" y="935479"/>
            <a:ext cx="4819957" cy="4096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864" y="1290271"/>
            <a:ext cx="6499001" cy="308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210074" y="1117086"/>
            <a:ext cx="3396342" cy="1303982"/>
          </a:xfrm>
          <a:prstGeom prst="wedgeRoundRectCallout">
            <a:avLst>
              <a:gd name="adj1" fmla="val 58239"/>
              <a:gd name="adj2" fmla="val -2150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Click the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Discipline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menu at the top of the screen on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any page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see all content for your subject area.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2991" y="4551754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collection.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CH" sz="3400" dirty="0" smtClean="0"/>
              <a:t>Browsing by Discipline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3" y="1095503"/>
            <a:ext cx="6827638" cy="276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6285558" y="3763949"/>
            <a:ext cx="2761727" cy="1273582"/>
          </a:xfrm>
          <a:prstGeom prst="wedgeRoundRectCallout">
            <a:avLst>
              <a:gd name="adj1" fmla="val -35041"/>
              <a:gd name="adj2" fmla="val -7880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through the taxonomy for your discipline to explore available subject areas and study themes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2991" y="4551754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some discipline or topic areas will show zero results (0) depending on your institution’s collection status.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57200" y="187924"/>
            <a:ext cx="8229600" cy="650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CH" sz="3400" dirty="0" smtClean="0"/>
              <a:t>Browsing by Discipline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4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7" y="1900288"/>
            <a:ext cx="6137789" cy="310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40902" y="414800"/>
            <a:ext cx="3156257" cy="857250"/>
          </a:xfrm>
        </p:spPr>
        <p:txBody>
          <a:bodyPr>
            <a:noAutofit/>
          </a:bodyPr>
          <a:lstStyle/>
          <a:p>
            <a:pPr algn="r"/>
            <a:r>
              <a:rPr lang="de-CH" sz="3800" dirty="0" smtClean="0"/>
              <a:t>Browsing</a:t>
            </a:r>
            <a:r>
              <a:rPr lang="de-CH" sz="3800" b="1" dirty="0" smtClean="0"/>
              <a:t> </a:t>
            </a:r>
            <a:r>
              <a:rPr lang="de-CH" sz="3800" dirty="0" smtClean="0"/>
              <a:t>by </a:t>
            </a:r>
            <a:br>
              <a:rPr lang="de-CH" sz="3800" dirty="0" smtClean="0"/>
            </a:br>
            <a:r>
              <a:rPr lang="de-CH" sz="3800" dirty="0" smtClean="0"/>
              <a:t>Collection</a:t>
            </a:r>
            <a:endParaRPr lang="en-US" sz="38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308191" y="247323"/>
            <a:ext cx="3396342" cy="1425520"/>
          </a:xfrm>
          <a:prstGeom prst="wedgeRoundRectCallout">
            <a:avLst>
              <a:gd name="adj1" fmla="val 19793"/>
              <a:gd name="adj2" fmla="val 6544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Click to open the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Collections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menu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explore all content within a particular collection, for example, if you want to see all of our Books.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471138" y="3279531"/>
            <a:ext cx="2573146" cy="751303"/>
          </a:xfrm>
          <a:prstGeom prst="wedgeRoundRectCallout">
            <a:avLst>
              <a:gd name="adj1" fmla="val -77210"/>
              <a:gd name="adj2" fmla="val 7175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also </a:t>
            </a:r>
            <a:r>
              <a:rPr lang="en-GB" sz="11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</a:t>
            </a:r>
            <a:r>
              <a:rPr lang="en-GB" sz="11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Collection </a:t>
            </a:r>
            <a:r>
              <a:rPr lang="en-GB" sz="11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using the tiles </a:t>
            </a: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on the homepage.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6471138" y="4273062"/>
            <a:ext cx="2573146" cy="729445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collection.</a:t>
            </a:r>
            <a:endParaRPr lang="en-GB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800" dirty="0" smtClean="0"/>
              <a:t>Using the Quick search</a:t>
            </a:r>
            <a:endParaRPr lang="en-US" sz="3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65520"/>
            <a:ext cx="6209933" cy="333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5635870" y="2769577"/>
            <a:ext cx="3421966" cy="1802423"/>
          </a:xfrm>
          <a:prstGeom prst="wedgeRoundRectCallout">
            <a:avLst>
              <a:gd name="adj1" fmla="val -93712"/>
              <a:gd name="adj2" fmla="val -1341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quick search to look for 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content related to key </a:t>
            </a: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words and 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phrases.</a:t>
            </a:r>
          </a:p>
          <a:p>
            <a:pPr defTabSz="914400">
              <a:spcBef>
                <a:spcPct val="20000"/>
              </a:spcBef>
            </a:pPr>
            <a:endParaRPr lang="en-GB" sz="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spcBef>
                <a:spcPct val="20000"/>
              </a:spcBef>
            </a:pP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Run the search for your own terms, or click on one of the auto-suggestions to go directly to that resource or keyword result.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635870" y="1833961"/>
            <a:ext cx="3421966" cy="667175"/>
          </a:xfrm>
          <a:prstGeom prst="wedgeRoundRectCallout">
            <a:avLst>
              <a:gd name="adj1" fmla="val -33589"/>
              <a:gd name="adj2" fmla="val -72529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run a search from any page using the search bar at the top of the screen.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98961" y="27942"/>
            <a:ext cx="3534508" cy="5028716"/>
            <a:chOff x="580292" y="694650"/>
            <a:chExt cx="3540788" cy="52572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6307" t="21631"/>
            <a:stretch/>
          </p:blipFill>
          <p:spPr>
            <a:xfrm>
              <a:off x="580292" y="694650"/>
              <a:ext cx="3540788" cy="21693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r="1884"/>
            <a:stretch/>
          </p:blipFill>
          <p:spPr>
            <a:xfrm>
              <a:off x="583058" y="2863982"/>
              <a:ext cx="3531742" cy="308795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Rounded Rectangular Callout 7"/>
          <p:cNvSpPr/>
          <p:nvPr/>
        </p:nvSpPr>
        <p:spPr>
          <a:xfrm>
            <a:off x="4475284" y="3072450"/>
            <a:ext cx="2813539" cy="502609"/>
          </a:xfrm>
          <a:prstGeom prst="wedgeRoundRectCallout">
            <a:avLst>
              <a:gd name="adj1" fmla="val -62581"/>
              <a:gd name="adj2" fmla="val -1528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the collections you want to search across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342153" y="80443"/>
            <a:ext cx="2198078" cy="478988"/>
          </a:xfrm>
          <a:prstGeom prst="wedgeRoundRectCallout">
            <a:avLst>
              <a:gd name="adj1" fmla="val -75342"/>
              <a:gd name="adj2" fmla="val -15345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Enter your search 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627200" y="710775"/>
            <a:ext cx="3219231" cy="447443"/>
          </a:xfrm>
          <a:prstGeom prst="wedgeRoundRectCallout">
            <a:avLst>
              <a:gd name="adj1" fmla="val -73463"/>
              <a:gd name="adj2" fmla="val -2389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Search specifically for people, </a:t>
            </a:r>
            <a:r>
              <a:rPr lang="en-GB" sz="1050" i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e.g. </a:t>
            </a: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authors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112664" y="3564559"/>
            <a:ext cx="1654590" cy="548217"/>
          </a:xfrm>
          <a:prstGeom prst="wedgeRoundRectCallout">
            <a:avLst>
              <a:gd name="adj1" fmla="val 55459"/>
              <a:gd name="adj2" fmla="val 8605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your publication date ranges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97661" y="4594091"/>
            <a:ext cx="1827855" cy="372978"/>
          </a:xfrm>
          <a:prstGeom prst="wedgeRoundRectCallout">
            <a:avLst>
              <a:gd name="adj1" fmla="val 64181"/>
              <a:gd name="adj2" fmla="val 39424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50" dirty="0" smtClean="0">
                <a:solidFill>
                  <a:schemeClr val="bg1"/>
                </a:solidFill>
              </a:rPr>
              <a:t>Click </a:t>
            </a:r>
            <a:r>
              <a:rPr lang="en-GB" sz="1050" b="1" dirty="0" smtClean="0">
                <a:solidFill>
                  <a:schemeClr val="bg1"/>
                </a:solidFill>
              </a:rPr>
              <a:t>Submit </a:t>
            </a:r>
            <a:r>
              <a:rPr lang="en-GB" sz="1050" dirty="0" smtClean="0">
                <a:solidFill>
                  <a:schemeClr val="bg1"/>
                </a:solidFill>
              </a:rPr>
              <a:t>when you’re ready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31631" y="4199408"/>
            <a:ext cx="8229600" cy="857250"/>
          </a:xfrm>
        </p:spPr>
        <p:txBody>
          <a:bodyPr>
            <a:normAutofit/>
          </a:bodyPr>
          <a:lstStyle/>
          <a:p>
            <a:r>
              <a:rPr lang="de-CH" sz="3300" dirty="0"/>
              <a:t>Using the Advanced search</a:t>
            </a:r>
            <a:endParaRPr lang="en-US" sz="33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97661" y="252550"/>
            <a:ext cx="1669593" cy="478988"/>
          </a:xfrm>
          <a:prstGeom prst="wedgeRoundRectCallout">
            <a:avLst>
              <a:gd name="adj1" fmla="val 56658"/>
              <a:gd name="adj2" fmla="val -1901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Add new rows for more 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4627199" y="1806859"/>
            <a:ext cx="2397855" cy="447443"/>
          </a:xfrm>
          <a:prstGeom prst="wedgeRoundRectCallout">
            <a:avLst>
              <a:gd name="adj1" fmla="val -103897"/>
              <a:gd name="adj2" fmla="val -2389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Choose the disciplines you want to search across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Viewing your results</a:t>
            </a:r>
            <a:endParaRPr lang="en-US" sz="3750" dirty="0"/>
          </a:p>
        </p:txBody>
      </p:sp>
      <p:grpSp>
        <p:nvGrpSpPr>
          <p:cNvPr id="7" name="Group 6"/>
          <p:cNvGrpSpPr/>
          <p:nvPr/>
        </p:nvGrpSpPr>
        <p:grpSpPr>
          <a:xfrm>
            <a:off x="7404044" y="4541842"/>
            <a:ext cx="1739187" cy="430887"/>
            <a:chOff x="280113" y="4465320"/>
            <a:chExt cx="1739187" cy="430887"/>
          </a:xfrm>
        </p:grpSpPr>
        <p:sp>
          <p:nvSpPr>
            <p:cNvPr id="17" name="TextBox 16"/>
            <p:cNvSpPr txBox="1"/>
            <p:nvPr/>
          </p:nvSpPr>
          <p:spPr>
            <a:xfrm>
              <a:off x="483312" y="4465320"/>
              <a:ext cx="1535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b="1" dirty="0" smtClean="0">
                  <a:solidFill>
                    <a:schemeClr val="tx2"/>
                  </a:solidFill>
                  <a:latin typeface="Arial" pitchFamily="34" charset="0"/>
                  <a:ea typeface="+mj-ea"/>
                  <a:cs typeface="Arial" pitchFamily="34" charset="0"/>
                </a:rPr>
                <a:t>Item is not available                       at your institution</a:t>
              </a:r>
              <a:endParaRPr lang="en-GB" sz="1100" b="1" dirty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113" y="4559175"/>
              <a:ext cx="190844" cy="22618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98" y="1097958"/>
            <a:ext cx="4424210" cy="392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533" y="1955208"/>
            <a:ext cx="104789" cy="12419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4160" y="1511916"/>
            <a:ext cx="2512402" cy="2163101"/>
          </a:xfrm>
          <a:prstGeom prst="wedgeRoundRectCallout">
            <a:avLst>
              <a:gd name="adj1" fmla="val 60534"/>
              <a:gd name="adj2" fmla="val -2160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filters on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left-hand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side of the search results page to refine your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search; you can search within your results, filter by content type and subject, and use the publication date slider to find older or newer content.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073117" y="1955208"/>
            <a:ext cx="1976378" cy="946541"/>
          </a:xfrm>
          <a:prstGeom prst="wedgeRoundRectCallout">
            <a:avLst>
              <a:gd name="adj1" fmla="val -57222"/>
              <a:gd name="adj2" fmla="val -1842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Click the image or title to open the item.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204213" y="3828004"/>
            <a:ext cx="1827855" cy="713837"/>
          </a:xfrm>
          <a:prstGeom prst="wedgeRoundRectCallout">
            <a:avLst>
              <a:gd name="adj1" fmla="val 20826"/>
              <a:gd name="adj2" fmla="val -15473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50" dirty="0" smtClean="0">
                <a:solidFill>
                  <a:schemeClr val="bg1"/>
                </a:solidFill>
              </a:rPr>
              <a:t>You must click the </a:t>
            </a:r>
            <a:r>
              <a:rPr lang="en-GB" sz="1050" b="1" dirty="0" smtClean="0">
                <a:solidFill>
                  <a:schemeClr val="bg1"/>
                </a:solidFill>
              </a:rPr>
              <a:t>Apply filter </a:t>
            </a:r>
            <a:r>
              <a:rPr lang="en-GB" sz="1050" dirty="0" smtClean="0">
                <a:solidFill>
                  <a:schemeClr val="bg1"/>
                </a:solidFill>
              </a:rPr>
              <a:t>button to apply your changes.</a:t>
            </a:r>
            <a:endParaRPr lang="en-GB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/>
              <a:t>Applying your learning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799" y="2324119"/>
            <a:ext cx="8245115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 smtClean="0"/>
              <a:t>Visit</a:t>
            </a:r>
            <a:r>
              <a:rPr lang="en-GB" sz="2000" dirty="0" smtClean="0"/>
              <a:t> </a:t>
            </a:r>
            <a:r>
              <a:rPr lang="en-GB" sz="1900" dirty="0" smtClean="0"/>
              <a:t>the </a:t>
            </a:r>
            <a:r>
              <a:rPr lang="en-GB" sz="1900" i="1" dirty="0" smtClean="0"/>
              <a:t>SAGE Knowledge </a:t>
            </a:r>
            <a:r>
              <a:rPr lang="en-GB" sz="1900" dirty="0" smtClean="0"/>
              <a:t>homepage at </a:t>
            </a:r>
            <a:r>
              <a:rPr lang="en-GB" sz="1900" b="1" u="sng" dirty="0" smtClean="0">
                <a:solidFill>
                  <a:schemeClr val="bg2"/>
                </a:solidFill>
              </a:rPr>
              <a:t>https://sk.sagepub.com</a:t>
            </a:r>
            <a:r>
              <a:rPr lang="en-GB" sz="1900" b="1" dirty="0" smtClean="0">
                <a:solidFill>
                  <a:schemeClr val="bg2"/>
                </a:solidFill>
              </a:rPr>
              <a:t> </a:t>
            </a:r>
            <a:r>
              <a:rPr lang="en-GB" sz="1900" dirty="0" smtClean="0"/>
              <a:t>or find it via your library catalogue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 smtClean="0"/>
              <a:t>Browse your discipline </a:t>
            </a:r>
            <a:r>
              <a:rPr lang="en-GB" sz="1900" dirty="0" smtClean="0"/>
              <a:t>or</a:t>
            </a:r>
            <a:r>
              <a:rPr lang="en-GB" sz="2200" b="1" dirty="0" smtClean="0"/>
              <a:t> run a search </a:t>
            </a:r>
            <a:r>
              <a:rPr lang="en-GB" sz="1900" dirty="0" smtClean="0"/>
              <a:t>based on a current assignment or project you are working on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2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200" b="1" dirty="0" smtClean="0"/>
              <a:t>Use the filters </a:t>
            </a:r>
            <a:r>
              <a:rPr lang="en-GB" sz="2000" dirty="0" smtClean="0"/>
              <a:t>to find content from 2010 onwards</a:t>
            </a:r>
            <a:endParaRPr lang="en-GB" sz="2000" b="1" dirty="0"/>
          </a:p>
        </p:txBody>
      </p:sp>
      <p:sp>
        <p:nvSpPr>
          <p:cNvPr id="13" name="Rectangle 12">
            <a:hlinkClick r:id="rId2"/>
          </p:cNvPr>
          <p:cNvSpPr/>
          <p:nvPr/>
        </p:nvSpPr>
        <p:spPr>
          <a:xfrm>
            <a:off x="5550021" y="2386791"/>
            <a:ext cx="2908179" cy="397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Icon_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The resource page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Entire works and chapters and entries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4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4655573" cy="857250"/>
          </a:xfrm>
        </p:spPr>
        <p:txBody>
          <a:bodyPr>
            <a:normAutofit/>
          </a:bodyPr>
          <a:lstStyle/>
          <a:p>
            <a:r>
              <a:rPr lang="de-CH" sz="3800" dirty="0" smtClean="0"/>
              <a:t>Entire Works</a:t>
            </a:r>
            <a:endParaRPr lang="en-US" sz="38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483755" y="64892"/>
            <a:ext cx="3596020" cy="1347019"/>
          </a:xfrm>
          <a:prstGeom prst="wedgeRoundRectCallout">
            <a:avLst>
              <a:gd name="adj1" fmla="val -22548"/>
              <a:gd name="adj2" fmla="val 4441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Entire Work </a:t>
            </a:r>
            <a:r>
              <a:rPr lang="en-GB" dirty="0" smtClean="0">
                <a:solidFill>
                  <a:schemeClr val="bg1"/>
                </a:solidFill>
              </a:rPr>
              <a:t>refers to the complete version of a text, </a:t>
            </a:r>
            <a:r>
              <a:rPr lang="en-GB" i="1" dirty="0" smtClean="0">
                <a:solidFill>
                  <a:schemeClr val="bg1"/>
                </a:solidFill>
              </a:rPr>
              <a:t>e.g. </a:t>
            </a:r>
            <a:r>
              <a:rPr lang="en-GB" dirty="0" smtClean="0">
                <a:solidFill>
                  <a:schemeClr val="bg1"/>
                </a:solidFill>
              </a:rPr>
              <a:t>a whole Book or a complete </a:t>
            </a:r>
            <a:r>
              <a:rPr lang="en-GB" dirty="0" err="1" smtClean="0">
                <a:solidFill>
                  <a:schemeClr val="bg1"/>
                </a:solidFill>
              </a:rPr>
              <a:t>Encyclopedia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463" y="2026601"/>
            <a:ext cx="5866312" cy="304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137777" y="3520121"/>
            <a:ext cx="3006017" cy="1487975"/>
          </a:xfrm>
          <a:prstGeom prst="wedgeRoundRectCallout">
            <a:avLst>
              <a:gd name="adj1" fmla="val 54157"/>
              <a:gd name="adj2" fmla="val -2081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 are viewing your search results, if you leave only </a:t>
            </a:r>
            <a:r>
              <a:rPr lang="en-GB" sz="1400" b="1" dirty="0" smtClean="0">
                <a:solidFill>
                  <a:schemeClr val="bg1"/>
                </a:solidFill>
              </a:rPr>
              <a:t>Entire Works </a:t>
            </a:r>
            <a:r>
              <a:rPr lang="en-GB" sz="1400" dirty="0" smtClean="0">
                <a:solidFill>
                  <a:schemeClr val="bg1"/>
                </a:solidFill>
              </a:rPr>
              <a:t>selected, each complete work will only appear in the search results once.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75951"/>
            <a:ext cx="7772400" cy="51909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I’d like to learn about this product myself…</a:t>
            </a:r>
            <a:endParaRPr lang="en-US" dirty="0"/>
          </a:p>
        </p:txBody>
      </p:sp>
      <p:pic>
        <p:nvPicPr>
          <p:cNvPr id="4" name="Picture 31" descr="M:\TEMPLATES\SLIDE SHOWS\New Powerpoint Master Slides\Logos\Logos RGB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05" y="2064414"/>
            <a:ext cx="3859989" cy="49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4851592" cy="857250"/>
          </a:xfrm>
        </p:spPr>
        <p:txBody>
          <a:bodyPr>
            <a:normAutofit/>
          </a:bodyPr>
          <a:lstStyle/>
          <a:p>
            <a:r>
              <a:rPr lang="de-CH" sz="3800" dirty="0" smtClean="0"/>
              <a:t>Chapters and Entries</a:t>
            </a:r>
            <a:endParaRPr lang="en-US" sz="38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475590" y="65387"/>
            <a:ext cx="3596020" cy="1455175"/>
          </a:xfrm>
          <a:prstGeom prst="wedgeRoundRectCallout">
            <a:avLst>
              <a:gd name="adj1" fmla="val -22548"/>
              <a:gd name="adj2" fmla="val 4441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Chapters and Entries </a:t>
            </a:r>
            <a:r>
              <a:rPr lang="en-GB" dirty="0" smtClean="0">
                <a:solidFill>
                  <a:schemeClr val="bg1"/>
                </a:solidFill>
              </a:rPr>
              <a:t>refers to the individual component of a text, </a:t>
            </a:r>
            <a:r>
              <a:rPr lang="en-GB" i="1" dirty="0" smtClean="0">
                <a:solidFill>
                  <a:schemeClr val="bg1"/>
                </a:solidFill>
              </a:rPr>
              <a:t>e.g. </a:t>
            </a:r>
            <a:r>
              <a:rPr lang="en-GB" dirty="0" smtClean="0">
                <a:solidFill>
                  <a:schemeClr val="bg1"/>
                </a:solidFill>
              </a:rPr>
              <a:t>a chapter within a Book or an entry in an </a:t>
            </a:r>
            <a:r>
              <a:rPr lang="en-GB" dirty="0" err="1" smtClean="0">
                <a:solidFill>
                  <a:schemeClr val="bg1"/>
                </a:solidFill>
              </a:rPr>
              <a:t>Encyclopedia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514" y="1731029"/>
            <a:ext cx="5501096" cy="335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72199" y="3041580"/>
            <a:ext cx="3320087" cy="2048414"/>
          </a:xfrm>
          <a:prstGeom prst="wedgeRoundRectCallout">
            <a:avLst>
              <a:gd name="adj1" fmla="val 57458"/>
              <a:gd name="adj2" fmla="val -754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 are viewing your search results, if you leave only </a:t>
            </a:r>
            <a:r>
              <a:rPr lang="en-GB" sz="1400" b="1" dirty="0" smtClean="0">
                <a:solidFill>
                  <a:schemeClr val="bg1"/>
                </a:solidFill>
              </a:rPr>
              <a:t>Chapters/Entries </a:t>
            </a:r>
            <a:r>
              <a:rPr lang="en-GB" sz="1400" dirty="0" smtClean="0">
                <a:solidFill>
                  <a:schemeClr val="bg1"/>
                </a:solidFill>
              </a:rPr>
              <a:t>selected, you will often see multiple results </a:t>
            </a:r>
            <a:r>
              <a:rPr lang="en-GB" sz="1400" b="1" dirty="0" smtClean="0">
                <a:solidFill>
                  <a:schemeClr val="bg1"/>
                </a:solidFill>
              </a:rPr>
              <a:t>from the same Entire Work</a:t>
            </a:r>
            <a:r>
              <a:rPr lang="en-GB" sz="1400" dirty="0" smtClean="0">
                <a:solidFill>
                  <a:schemeClr val="bg1"/>
                </a:solidFill>
              </a:rPr>
              <a:t>, with a larger number of results returned.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7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939" y="1360350"/>
            <a:ext cx="5705207" cy="361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535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Entire Work page</a:t>
            </a:r>
            <a:endParaRPr lang="en-US" sz="375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876504" y="2550722"/>
            <a:ext cx="1678939" cy="719861"/>
          </a:xfrm>
          <a:prstGeom prst="wedgeRoundRectCallout">
            <a:avLst>
              <a:gd name="adj1" fmla="val -80277"/>
              <a:gd name="adj2" fmla="val -1786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publication information about the work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0436" y="3196046"/>
            <a:ext cx="1628503" cy="1207845"/>
          </a:xfrm>
          <a:prstGeom prst="wedgeRoundRectCallout">
            <a:avLst>
              <a:gd name="adj1" fmla="val 59160"/>
              <a:gd name="adj2" fmla="val -12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Switch between different tabs; the main tab you will want to use is the </a:t>
            </a:r>
            <a:r>
              <a:rPr lang="en-GB" sz="1000" b="1" dirty="0" smtClean="0">
                <a:solidFill>
                  <a:schemeClr val="bg1"/>
                </a:solidFill>
              </a:rPr>
              <a:t>Contents </a:t>
            </a:r>
            <a:r>
              <a:rPr lang="en-GB" sz="1000" dirty="0" smtClean="0">
                <a:solidFill>
                  <a:schemeClr val="bg1"/>
                </a:solidFill>
              </a:rPr>
              <a:t>view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9145" y="4578213"/>
            <a:ext cx="1628503" cy="507894"/>
          </a:xfrm>
          <a:prstGeom prst="wedgeRoundRectCallout">
            <a:avLst>
              <a:gd name="adj1" fmla="val 55951"/>
              <a:gd name="adj2" fmla="val -5156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Expand the </a:t>
            </a:r>
            <a:r>
              <a:rPr lang="en-GB" sz="1000" b="1" dirty="0" smtClean="0">
                <a:solidFill>
                  <a:schemeClr val="bg1"/>
                </a:solidFill>
              </a:rPr>
              <a:t>Chapters </a:t>
            </a:r>
            <a:r>
              <a:rPr lang="en-GB" sz="1000" dirty="0" smtClean="0">
                <a:solidFill>
                  <a:schemeClr val="bg1"/>
                </a:solidFill>
              </a:rPr>
              <a:t>view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975526" y="4578213"/>
            <a:ext cx="2108200" cy="502805"/>
          </a:xfrm>
          <a:prstGeom prst="wedgeRoundRectCallout">
            <a:avLst>
              <a:gd name="adj1" fmla="val -36737"/>
              <a:gd name="adj2" fmla="val -8753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Download, cite and share the item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6661873" y="1243092"/>
            <a:ext cx="2108200" cy="502805"/>
          </a:xfrm>
          <a:prstGeom prst="wedgeRoundRectCallout">
            <a:avLst>
              <a:gd name="adj1" fmla="val -61522"/>
              <a:gd name="adj2" fmla="val 10125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Add the work to one of your lists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4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20" y="1172439"/>
            <a:ext cx="5975400" cy="3765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535" y="315189"/>
            <a:ext cx="5530646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Chapter and Entry page</a:t>
            </a:r>
            <a:endParaRPr lang="en-US" sz="375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54066" y="1731490"/>
            <a:ext cx="1644106" cy="719861"/>
          </a:xfrm>
          <a:prstGeom prst="wedgeRoundRectCallout">
            <a:avLst>
              <a:gd name="adj1" fmla="val 86525"/>
              <a:gd name="adj2" fmla="val -5833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Return to </a:t>
            </a:r>
            <a:r>
              <a:rPr lang="en-GB" sz="1000" b="1" dirty="0" smtClean="0">
                <a:solidFill>
                  <a:schemeClr val="bg1"/>
                </a:solidFill>
              </a:rPr>
              <a:t>Entire Work</a:t>
            </a:r>
            <a:endParaRPr lang="en-GB" sz="1000" b="1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8900" y="4267199"/>
            <a:ext cx="1609271" cy="822515"/>
          </a:xfrm>
          <a:prstGeom prst="wedgeRoundRectCallout">
            <a:avLst>
              <a:gd name="adj1" fmla="val 60501"/>
              <a:gd name="adj2" fmla="val -2255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Full text of chapter or entry continues down the page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975526" y="4349567"/>
            <a:ext cx="2108200" cy="710234"/>
          </a:xfrm>
          <a:prstGeom prst="wedgeRoundRectCallout">
            <a:avLst>
              <a:gd name="adj1" fmla="val -69530"/>
              <a:gd name="adj2" fmla="val -5902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Browse through other chapters and entries in this work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101605" y="461555"/>
            <a:ext cx="2108200" cy="588844"/>
          </a:xfrm>
          <a:prstGeom prst="wedgeRoundRectCallout">
            <a:avLst>
              <a:gd name="adj1" fmla="val -37763"/>
              <a:gd name="adj2" fmla="val 18335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Search for a term or phrase within the chapter you’re viewing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975526" y="2802139"/>
            <a:ext cx="2108200" cy="745869"/>
          </a:xfrm>
          <a:prstGeom prst="wedgeRoundRectCallout">
            <a:avLst>
              <a:gd name="adj1" fmla="val -47477"/>
              <a:gd name="adj2" fmla="val -8325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Download, cite and share the item, or save it to one of your lists using the heart icon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/>
              <a:t>Applying your learning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323231"/>
            <a:ext cx="8401051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Apply the Entire Works or Chapters/Entries filter </a:t>
            </a:r>
            <a:r>
              <a:rPr lang="en-GB" sz="1800" dirty="0" smtClean="0"/>
              <a:t>to your previous search or browse results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Open a relevant resource</a:t>
            </a:r>
            <a:endParaRPr lang="en-GB" sz="18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Open the citation </a:t>
            </a:r>
            <a:r>
              <a:rPr lang="en-GB" sz="1800" dirty="0" smtClean="0"/>
              <a:t>for your chosen item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Navigate to the chapter level and download the PDF</a:t>
            </a:r>
            <a:endParaRPr lang="en-GB" sz="1800" b="1" dirty="0"/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37" y="1584461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Creating a Profile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2686980"/>
            <a:ext cx="7196144" cy="1314450"/>
          </a:xfrm>
        </p:spPr>
        <p:txBody>
          <a:bodyPr/>
          <a:lstStyle/>
          <a:p>
            <a:r>
              <a:rPr lang="en-US" dirty="0" smtClean="0"/>
              <a:t>Saving searches and managing lists 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0" name="Right Arrow 9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6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64" y="1284869"/>
            <a:ext cx="4351644" cy="3589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0389"/>
            <a:ext cx="4985057" cy="857250"/>
          </a:xfrm>
        </p:spPr>
        <p:txBody>
          <a:bodyPr>
            <a:normAutofit/>
          </a:bodyPr>
          <a:lstStyle/>
          <a:p>
            <a:r>
              <a:rPr lang="de-CH" dirty="0" smtClean="0"/>
              <a:t>Creating a Profile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4501824" y="1017168"/>
            <a:ext cx="3042406" cy="1421766"/>
          </a:xfrm>
          <a:prstGeom prst="wedgeRoundRectCallout">
            <a:avLst>
              <a:gd name="adj1" fmla="val -72488"/>
              <a:gd name="adj2" fmla="val -766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Click the </a:t>
            </a:r>
            <a:r>
              <a:rPr lang="en-GB" sz="1400" b="1" dirty="0" smtClean="0">
                <a:solidFill>
                  <a:schemeClr val="bg1"/>
                </a:solidFill>
              </a:rPr>
              <a:t>My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b="1" dirty="0" smtClean="0">
                <a:solidFill>
                  <a:schemeClr val="bg1"/>
                </a:solidFill>
              </a:rPr>
              <a:t>Profile </a:t>
            </a:r>
            <a:r>
              <a:rPr lang="en-GB" sz="1400" dirty="0" smtClean="0">
                <a:solidFill>
                  <a:schemeClr val="bg1"/>
                </a:solidFill>
              </a:rPr>
              <a:t>button, then select </a:t>
            </a:r>
            <a:r>
              <a:rPr lang="en-GB" sz="1400" b="1" dirty="0" smtClean="0">
                <a:solidFill>
                  <a:schemeClr val="bg1"/>
                </a:solidFill>
              </a:rPr>
              <a:t>Create my profile</a:t>
            </a:r>
            <a:r>
              <a:rPr lang="en-GB" sz="1400" dirty="0" smtClean="0">
                <a:solidFill>
                  <a:schemeClr val="bg1"/>
                </a:solidFill>
              </a:rPr>
              <a:t> towards the bottom of the pop-up window that appears.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813960" y="2732412"/>
            <a:ext cx="2478291" cy="694574"/>
          </a:xfrm>
          <a:prstGeom prst="wedgeRoundRectCallout">
            <a:avLst>
              <a:gd name="adj1" fmla="val -61530"/>
              <a:gd name="adj2" fmla="val -2374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Once you’ve created your free profile, you can sign in here at any time.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982" y="3326674"/>
            <a:ext cx="3665875" cy="1682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20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406"/>
            <a:ext cx="8229600" cy="857250"/>
          </a:xfrm>
        </p:spPr>
        <p:txBody>
          <a:bodyPr/>
          <a:lstStyle/>
          <a:p>
            <a:r>
              <a:rPr lang="de-CH" dirty="0" smtClean="0"/>
              <a:t>Saving searches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731" y="1097958"/>
            <a:ext cx="4424210" cy="392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ular Callout 8"/>
          <p:cNvSpPr/>
          <p:nvPr/>
        </p:nvSpPr>
        <p:spPr>
          <a:xfrm>
            <a:off x="297140" y="1519288"/>
            <a:ext cx="3633731" cy="1207230"/>
          </a:xfrm>
          <a:prstGeom prst="wedgeRoundRectCallout">
            <a:avLst>
              <a:gd name="adj1" fmla="val 91939"/>
              <a:gd name="adj2" fmla="val -28682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When you’re logged into your Profile and you are viewing your search results, click the </a:t>
            </a:r>
            <a:r>
              <a:rPr lang="en-GB" sz="1200" b="1" dirty="0" smtClean="0">
                <a:solidFill>
                  <a:schemeClr val="bg1"/>
                </a:solidFill>
              </a:rPr>
              <a:t>Save Search </a:t>
            </a:r>
            <a:r>
              <a:rPr lang="en-GB" sz="1200" dirty="0" smtClean="0">
                <a:solidFill>
                  <a:schemeClr val="bg1"/>
                </a:solidFill>
              </a:rPr>
              <a:t>button to save your search criteria, so that you can quickly     re-run the same search again later.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6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When logged in to your Profile, you can add resources to </a:t>
            </a:r>
            <a:r>
              <a:rPr lang="en-GB" sz="1200" b="1" dirty="0" smtClean="0">
                <a:solidFill>
                  <a:schemeClr val="bg1"/>
                </a:solidFill>
              </a:rPr>
              <a:t>My Lists</a:t>
            </a:r>
            <a:r>
              <a:rPr lang="en-GB" sz="1200" dirty="0" smtClean="0">
                <a:solidFill>
                  <a:schemeClr val="bg1"/>
                </a:solidFill>
              </a:rPr>
              <a:t> in order to save items of interest for later.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56" y="1323200"/>
            <a:ext cx="6142491" cy="2575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702" y="2194560"/>
            <a:ext cx="2471145" cy="2830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146800" y="1533865"/>
            <a:ext cx="2910414" cy="593241"/>
          </a:xfrm>
          <a:prstGeom prst="wedgeRoundRectCallout">
            <a:avLst>
              <a:gd name="adj1" fmla="val -76877"/>
              <a:gd name="adj2" fmla="val -2242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On any resource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r>
              <a:rPr lang="en-GB" sz="1400" dirty="0" smtClean="0">
                <a:solidFill>
                  <a:schemeClr val="bg1"/>
                </a:solidFill>
              </a:rPr>
              <a:t>page, click the </a:t>
            </a:r>
            <a:r>
              <a:rPr lang="en-GB" sz="1400" b="1" dirty="0" smtClean="0">
                <a:solidFill>
                  <a:schemeClr val="bg1"/>
                </a:solidFill>
              </a:rPr>
              <a:t>Add to list </a:t>
            </a:r>
            <a:r>
              <a:rPr lang="en-GB" sz="1400" dirty="0" smtClean="0">
                <a:solidFill>
                  <a:schemeClr val="bg1"/>
                </a:solidFill>
              </a:rPr>
              <a:t>button.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434483" y="2439371"/>
            <a:ext cx="2622731" cy="1304188"/>
          </a:xfrm>
          <a:prstGeom prst="wedgeRoundRectCallout">
            <a:avLst>
              <a:gd name="adj1" fmla="val -56764"/>
              <a:gd name="adj2" fmla="val -2244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the pop-up window appears, choose an existing list to add your resource to, or create a new list.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8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When logged in to your Profile, you can add resources to </a:t>
            </a:r>
            <a:r>
              <a:rPr lang="en-GB" sz="1200" b="1" dirty="0" smtClean="0">
                <a:solidFill>
                  <a:schemeClr val="bg1"/>
                </a:solidFill>
              </a:rPr>
              <a:t>My Lists</a:t>
            </a:r>
            <a:r>
              <a:rPr lang="en-GB" sz="1200" dirty="0" smtClean="0">
                <a:solidFill>
                  <a:schemeClr val="bg1"/>
                </a:solidFill>
              </a:rPr>
              <a:t> in order to save items of interest for later.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028" y="1221600"/>
            <a:ext cx="4248886" cy="376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6290641" y="3301948"/>
            <a:ext cx="2622731" cy="1304188"/>
          </a:xfrm>
          <a:prstGeom prst="wedgeRoundRectCallout">
            <a:avLst>
              <a:gd name="adj1" fmla="val -64069"/>
              <a:gd name="adj2" fmla="val -1977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You can also add an item to a list from your search results page.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Managing your Profile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2254069" y="1600751"/>
            <a:ext cx="4042546" cy="2765244"/>
            <a:chOff x="3648892" y="657225"/>
            <a:chExt cx="4042546" cy="27652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35003" b="27782"/>
            <a:stretch/>
          </p:blipFill>
          <p:spPr>
            <a:xfrm>
              <a:off x="3648892" y="657225"/>
              <a:ext cx="4042546" cy="2765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8892" y="1744082"/>
              <a:ext cx="3136092" cy="16746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Rounded Rectangular Callout 9"/>
          <p:cNvSpPr/>
          <p:nvPr/>
        </p:nvSpPr>
        <p:spPr>
          <a:xfrm>
            <a:off x="6418535" y="1576917"/>
            <a:ext cx="2371691" cy="985774"/>
          </a:xfrm>
          <a:prstGeom prst="wedgeRoundRectCallout">
            <a:avLst>
              <a:gd name="adj1" fmla="val -93248"/>
              <a:gd name="adj2" fmla="val -19626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When you are signed in, you can access your lists and saved searches by clicking on your name at the top-right of any page.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05918" y="3229575"/>
            <a:ext cx="2483394" cy="1621099"/>
          </a:xfrm>
          <a:prstGeom prst="wedgeRoundRectCallout">
            <a:avLst>
              <a:gd name="adj1" fmla="val 59568"/>
              <a:gd name="adj2" fmla="val -2389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Select </a:t>
            </a:r>
            <a:r>
              <a:rPr lang="en-GB" sz="1400" b="1" dirty="0" smtClean="0">
                <a:solidFill>
                  <a:schemeClr val="bg1"/>
                </a:solidFill>
              </a:rPr>
              <a:t>View my profile </a:t>
            </a:r>
            <a:r>
              <a:rPr lang="en-GB" sz="1400" dirty="0" smtClean="0">
                <a:solidFill>
                  <a:schemeClr val="bg1"/>
                </a:solidFill>
              </a:rPr>
              <a:t>to edit your profile details, and view and edit your saved searches and lists.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10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737581"/>
            <a:ext cx="8572660" cy="1102519"/>
          </a:xfrm>
        </p:spPr>
        <p:txBody>
          <a:bodyPr/>
          <a:lstStyle/>
          <a:p>
            <a:r>
              <a:rPr lang="en-US" sz="4000" b="1" dirty="0" smtClean="0"/>
              <a:t>Using this presentation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546" y="1685045"/>
            <a:ext cx="7772400" cy="3211419"/>
          </a:xfrm>
        </p:spPr>
        <p:txBody>
          <a:bodyPr>
            <a:normAutofit/>
          </a:bodyPr>
          <a:lstStyle/>
          <a:p>
            <a:r>
              <a:rPr lang="en-US" sz="2800" dirty="0"/>
              <a:t>N</a:t>
            </a:r>
            <a:r>
              <a:rPr lang="en-US" sz="2800" dirty="0" smtClean="0"/>
              <a:t>avigate to a specific section using the interactive links on the next slide, </a:t>
            </a:r>
            <a:r>
              <a:rPr lang="en-US" sz="2800" b="1" dirty="0" smtClean="0"/>
              <a:t>OR</a:t>
            </a:r>
          </a:p>
          <a:p>
            <a:r>
              <a:rPr lang="en-US" sz="2800" dirty="0" smtClean="0"/>
              <a:t>Follow along slide-by slide</a:t>
            </a:r>
          </a:p>
          <a:p>
            <a:endParaRPr lang="en-US" sz="2800" dirty="0"/>
          </a:p>
          <a:p>
            <a:r>
              <a:rPr lang="en-US" sz="2800" dirty="0" smtClean="0"/>
              <a:t>We recommend you view this PowerPoint in </a:t>
            </a:r>
            <a:r>
              <a:rPr lang="en-US" sz="2800" b="1" dirty="0" smtClean="0"/>
              <a:t>Presentation mode</a:t>
            </a:r>
            <a:r>
              <a:rPr lang="en-US" sz="2800" dirty="0" smtClean="0"/>
              <a:t> for the best experience.</a:t>
            </a:r>
            <a:endParaRPr lang="en-US" sz="2800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9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Managing your Profile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3" y="1888717"/>
            <a:ext cx="3888714" cy="141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825" y="2812869"/>
            <a:ext cx="3656534" cy="224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829" y="3321864"/>
            <a:ext cx="4069115" cy="151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ular Callout 11"/>
          <p:cNvSpPr/>
          <p:nvPr/>
        </p:nvSpPr>
        <p:spPr>
          <a:xfrm>
            <a:off x="966651" y="1205765"/>
            <a:ext cx="2151018" cy="535949"/>
          </a:xfrm>
          <a:prstGeom prst="wedgeRoundRectCallout">
            <a:avLst>
              <a:gd name="adj1" fmla="val -21111"/>
              <a:gd name="adj2" fmla="val 85090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Toggle between your profile areas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351493" y="2068341"/>
            <a:ext cx="1441121" cy="666017"/>
          </a:xfrm>
          <a:prstGeom prst="wedgeRoundRectCallout">
            <a:avLst>
              <a:gd name="adj1" fmla="val 22067"/>
              <a:gd name="adj2" fmla="val 83897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My Lists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077146" y="2594680"/>
            <a:ext cx="1526922" cy="666017"/>
          </a:xfrm>
          <a:prstGeom prst="wedgeRoundRectCallout">
            <a:avLst>
              <a:gd name="adj1" fmla="val 23275"/>
              <a:gd name="adj2" fmla="val 8651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400" b="1" dirty="0" smtClean="0">
                <a:solidFill>
                  <a:schemeClr val="bg1"/>
                </a:solidFill>
              </a:rPr>
              <a:t>My Searches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8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400" b="1" dirty="0" smtClean="0"/>
              <a:t>Applying your learning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5800" y="2323231"/>
            <a:ext cx="8401051" cy="235131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Create your free profile </a:t>
            </a:r>
            <a:r>
              <a:rPr lang="en-GB" sz="1800" dirty="0"/>
              <a:t>from any page of </a:t>
            </a:r>
            <a:r>
              <a:rPr lang="en-GB" sz="1800" dirty="0" smtClean="0"/>
              <a:t>the </a:t>
            </a:r>
            <a:r>
              <a:rPr lang="en-GB" sz="1800" i="1" dirty="0" smtClean="0"/>
              <a:t>SAGE Knowledge </a:t>
            </a:r>
            <a:r>
              <a:rPr lang="en-GB" sz="1800" dirty="0" smtClean="0"/>
              <a:t>platform</a:t>
            </a:r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Save a search </a:t>
            </a:r>
            <a:r>
              <a:rPr lang="en-GB" sz="1800" dirty="0"/>
              <a:t>b</a:t>
            </a:r>
            <a:r>
              <a:rPr lang="en-GB" sz="1800" dirty="0" smtClean="0"/>
              <a:t>ased upon a current assignment or project</a:t>
            </a:r>
            <a:endParaRPr lang="en-GB" sz="1800" b="1" dirty="0"/>
          </a:p>
          <a:p>
            <a:pPr marL="171450" indent="-17145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Save one resource </a:t>
            </a:r>
            <a:r>
              <a:rPr lang="en-GB" sz="1800" dirty="0" smtClean="0"/>
              <a:t>to My Lists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1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2000" b="1" dirty="0" smtClean="0"/>
              <a:t>Find your new list and saved item </a:t>
            </a:r>
            <a:r>
              <a:rPr lang="en-GB" sz="2000" dirty="0" smtClean="0"/>
              <a:t>via My Profile</a:t>
            </a:r>
            <a:endParaRPr lang="en-GB" sz="2000" b="1" dirty="0"/>
          </a:p>
        </p:txBody>
      </p:sp>
      <p:pic>
        <p:nvPicPr>
          <p:cNvPr id="6" name="Picture 5" descr="Icon_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183" y="123855"/>
            <a:ext cx="1279495" cy="12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Want to learn more?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99063"/>
            <a:ext cx="8229600" cy="25491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Explore more of our training resources </a:t>
            </a:r>
            <a:r>
              <a:rPr lang="en-GB" sz="2800" b="1" u="sng" dirty="0" smtClean="0">
                <a:hlinkClick r:id="rId2"/>
              </a:rPr>
              <a:t>here</a:t>
            </a:r>
            <a:r>
              <a:rPr lang="en-GB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 smtClean="0"/>
              <a:t>Thank you for watching!</a:t>
            </a:r>
            <a:endParaRPr lang="en-US" sz="4400" b="1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84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8888" y="108317"/>
            <a:ext cx="2673306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dirty="0" smtClean="0"/>
              <a:t>Contents</a:t>
            </a:r>
            <a:endParaRPr lang="en-US" sz="40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85611" y="1417313"/>
            <a:ext cx="8393845" cy="3211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solidFill>
                  <a:schemeClr val="accent6"/>
                </a:solidFill>
                <a:hlinkClick r:id="rId2" action="ppaction://hlinksldjump"/>
              </a:rPr>
              <a:t>Introduction to the product</a:t>
            </a:r>
            <a:endParaRPr lang="en-US" sz="2300" b="1" dirty="0" smtClean="0">
              <a:solidFill>
                <a:schemeClr val="accent6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is it? What’s in it? Who is it for?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300" b="1" dirty="0" smtClean="0">
              <a:hlinkClick r:id="rId3" action="ppaction://hlinksldjump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hlinkClick r:id="rId3" action="ppaction://hlinksldjump"/>
              </a:rPr>
              <a:t>Getting started on the platform</a:t>
            </a:r>
            <a:endParaRPr lang="en-US" sz="2300" b="1" dirty="0" smtClean="0"/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homepage, browsing and searching, and the results page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300" b="1" dirty="0" smtClean="0">
              <a:hlinkClick r:id="rId4" action="ppaction://hlinksldjump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solidFill>
                  <a:schemeClr val="accent6"/>
                </a:solidFill>
                <a:hlinkClick r:id="rId5" action="ppaction://hlinksldjump"/>
              </a:rPr>
              <a:t>The resource page</a:t>
            </a:r>
            <a:endParaRPr lang="en-US" sz="2300" b="1" dirty="0" smtClean="0">
              <a:solidFill>
                <a:schemeClr val="accent6"/>
              </a:solidFill>
            </a:endParaRPr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Entire works and chapters and entries</a:t>
            </a:r>
          </a:p>
          <a:p>
            <a:pPr marL="0" indent="0" fontAlgn="auto">
              <a:spcAft>
                <a:spcPts val="0"/>
              </a:spcAft>
              <a:buNone/>
            </a:pPr>
            <a:endParaRPr lang="en-US" sz="2300" b="1" dirty="0" smtClean="0">
              <a:hlinkClick r:id="rId4" action="ppaction://hlinksldjump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300" b="1" dirty="0" smtClean="0">
                <a:hlinkClick r:id="rId4" action="ppaction://hlinksldjump"/>
              </a:rPr>
              <a:t>Creating a Profile</a:t>
            </a:r>
            <a:endParaRPr lang="en-US" sz="2300" b="1" dirty="0" smtClean="0"/>
          </a:p>
          <a:p>
            <a:pPr marL="457200" indent="-457200" fontAlgn="auto">
              <a:spcAft>
                <a:spcPts val="0"/>
              </a:spcAft>
            </a:pPr>
            <a:r>
              <a:rPr lang="en-US" sz="2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Saving searches and managing lists</a:t>
            </a:r>
          </a:p>
          <a:p>
            <a:pPr marL="457200" indent="-457200" fontAlgn="auto">
              <a:spcAft>
                <a:spcPts val="0"/>
              </a:spcAft>
            </a:pPr>
            <a:endParaRPr lang="en-US" dirty="0" smtClean="0"/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  <p:pic>
        <p:nvPicPr>
          <p:cNvPr id="8" name="Picture 7" descr="rock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4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840100"/>
            <a:ext cx="8240822" cy="1102519"/>
          </a:xfrm>
        </p:spPr>
        <p:txBody>
          <a:bodyPr/>
          <a:lstStyle/>
          <a:p>
            <a:r>
              <a:rPr lang="en-US" b="1" dirty="0" smtClean="0"/>
              <a:t>Introduction to the product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2683"/>
            <a:ext cx="7772400" cy="1314450"/>
          </a:xfrm>
        </p:spPr>
        <p:txBody>
          <a:bodyPr/>
          <a:lstStyle/>
          <a:p>
            <a:r>
              <a:rPr lang="en-US" dirty="0" smtClean="0"/>
              <a:t>What is it? What’s in it? Who is it for?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336" y="265472"/>
            <a:ext cx="8472948" cy="4623970"/>
          </a:xfrm>
          <a:solidFill>
            <a:srgbClr val="50B2C3"/>
          </a:solidFill>
        </p:spPr>
        <p:txBody>
          <a:bodyPr>
            <a:noAutofit/>
          </a:bodyPr>
          <a:lstStyle/>
          <a:p>
            <a:pPr algn="ctr"/>
            <a:r>
              <a:rPr lang="en-US" sz="1800" b="1" i="1" dirty="0"/>
              <a:t>SAGE </a:t>
            </a:r>
            <a:r>
              <a:rPr lang="en-GB" sz="1800" b="1" i="1" dirty="0" smtClean="0"/>
              <a:t>Knowledge </a:t>
            </a:r>
            <a:r>
              <a:rPr lang="en-GB" sz="1800" dirty="0" smtClean="0"/>
              <a:t>is where we host all our online book and reference content, ideal for learning new theories, concepts, debates and applications in your subject area.</a:t>
            </a:r>
          </a:p>
          <a:p>
            <a:pPr algn="ctr"/>
            <a:endParaRPr lang="en-GB" sz="800" dirty="0"/>
          </a:p>
          <a:p>
            <a:pPr algn="ctr"/>
            <a:r>
              <a:rPr lang="en-GB" sz="1800" i="1" dirty="0" smtClean="0"/>
              <a:t>SAGE Knowledge </a:t>
            </a:r>
            <a:r>
              <a:rPr lang="en-GB" sz="1800" dirty="0" smtClean="0"/>
              <a:t>content covers the following subject areas:</a:t>
            </a:r>
          </a:p>
          <a:p>
            <a:pPr algn="ctr"/>
            <a:endParaRPr lang="en-GB" sz="1200" b="1" u="sng" dirty="0" smtClean="0"/>
          </a:p>
          <a:p>
            <a:pPr algn="ctr"/>
            <a:endParaRPr lang="en-GB" sz="1800" b="1" u="sng" dirty="0" smtClean="0"/>
          </a:p>
          <a:p>
            <a:pPr algn="ctr"/>
            <a:endParaRPr lang="en-GB" sz="2000" b="1" u="sng" dirty="0"/>
          </a:p>
          <a:p>
            <a:pPr algn="ctr"/>
            <a:endParaRPr lang="en-GB" sz="2000" b="1" u="sng" dirty="0" smtClean="0"/>
          </a:p>
          <a:p>
            <a:pPr algn="ctr"/>
            <a:endParaRPr lang="en-GB" sz="2000" b="1" u="sng" dirty="0"/>
          </a:p>
          <a:p>
            <a:pPr algn="ctr"/>
            <a:endParaRPr lang="en-GB" sz="3200" b="1" u="sng" dirty="0"/>
          </a:p>
          <a:p>
            <a:pPr algn="ctr"/>
            <a:endParaRPr lang="en-GB" sz="1100" b="1" u="sng" dirty="0" smtClean="0"/>
          </a:p>
          <a:p>
            <a:pPr algn="ctr"/>
            <a:r>
              <a:rPr lang="en-GB" sz="2000" b="1" u="sng" dirty="0" smtClean="0"/>
              <a:t>http://sk.sagepub.com</a:t>
            </a:r>
            <a:endParaRPr lang="en-GB" sz="2000" b="1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3109545" y="4482161"/>
            <a:ext cx="2976530" cy="56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210392" y="2181293"/>
            <a:ext cx="34684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Business &amp; Management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Counseling &amp; Psychotherapy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Criminology &amp; Criminal Justice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Education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Geography, Earth &amp; Environmental Science</a:t>
            </a:r>
          </a:p>
          <a:p>
            <a:pPr algn="ctr">
              <a:lnSpc>
                <a:spcPct val="200000"/>
              </a:lnSpc>
            </a:pPr>
            <a:r>
              <a:rPr lang="en-GB" sz="1050" dirty="0">
                <a:solidFill>
                  <a:schemeClr val="bg1"/>
                </a:solidFill>
              </a:rPr>
              <a:t>Health &amp; Social Care</a:t>
            </a:r>
          </a:p>
          <a:p>
            <a:pPr algn="ctr">
              <a:lnSpc>
                <a:spcPct val="200000"/>
              </a:lnSpc>
            </a:pP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7810" y="2009683"/>
            <a:ext cx="3468413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Leadership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Media, Communication &amp; Cultural Studies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Nursing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Politics &amp; International Relations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Psychology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Social Work</a:t>
            </a:r>
          </a:p>
          <a:p>
            <a:pPr algn="ctr">
              <a:lnSpc>
                <a:spcPct val="200000"/>
              </a:lnSpc>
            </a:pPr>
            <a:r>
              <a:rPr lang="en-GB" sz="1050" dirty="0" smtClean="0">
                <a:solidFill>
                  <a:schemeClr val="bg1"/>
                </a:solidFill>
              </a:rPr>
              <a:t>Sociology</a:t>
            </a:r>
            <a:endParaRPr lang="en-GB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What’s in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275761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Full access to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includes over 4,600 books and over 600 reference items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However, the content you can access through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depend on the subscription at your library;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t’s possible your library does </a:t>
            </a:r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not subscribe to all the content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If you do not have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access to a particular item, you will see the following icon next to it in the search results: 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aren’t sure which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content you have access to at your                      institution,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check with your library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473" y="2947623"/>
            <a:ext cx="266759" cy="2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Who is it for?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1257" y="1221599"/>
            <a:ext cx="8229600" cy="36158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 </a:t>
            </a: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researchers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Learn more about key topics in your subject area, at all levels of study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Get multiple perspectives on topics from SAGE authors all around the world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Save items to lists to keep track of useful information for your projects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Download citation information for easy referencing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Discover new resources with ‘More like this’ recommendations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Faculty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Introduce students to high-quality content from well-known experts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Create engaging reading lists for your classes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Ensure students get easy access to full-text titles on- and                                       off-campus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Allow all students to access whenever, wherever, with unlimited simultaneous users and a mobile-responsive design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GB" sz="1600" dirty="0">
              <a:solidFill>
                <a:srgbClr val="50B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Getting started on the platform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The homepage, browsing, searching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1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Master Slides widescreen">
  <a:themeElements>
    <a:clrScheme name="Training Services">
      <a:dk1>
        <a:srgbClr val="000000"/>
      </a:dk1>
      <a:lt1>
        <a:sysClr val="window" lastClr="FFFFFF"/>
      </a:lt1>
      <a:dk2>
        <a:srgbClr val="50B2C3"/>
      </a:dk2>
      <a:lt2>
        <a:srgbClr val="FFFFFF"/>
      </a:lt2>
      <a:accent1>
        <a:srgbClr val="3B89B8"/>
      </a:accent1>
      <a:accent2>
        <a:srgbClr val="003399"/>
      </a:accent2>
      <a:accent3>
        <a:srgbClr val="6C2480"/>
      </a:accent3>
      <a:accent4>
        <a:srgbClr val="EE648B"/>
      </a:accent4>
      <a:accent5>
        <a:srgbClr val="FFEB9C"/>
      </a:accent5>
      <a:accent6>
        <a:srgbClr val="53BCFF"/>
      </a:accent6>
      <a:hlink>
        <a:srgbClr val="50B2C3"/>
      </a:hlink>
      <a:folHlink>
        <a:srgbClr val="50B2C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Master Slides widescreen.potx</Template>
  <TotalTime>12932</TotalTime>
  <Words>1437</Words>
  <Application>Microsoft Office PowerPoint</Application>
  <PresentationFormat>On-screen Show (16:9)</PresentationFormat>
  <Paragraphs>167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ＭＳ Ｐゴシック</vt:lpstr>
      <vt:lpstr>Arial</vt:lpstr>
      <vt:lpstr>Calibri</vt:lpstr>
      <vt:lpstr>Wingdings</vt:lpstr>
      <vt:lpstr>New Master Slides widescreen</vt:lpstr>
      <vt:lpstr>PowerPoint Presentation</vt:lpstr>
      <vt:lpstr>PowerPoint Presentation</vt:lpstr>
      <vt:lpstr>Using this presentation</vt:lpstr>
      <vt:lpstr>PowerPoint Presentation</vt:lpstr>
      <vt:lpstr>Introduction to the product</vt:lpstr>
      <vt:lpstr>PowerPoint Presentation</vt:lpstr>
      <vt:lpstr>What’s in it?</vt:lpstr>
      <vt:lpstr>Who is it for?</vt:lpstr>
      <vt:lpstr>Getting started on the platform</vt:lpstr>
      <vt:lpstr>The SAGE Knowledge homepage</vt:lpstr>
      <vt:lpstr>PowerPoint Presentation</vt:lpstr>
      <vt:lpstr>PowerPoint Presentation</vt:lpstr>
      <vt:lpstr>Browsing by  Collection</vt:lpstr>
      <vt:lpstr>Using the Quick search</vt:lpstr>
      <vt:lpstr>Using the Advanced search</vt:lpstr>
      <vt:lpstr>Viewing your results</vt:lpstr>
      <vt:lpstr>Applying your learning</vt:lpstr>
      <vt:lpstr>The resource page</vt:lpstr>
      <vt:lpstr>Entire Works</vt:lpstr>
      <vt:lpstr>Chapters and Entries</vt:lpstr>
      <vt:lpstr>Entire Work page</vt:lpstr>
      <vt:lpstr>Chapter and Entry page</vt:lpstr>
      <vt:lpstr>Applying your learning</vt:lpstr>
      <vt:lpstr>Creating a Profile</vt:lpstr>
      <vt:lpstr>Creating a Profile</vt:lpstr>
      <vt:lpstr>Saving searches</vt:lpstr>
      <vt:lpstr>Managing lists</vt:lpstr>
      <vt:lpstr>Managing lists</vt:lpstr>
      <vt:lpstr>Managing your Profile</vt:lpstr>
      <vt:lpstr>Managing your Profile</vt:lpstr>
      <vt:lpstr>Applying your learning</vt:lpstr>
      <vt:lpstr>Want to learn more?</vt:lpstr>
      <vt:lpstr>Thank you for watching!</vt:lpstr>
    </vt:vector>
  </TitlesOfParts>
  <Company>Sage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Martha Sedgwick</dc:creator>
  <cp:lastModifiedBy>Rebecca Evans</cp:lastModifiedBy>
  <cp:revision>731</cp:revision>
  <dcterms:created xsi:type="dcterms:W3CDTF">2012-11-12T22:03:53Z</dcterms:created>
  <dcterms:modified xsi:type="dcterms:W3CDTF">2020-08-18T11:16:46Z</dcterms:modified>
</cp:coreProperties>
</file>