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09.jpg" ContentType="image/png"/>
  <Override PartName="/ppt/media/image110.jpg" ContentType="image/png"/>
  <Override PartName="/ppt/media/image111.jpg" ContentType="image/png"/>
  <Override PartName="/ppt/notesSlides/notesSlide13.xml" ContentType="application/vnd.openxmlformats-officedocument.presentationml.notesSlide+xml"/>
  <Override PartName="/ppt/media/image119.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8" r:id="rId2"/>
  </p:sldMasterIdLst>
  <p:notesMasterIdLst>
    <p:notesMasterId r:id="rId53"/>
  </p:notesMasterIdLst>
  <p:handoutMasterIdLst>
    <p:handoutMasterId r:id="rId54"/>
  </p:handoutMasterIdLst>
  <p:sldIdLst>
    <p:sldId id="667" r:id="rId3"/>
    <p:sldId id="671" r:id="rId4"/>
    <p:sldId id="466" r:id="rId5"/>
    <p:sldId id="655" r:id="rId6"/>
    <p:sldId id="523" r:id="rId7"/>
    <p:sldId id="476" r:id="rId8"/>
    <p:sldId id="670" r:id="rId9"/>
    <p:sldId id="672" r:id="rId10"/>
    <p:sldId id="673" r:id="rId11"/>
    <p:sldId id="674" r:id="rId12"/>
    <p:sldId id="536" r:id="rId13"/>
    <p:sldId id="488" r:id="rId14"/>
    <p:sldId id="692" r:id="rId15"/>
    <p:sldId id="693" r:id="rId16"/>
    <p:sldId id="690" r:id="rId17"/>
    <p:sldId id="694" r:id="rId18"/>
    <p:sldId id="695" r:id="rId19"/>
    <p:sldId id="696" r:id="rId20"/>
    <p:sldId id="697" r:id="rId21"/>
    <p:sldId id="698" r:id="rId22"/>
    <p:sldId id="699" r:id="rId23"/>
    <p:sldId id="701" r:id="rId24"/>
    <p:sldId id="702" r:id="rId25"/>
    <p:sldId id="660" r:id="rId26"/>
    <p:sldId id="705" r:id="rId27"/>
    <p:sldId id="663" r:id="rId28"/>
    <p:sldId id="704" r:id="rId29"/>
    <p:sldId id="712" r:id="rId30"/>
    <p:sldId id="713" r:id="rId31"/>
    <p:sldId id="714" r:id="rId32"/>
    <p:sldId id="715" r:id="rId33"/>
    <p:sldId id="707" r:id="rId34"/>
    <p:sldId id="706" r:id="rId35"/>
    <p:sldId id="710" r:id="rId36"/>
    <p:sldId id="711" r:id="rId37"/>
    <p:sldId id="708" r:id="rId38"/>
    <p:sldId id="709" r:id="rId39"/>
    <p:sldId id="718" r:id="rId40"/>
    <p:sldId id="717" r:id="rId41"/>
    <p:sldId id="720" r:id="rId42"/>
    <p:sldId id="719" r:id="rId43"/>
    <p:sldId id="721" r:id="rId44"/>
    <p:sldId id="722" r:id="rId45"/>
    <p:sldId id="723" r:id="rId46"/>
    <p:sldId id="724" r:id="rId47"/>
    <p:sldId id="508" r:id="rId48"/>
    <p:sldId id="725" r:id="rId49"/>
    <p:sldId id="495" r:id="rId50"/>
    <p:sldId id="726" r:id="rId51"/>
    <p:sldId id="727" r:id="rId52"/>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Turner" initials="CT" lastIdx="5" clrIdx="0">
    <p:extLst>
      <p:ext uri="{19B8F6BF-5375-455C-9EA6-DF929625EA0E}">
        <p15:presenceInfo xmlns:p15="http://schemas.microsoft.com/office/powerpoint/2012/main" userId="S-1-5-21-602089608-2055347256-1435325219-64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87D"/>
    <a:srgbClr val="008563"/>
    <a:srgbClr val="C84681"/>
    <a:srgbClr val="C7ECE2"/>
    <a:srgbClr val="D63047"/>
    <a:srgbClr val="8B30AB"/>
    <a:srgbClr val="6943E7"/>
    <a:srgbClr val="008BBF"/>
    <a:srgbClr val="FFFFFF"/>
    <a:srgbClr val="F0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9631" autoAdjust="0"/>
  </p:normalViewPr>
  <p:slideViewPr>
    <p:cSldViewPr snapToGrid="0" snapToObjects="1">
      <p:cViewPr varScale="1">
        <p:scale>
          <a:sx n="150" d="100"/>
          <a:sy n="150" d="100"/>
        </p:scale>
        <p:origin x="528" y="126"/>
      </p:cViewPr>
      <p:guideLst>
        <p:guide orient="horz" pos="1620"/>
        <p:guide pos="2880"/>
      </p:guideLst>
    </p:cSldViewPr>
  </p:slideViewPr>
  <p:outlineViewPr>
    <p:cViewPr>
      <p:scale>
        <a:sx n="33" d="100"/>
        <a:sy n="33" d="100"/>
      </p:scale>
      <p:origin x="0" y="3990"/>
    </p:cViewPr>
  </p:outlineViewPr>
  <p:notesTextViewPr>
    <p:cViewPr>
      <p:scale>
        <a:sx n="100" d="100"/>
        <a:sy n="100" d="100"/>
      </p:scale>
      <p:origin x="0" y="0"/>
    </p:cViewPr>
  </p:notesTextViewPr>
  <p:gridSpacing cx="72237" cy="7223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30/11/2022</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a:p>
        </p:txBody>
      </p:sp>
    </p:spTree>
    <p:extLst>
      <p:ext uri="{BB962C8B-B14F-4D97-AF65-F5344CB8AC3E}">
        <p14:creationId xmlns:p14="http://schemas.microsoft.com/office/powerpoint/2010/main"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30/11/2022</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a:p>
        </p:txBody>
      </p:sp>
    </p:spTree>
    <p:extLst>
      <p:ext uri="{BB962C8B-B14F-4D97-AF65-F5344CB8AC3E}">
        <p14:creationId xmlns:p14="http://schemas.microsoft.com/office/powerpoint/2010/main"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Recommend access via your university to ensure you have access to all of the content associated with your institution.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9966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34</a:t>
            </a:fld>
            <a:endParaRPr lang="en-GB"/>
          </a:p>
        </p:txBody>
      </p:sp>
    </p:spTree>
    <p:extLst>
      <p:ext uri="{BB962C8B-B14F-4D97-AF65-F5344CB8AC3E}">
        <p14:creationId xmlns:p14="http://schemas.microsoft.com/office/powerpoint/2010/main" val="243273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36</a:t>
            </a:fld>
            <a:endParaRPr lang="en-GB"/>
          </a:p>
        </p:txBody>
      </p:sp>
    </p:spTree>
    <p:extLst>
      <p:ext uri="{BB962C8B-B14F-4D97-AF65-F5344CB8AC3E}">
        <p14:creationId xmlns:p14="http://schemas.microsoft.com/office/powerpoint/2010/main" val="192754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809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2527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0699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And that is SAGE Journals – we’ve looked at some different ways to find content relevant to you and gone through a number of customization options.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I’d like to set some next steps for you:</a:t>
            </a:r>
          </a:p>
          <a:p>
            <a:pPr>
              <a:lnSpc>
                <a:spcPct val="107000"/>
              </a:lnSpc>
              <a:spcAft>
                <a:spcPts val="800"/>
              </a:spcAft>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I’d encourage you to:</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your profile – get that set up so you can customise your use of the platform</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 alerts for your Violence Against Women journal – the “keep up to date” link on the journal landing page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Run some searches in your specialist subject and save these to your profile to alert/run</a:t>
            </a:r>
          </a:p>
          <a:p>
            <a:pPr marL="342900" marR="0" lvl="0" indent="-342900" algn="l" defTabSz="914400" rtl="0" eaLnBrk="0" fontAlgn="base" latinLnBrk="0" hangingPunct="0">
              <a:lnSpc>
                <a:spcPct val="107000"/>
              </a:lnSpc>
              <a:spcBef>
                <a:spcPct val="30000"/>
              </a:spcBef>
              <a:spcAft>
                <a:spcPts val="80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out the discipline hubs – the social work and social policy hub, criminology and criminal justice - find info related to your discipline all in one place, can be a good starting place.</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9839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And that is SAGE Journals – we’ve looked at some different ways to find content relevant to you and gone through a number of customization options.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I’d like to set some next steps for you:</a:t>
            </a:r>
          </a:p>
          <a:p>
            <a:pPr>
              <a:lnSpc>
                <a:spcPct val="107000"/>
              </a:lnSpc>
              <a:spcAft>
                <a:spcPts val="800"/>
              </a:spcAft>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I’d encourage you to:</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your profile – get that set up so you can customise your use of the platform</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 alerts for your Violence Against Women journal – the “keep up to date” link on the journal landing page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Run some searches in your specialist subject and save these to your profile to alert/run</a:t>
            </a:r>
          </a:p>
          <a:p>
            <a:pPr marL="342900" marR="0" lvl="0" indent="-342900" algn="l" defTabSz="914400" rtl="0" eaLnBrk="0" fontAlgn="base" latinLnBrk="0" hangingPunct="0">
              <a:lnSpc>
                <a:spcPct val="107000"/>
              </a:lnSpc>
              <a:spcBef>
                <a:spcPct val="30000"/>
              </a:spcBef>
              <a:spcAft>
                <a:spcPts val="80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out the discipline hubs – the social work and social policy hub, criminology and criminal justice - find info related to your discipline all in one place, can be a good starting place.</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3641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u="none" strike="noStrike" dirty="0">
                <a:solidFill>
                  <a:srgbClr val="000000"/>
                </a:solidFill>
                <a:effectLst/>
                <a:latin typeface="Calibri" panose="020F0502020204030204" pitchFamily="34" charset="0"/>
              </a:rPr>
              <a:t>First of all, let’s introduce you to the platform, get you thinking about what it is and what it’s designed to do: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SAGE Research Methods is a database of engaging and interactive resources and materials solely dedicated to research, research methodology and research skills. </a:t>
            </a:r>
            <a:r>
              <a:rPr lang="en-GB" sz="1800" dirty="0"/>
              <a:t>The aim is to help users do the best research possible.</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 beauty of this database is, it’s essentially a guide to the whole research process. The platform contains thousands of resources, high-quality content available in many different formats to upskill and support you in your research projects step by step: from early planning stages, helping you make those early decisions, deciding how to approach your research, data collection and analysis, through to presentation or publication of that data. The methods you’re using, the different types of data you might be handling.  In other words, everything a researcher needs to embark on and complete a successful research project. No matter your level, experience or subject area, you’ll find resources to help you, to support your project and improve your research skills and understanding.</a:t>
            </a:r>
            <a:r>
              <a:rPr lang="en-US" dirty="0"/>
              <a:t> </a:t>
            </a:r>
            <a:r>
              <a:rPr lang="en-GB" dirty="0"/>
              <a:t>It’s a research one-stop shop, for you to do the best research possible whatever your specialism.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057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And that is SAGE Journals – we’ve looked at some different ways to find content relevant to you and gone through a number of customization options.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I’d like to set some next steps for you:</a:t>
            </a:r>
          </a:p>
          <a:p>
            <a:pPr>
              <a:lnSpc>
                <a:spcPct val="107000"/>
              </a:lnSpc>
              <a:spcAft>
                <a:spcPts val="800"/>
              </a:spcAft>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I’d encourage you to:</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your profile – get that set up so you can customise your use of the platform</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 alerts for your Violence Against Women journal – the “keep up to date” link on the journal landing page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Run some searches in your specialist subject and save these to your profile to alert/run</a:t>
            </a:r>
          </a:p>
          <a:p>
            <a:pPr marL="342900" marR="0" lvl="0" indent="-342900" algn="l" defTabSz="914400" rtl="0" eaLnBrk="0" fontAlgn="base" latinLnBrk="0" hangingPunct="0">
              <a:lnSpc>
                <a:spcPct val="107000"/>
              </a:lnSpc>
              <a:spcBef>
                <a:spcPct val="30000"/>
              </a:spcBef>
              <a:spcAft>
                <a:spcPts val="80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out the discipline hubs – the social work and social policy hub, criminology and criminal justice - find info related to your discipline all in one place, can be a good starting place.</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9037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And that is SAGE Journals – we’ve looked at some different ways to find content relevant to you and gone through a number of customization options.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I’d like to set some next steps for you:</a:t>
            </a:r>
          </a:p>
          <a:p>
            <a:pPr>
              <a:lnSpc>
                <a:spcPct val="107000"/>
              </a:lnSpc>
              <a:spcAft>
                <a:spcPts val="800"/>
              </a:spcAft>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I’d encourage you to:</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Create your profile – get that set up so you can customise your use of the platform</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Set alerts for your Violence Against Women journal – the “keep up to date” link on the journal landing page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Run some searches in your specialist subject and save these to your profile to alert/run</a:t>
            </a:r>
          </a:p>
          <a:p>
            <a:pPr marL="342900" marR="0" lvl="0" indent="-342900" algn="l" defTabSz="914400" rtl="0" eaLnBrk="0" fontAlgn="base" latinLnBrk="0" hangingPunct="0">
              <a:lnSpc>
                <a:spcPct val="107000"/>
              </a:lnSpc>
              <a:spcBef>
                <a:spcPct val="30000"/>
              </a:spcBef>
              <a:spcAft>
                <a:spcPts val="80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out the discipline hubs – the social work and social policy hub, criminology and criminal justice - find info related to your discipline all in one place, can be a good starting place.</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4079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SAGE Research Methods is one platform - made up of lots of different components or “modules”. </a:t>
            </a:r>
          </a:p>
          <a:p>
            <a:r>
              <a:rPr lang="en-US" dirty="0"/>
              <a:t>It’s designed so that universities can subscribe to the modules according to the needs of the users at their institution.  They might ask “what do I need?”, “what am I asked about when it comes to research?”, “what challenges do my researchers tend to come to me with?” and this will help them decide which of these modules they would like to go with as part of their library offering. </a:t>
            </a:r>
            <a:r>
              <a:rPr lang="en-GB" dirty="0"/>
              <a:t>Important to make you aware of other modules in case you see any of these as we go onto the platform.</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850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25</a:t>
            </a:fld>
            <a:endParaRPr lang="en-GB"/>
          </a:p>
        </p:txBody>
      </p:sp>
    </p:spTree>
    <p:extLst>
      <p:ext uri="{BB962C8B-B14F-4D97-AF65-F5344CB8AC3E}">
        <p14:creationId xmlns:p14="http://schemas.microsoft.com/office/powerpoint/2010/main" val="355004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26</a:t>
            </a:fld>
            <a:endParaRPr lang="en-GB"/>
          </a:p>
        </p:txBody>
      </p:sp>
    </p:spTree>
    <p:extLst>
      <p:ext uri="{BB962C8B-B14F-4D97-AF65-F5344CB8AC3E}">
        <p14:creationId xmlns:p14="http://schemas.microsoft.com/office/powerpoint/2010/main" val="256344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28</a:t>
            </a:fld>
            <a:endParaRPr lang="en-GB"/>
          </a:p>
        </p:txBody>
      </p:sp>
    </p:spTree>
    <p:extLst>
      <p:ext uri="{BB962C8B-B14F-4D97-AF65-F5344CB8AC3E}">
        <p14:creationId xmlns:p14="http://schemas.microsoft.com/office/powerpoint/2010/main" val="157081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32</a:t>
            </a:fld>
            <a:endParaRPr lang="en-GB"/>
          </a:p>
        </p:txBody>
      </p:sp>
    </p:spTree>
    <p:extLst>
      <p:ext uri="{BB962C8B-B14F-4D97-AF65-F5344CB8AC3E}">
        <p14:creationId xmlns:p14="http://schemas.microsoft.com/office/powerpoint/2010/main" val="33083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title-Speak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3950"/>
            <a:ext cx="7772400" cy="1102519"/>
          </a:xfrm>
        </p:spPr>
        <p:txBody>
          <a:bodyPr>
            <a:noAutofit/>
          </a:bodyPr>
          <a:lstStyle>
            <a:lvl1pPr algn="l">
              <a:defRPr sz="6000" b="1"/>
            </a:lvl1pPr>
          </a:lstStyle>
          <a:p>
            <a:r>
              <a:rPr lang="en-GB"/>
              <a:t>Click to edit Master title style</a:t>
            </a:r>
            <a:endParaRPr lang="en-US" dirty="0"/>
          </a:p>
        </p:txBody>
      </p:sp>
      <p:sp>
        <p:nvSpPr>
          <p:cNvPr id="3" name="Subtitle 2"/>
          <p:cNvSpPr>
            <a:spLocks noGrp="1"/>
          </p:cNvSpPr>
          <p:nvPr>
            <p:ph type="subTitle" idx="1"/>
          </p:nvPr>
        </p:nvSpPr>
        <p:spPr>
          <a:xfrm>
            <a:off x="685800" y="2100282"/>
            <a:ext cx="7772400" cy="519094"/>
          </a:xfrm>
        </p:spPr>
        <p:txBody>
          <a:bodyPr>
            <a:normAutofit/>
          </a:bodyPr>
          <a:lstStyle>
            <a:lvl1pPr marL="0" indent="0" algn="l">
              <a:buNone/>
              <a:defRPr sz="32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3" name="Content Placeholder 12"/>
          <p:cNvSpPr>
            <a:spLocks noGrp="1"/>
          </p:cNvSpPr>
          <p:nvPr>
            <p:ph sz="quarter" idx="10"/>
          </p:nvPr>
        </p:nvSpPr>
        <p:spPr>
          <a:xfrm>
            <a:off x="685800" y="2952750"/>
            <a:ext cx="7772400" cy="581025"/>
          </a:xfrm>
        </p:spPr>
        <p:txBody>
          <a:bodyPr>
            <a:normAutofit/>
          </a:bodyPr>
          <a:lstStyle>
            <a:lvl1pPr marL="0" indent="0">
              <a:buNone/>
              <a:defRPr sz="2800"/>
            </a:lvl1pPr>
          </a:lstStyle>
          <a:p>
            <a:pPr lvl="0"/>
            <a:r>
              <a:rPr lang="en-GB"/>
              <a:t>Click to edit Master text styles</a:t>
            </a:r>
          </a:p>
        </p:txBody>
      </p:sp>
    </p:spTree>
    <p:extLst>
      <p:ext uri="{BB962C8B-B14F-4D97-AF65-F5344CB8AC3E}">
        <p14:creationId xmlns:p14="http://schemas.microsoft.com/office/powerpoint/2010/main" val="74373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J">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pic>
        <p:nvPicPr>
          <p:cNvPr id="4" name="Picture 20" descr="M:\TEMPLATES\SLIDE SHOWS\New Powerpoint Master Slides\Logos\Logos 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120" y="391320"/>
            <a:ext cx="3870555" cy="58839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RM">
    <p:spTree>
      <p:nvGrpSpPr>
        <p:cNvPr id="1" name=""/>
        <p:cNvGrpSpPr/>
        <p:nvPr/>
      </p:nvGrpSpPr>
      <p:grpSpPr>
        <a:xfrm>
          <a:off x="0" y="0"/>
          <a:ext cx="0" cy="0"/>
          <a:chOff x="0" y="0"/>
          <a:chExt cx="0" cy="0"/>
        </a:xfrm>
      </p:grpSpPr>
      <p:pic>
        <p:nvPicPr>
          <p:cNvPr id="3" name="Picture 23" descr="M:\TEMPLATES\SLIDE SHOWS\New Powerpoint Master Slides\Logos\Logos RGB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895" y="413915"/>
            <a:ext cx="6465971" cy="5068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8"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mp;M">
    <p:spTree>
      <p:nvGrpSpPr>
        <p:cNvPr id="1" name=""/>
        <p:cNvGrpSpPr/>
        <p:nvPr/>
      </p:nvGrpSpPr>
      <p:grpSpPr>
        <a:xfrm>
          <a:off x="0" y="0"/>
          <a:ext cx="0" cy="0"/>
          <a:chOff x="0" y="0"/>
          <a:chExt cx="0" cy="0"/>
        </a:xfrm>
      </p:grpSpPr>
      <p:grpSp>
        <p:nvGrpSpPr>
          <p:cNvPr id="6" name="Group 5"/>
          <p:cNvGrpSpPr/>
          <p:nvPr userDrawn="1"/>
        </p:nvGrpSpPr>
        <p:grpSpPr>
          <a:xfrm>
            <a:off x="410820" y="397593"/>
            <a:ext cx="5674209" cy="982111"/>
            <a:chOff x="410820" y="397593"/>
            <a:chExt cx="5674209" cy="982111"/>
          </a:xfrm>
        </p:grpSpPr>
        <p:pic>
          <p:nvPicPr>
            <p:cNvPr id="3" name="Picture 2" descr="SAGE Business &amp; Management Logo_r236 g102 b8_300ppi.png"/>
            <p:cNvPicPr>
              <a:picLocks noChangeAspect="1"/>
            </p:cNvPicPr>
            <p:nvPr userDrawn="1"/>
          </p:nvPicPr>
          <p:blipFill rotWithShape="1">
            <a:blip r:embed="rId2">
              <a:extLst>
                <a:ext uri="{28A0092B-C50C-407E-A947-70E740481C1C}">
                  <a14:useLocalDpi xmlns:a14="http://schemas.microsoft.com/office/drawing/2010/main" val="0"/>
                </a:ext>
              </a:extLst>
            </a:blip>
            <a:srcRect r="45849"/>
            <a:stretch/>
          </p:blipFill>
          <p:spPr>
            <a:xfrm>
              <a:off x="410820" y="397593"/>
              <a:ext cx="4586257" cy="575621"/>
            </a:xfrm>
            <a:prstGeom prst="rect">
              <a:avLst/>
            </a:prstGeom>
          </p:spPr>
        </p:pic>
        <p:pic>
          <p:nvPicPr>
            <p:cNvPr id="5" name="Picture 4" descr="SAGE Business &amp; Management Logo_r236 g102 b8_300ppi.png"/>
            <p:cNvPicPr>
              <a:picLocks noChangeAspect="1"/>
            </p:cNvPicPr>
            <p:nvPr userDrawn="1"/>
          </p:nvPicPr>
          <p:blipFill rotWithShape="1">
            <a:blip r:embed="rId2">
              <a:extLst>
                <a:ext uri="{28A0092B-C50C-407E-A947-70E740481C1C}">
                  <a14:useLocalDpi xmlns:a14="http://schemas.microsoft.com/office/drawing/2010/main" val="0"/>
                </a:ext>
              </a:extLst>
            </a:blip>
            <a:srcRect l="54150"/>
            <a:stretch/>
          </p:blipFill>
          <p:spPr>
            <a:xfrm>
              <a:off x="2201801" y="804083"/>
              <a:ext cx="3883228" cy="575621"/>
            </a:xfrm>
            <a:prstGeom prst="rect">
              <a:avLst/>
            </a:prstGeom>
          </p:spPr>
        </p:pic>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8"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6438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pic>
        <p:nvPicPr>
          <p:cNvPr id="3" name="Picture 27" descr="M:\TEMPLATES\SLIDE SHOWS\New Powerpoint Master Slides\Logos\Logos RGB8.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776" y="387272"/>
            <a:ext cx="3276000" cy="5330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6"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31" descr="M:\TEMPLATES\SLIDE SHOWS\New Powerpoint Master Slides\Logos\Logos RGB1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7" y="370407"/>
            <a:ext cx="4840313" cy="6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4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R">
    <p:spTree>
      <p:nvGrpSpPr>
        <p:cNvPr id="1" name=""/>
        <p:cNvGrpSpPr/>
        <p:nvPr/>
      </p:nvGrpSpPr>
      <p:grpSpPr>
        <a:xfrm>
          <a:off x="0" y="0"/>
          <a:ext cx="0" cy="0"/>
          <a:chOff x="0" y="0"/>
          <a:chExt cx="0" cy="0"/>
        </a:xfrm>
      </p:grpSpPr>
      <p:pic>
        <p:nvPicPr>
          <p:cNvPr id="3" name="Picture 22" descr="M:\TEMPLATES\SLIDE SHOWS\New Powerpoint Master Slides\Logos\Logos RGB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1" y="407435"/>
            <a:ext cx="4232274" cy="5177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5"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3" descr="M:\TEMPLATES\SLIDE SHOWS\POWERPOINT TEMPLATE\2017\SAGE Publishing Logo_white_300pp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9519" y="4551262"/>
            <a:ext cx="1221343" cy="46088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userDrawn="1"/>
        </p:nvSpPr>
        <p:spPr>
          <a:xfrm>
            <a:off x="277019" y="4793374"/>
            <a:ext cx="5256584" cy="246221"/>
          </a:xfrm>
          <a:prstGeom prst="rect">
            <a:avLst/>
          </a:prstGeom>
          <a:noFill/>
        </p:spPr>
        <p:txBody>
          <a:bodyPr wrap="square" rtlCol="0">
            <a:spAutoFit/>
          </a:bodyPr>
          <a:lstStyle/>
          <a:p>
            <a:r>
              <a:rPr lang="en-GB" sz="1000" dirty="0">
                <a:solidFill>
                  <a:schemeClr val="bg1"/>
                </a:solidFill>
              </a:rPr>
              <a:t>Los Angeles | London | New Delhi | Singapore | Washington DC | Melbourne | Toronto</a:t>
            </a:r>
          </a:p>
        </p:txBody>
      </p:sp>
      <p:sp>
        <p:nvSpPr>
          <p:cNvPr id="6" name="Title 1">
            <a:extLst>
              <a:ext uri="{FF2B5EF4-FFF2-40B4-BE49-F238E27FC236}">
                <a16:creationId xmlns:a16="http://schemas.microsoft.com/office/drawing/2014/main" id="{0D3AAE55-06BB-DE45-B205-DA6BAB45E73B}"/>
              </a:ext>
            </a:extLst>
          </p:cNvPr>
          <p:cNvSpPr>
            <a:spLocks noGrp="1"/>
          </p:cNvSpPr>
          <p:nvPr>
            <p:ph type="ctrTitle"/>
          </p:nvPr>
        </p:nvSpPr>
        <p:spPr>
          <a:xfrm>
            <a:off x="685800" y="1219199"/>
            <a:ext cx="7772400" cy="733534"/>
          </a:xfrm>
          <a:prstGeom prst="rect">
            <a:avLst/>
          </a:prstGeom>
        </p:spPr>
        <p:txBody>
          <a:bodyPr>
            <a:spAutoFit/>
          </a:bodyPr>
          <a:lstStyle>
            <a:lvl1pPr algn="l">
              <a:lnSpc>
                <a:spcPts val="5000"/>
              </a:lnSpc>
              <a:defRPr sz="4700">
                <a:solidFill>
                  <a:schemeClr val="bg1"/>
                </a:solidFill>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7DEBAF30-8A1F-774C-B779-85A44E4B119C}"/>
              </a:ext>
            </a:extLst>
          </p:cNvPr>
          <p:cNvSpPr>
            <a:spLocks noGrp="1"/>
          </p:cNvSpPr>
          <p:nvPr>
            <p:ph type="subTitle" idx="1"/>
          </p:nvPr>
        </p:nvSpPr>
        <p:spPr>
          <a:xfrm>
            <a:off x="685800" y="2250809"/>
            <a:ext cx="7772400" cy="566822"/>
          </a:xfrm>
          <a:prstGeom prst="rect">
            <a:avLst/>
          </a:prstGeom>
        </p:spPr>
        <p:txBody>
          <a:bodyPr>
            <a:spAutoFit/>
          </a:bodyPr>
          <a:lstStyle>
            <a:lvl1pPr marL="0" indent="0" algn="l">
              <a:lnSpc>
                <a:spcPts val="3700"/>
              </a:lnSpc>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144375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A4AF1-8822-444F-BFFE-D8B97B03A244}"/>
              </a:ext>
            </a:extLst>
          </p:cNvPr>
          <p:cNvSpPr>
            <a:spLocks noGrp="1"/>
          </p:cNvSpPr>
          <p:nvPr>
            <p:ph type="ctrTitle"/>
          </p:nvPr>
        </p:nvSpPr>
        <p:spPr>
          <a:xfrm>
            <a:off x="685800" y="1219199"/>
            <a:ext cx="7772400" cy="733534"/>
          </a:xfrm>
          <a:prstGeom prst="rect">
            <a:avLst/>
          </a:prstGeom>
        </p:spPr>
        <p:txBody>
          <a:bodyPr>
            <a:spAutoFit/>
          </a:bodyPr>
          <a:lstStyle>
            <a:lvl1pPr algn="l">
              <a:lnSpc>
                <a:spcPts val="5000"/>
              </a:lnSpc>
              <a:defRPr sz="4700">
                <a:solidFill>
                  <a:schemeClr val="tx2"/>
                </a:solidFill>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EC436466-B7D0-7B41-B446-DE58429FB61F}"/>
              </a:ext>
            </a:extLst>
          </p:cNvPr>
          <p:cNvSpPr>
            <a:spLocks noGrp="1"/>
          </p:cNvSpPr>
          <p:nvPr>
            <p:ph type="subTitle" idx="1"/>
          </p:nvPr>
        </p:nvSpPr>
        <p:spPr>
          <a:xfrm>
            <a:off x="685800" y="2250809"/>
            <a:ext cx="7772400" cy="566822"/>
          </a:xfrm>
          <a:prstGeom prst="rect">
            <a:avLst/>
          </a:prstGeom>
        </p:spPr>
        <p:txBody>
          <a:bodyPr>
            <a:spAutoFit/>
          </a:bodyPr>
          <a:lstStyle>
            <a:lvl1pPr marL="0" indent="0" algn="l">
              <a:lnSpc>
                <a:spcPts val="3700"/>
              </a:lnSpc>
              <a:buNone/>
              <a:defRPr sz="3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29517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DA6B0-CCDA-494B-9FF5-5AF8379779E4}"/>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457202" y="1335742"/>
            <a:ext cx="8229598"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149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ech bubble righ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991225" y="1437624"/>
            <a:ext cx="2695574" cy="1400826"/>
          </a:xfrm>
          <a:prstGeom prst="wedgeRoundRectCallout">
            <a:avLst>
              <a:gd name="adj1" fmla="val 8962"/>
              <a:gd name="adj2" fmla="val 85240"/>
              <a:gd name="adj3" fmla="val 16667"/>
            </a:avLst>
          </a:prstGeom>
          <a:solidFill>
            <a:schemeClr val="tx2"/>
          </a:solidFill>
          <a:ln>
            <a:noFill/>
          </a:ln>
        </p:spPr>
        <p:txBody>
          <a:bodyPr lIns="180000" tIns="180000" rIns="180000" bIns="180000" anchor="ctr" anchorCtr="0">
            <a:noAutofit/>
          </a:bodyPr>
          <a:lstStyle>
            <a:lvl1pPr marL="0" indent="0" algn="r">
              <a:buFontTx/>
              <a:buNone/>
              <a:defRPr sz="2400" b="1">
                <a:solidFill>
                  <a:schemeClr val="bg1"/>
                </a:solidFill>
              </a:defRPr>
            </a:lvl1pPr>
          </a:lstStyle>
          <a:p>
            <a:pPr lvl="0"/>
            <a:r>
              <a:rPr lang="en-GB" dirty="0"/>
              <a:t>Click to edit Master text styles</a:t>
            </a:r>
          </a:p>
        </p:txBody>
      </p:sp>
      <p:sp>
        <p:nvSpPr>
          <p:cNvPr id="7" name="Title 1">
            <a:extLst>
              <a:ext uri="{FF2B5EF4-FFF2-40B4-BE49-F238E27FC236}">
                <a16:creationId xmlns:a16="http://schemas.microsoft.com/office/drawing/2014/main" id="{D0A092D7-0A8D-854A-B0AE-014E21860BDA}"/>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12" name="Content Placeholder 2">
            <a:extLst>
              <a:ext uri="{FF2B5EF4-FFF2-40B4-BE49-F238E27FC236}">
                <a16:creationId xmlns:a16="http://schemas.microsoft.com/office/drawing/2014/main" id="{6B270EF0-FBA9-B747-8E0C-1FB94467BD87}"/>
              </a:ext>
            </a:extLst>
          </p:cNvPr>
          <p:cNvSpPr>
            <a:spLocks noGrp="1"/>
          </p:cNvSpPr>
          <p:nvPr>
            <p:ph idx="13" hasCustomPrompt="1"/>
          </p:nvPr>
        </p:nvSpPr>
        <p:spPr>
          <a:xfrm>
            <a:off x="457202" y="1335742"/>
            <a:ext cx="4647234"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917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1600"/>
            <a:ext cx="7772400" cy="1102519"/>
          </a:xfrm>
        </p:spPr>
        <p:txBody>
          <a:bodyPr>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685800" y="2538431"/>
            <a:ext cx="7772400" cy="1314450"/>
          </a:xfrm>
        </p:spPr>
        <p:txBody>
          <a:bodyPr>
            <a:normAutofit/>
          </a:bodyPr>
          <a:lstStyle>
            <a:lvl1pPr marL="0" indent="0" algn="l">
              <a:buNone/>
              <a:defRPr sz="3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ech bubble left">
    <p:spTree>
      <p:nvGrpSpPr>
        <p:cNvPr id="1" name=""/>
        <p:cNvGrpSpPr/>
        <p:nvPr/>
      </p:nvGrpSpPr>
      <p:grpSpPr>
        <a:xfrm>
          <a:off x="0" y="0"/>
          <a:ext cx="0" cy="0"/>
          <a:chOff x="0" y="0"/>
          <a:chExt cx="0" cy="0"/>
        </a:xfrm>
      </p:grpSpPr>
      <p:sp>
        <p:nvSpPr>
          <p:cNvPr id="10" name="Text Placeholder 8"/>
          <p:cNvSpPr>
            <a:spLocks noGrp="1"/>
          </p:cNvSpPr>
          <p:nvPr>
            <p:ph type="body" sz="quarter" idx="11" hasCustomPrompt="1"/>
          </p:nvPr>
        </p:nvSpPr>
        <p:spPr>
          <a:xfrm>
            <a:off x="457200" y="1435701"/>
            <a:ext cx="2695574" cy="1400826"/>
          </a:xfrm>
          <a:prstGeom prst="wedgeRoundRectCallout">
            <a:avLst>
              <a:gd name="adj1" fmla="val -7999"/>
              <a:gd name="adj2" fmla="val 77761"/>
              <a:gd name="adj3" fmla="val 16667"/>
            </a:avLst>
          </a:prstGeom>
          <a:solidFill>
            <a:schemeClr val="tx2"/>
          </a:solidFill>
          <a:ln>
            <a:noFill/>
          </a:ln>
        </p:spPr>
        <p:txBody>
          <a:bodyPr lIns="180000" tIns="180000" rIns="180000" bIns="180000" anchor="ctr" anchorCtr="0">
            <a:noAutofit/>
          </a:bodyPr>
          <a:lstStyle>
            <a:lvl1pPr marL="0" indent="0">
              <a:buFontTx/>
              <a:buNone/>
              <a:defRPr sz="2400" b="1">
                <a:solidFill>
                  <a:schemeClr val="bg1"/>
                </a:solidFill>
              </a:defRPr>
            </a:lvl1pPr>
          </a:lstStyle>
          <a:p>
            <a:pPr lvl="0"/>
            <a:r>
              <a:rPr lang="en-GB" dirty="0"/>
              <a:t>Click to edit Master text styles</a:t>
            </a:r>
          </a:p>
        </p:txBody>
      </p:sp>
      <p:sp>
        <p:nvSpPr>
          <p:cNvPr id="11" name="Title 1">
            <a:extLst>
              <a:ext uri="{FF2B5EF4-FFF2-40B4-BE49-F238E27FC236}">
                <a16:creationId xmlns:a16="http://schemas.microsoft.com/office/drawing/2014/main" id="{C78BD00A-0D6D-5B41-BD17-EA80610BE8F1}"/>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12" name="Content Placeholder 2">
            <a:extLst>
              <a:ext uri="{FF2B5EF4-FFF2-40B4-BE49-F238E27FC236}">
                <a16:creationId xmlns:a16="http://schemas.microsoft.com/office/drawing/2014/main" id="{2E288CDF-D218-F94E-A4EB-33351231A4C1}"/>
              </a:ext>
            </a:extLst>
          </p:cNvPr>
          <p:cNvSpPr>
            <a:spLocks noGrp="1"/>
          </p:cNvSpPr>
          <p:nvPr>
            <p:ph idx="12" hasCustomPrompt="1"/>
          </p:nvPr>
        </p:nvSpPr>
        <p:spPr>
          <a:xfrm>
            <a:off x="4039566" y="1335742"/>
            <a:ext cx="4647234"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6399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Box">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881548" y="676275"/>
            <a:ext cx="7380907" cy="3257550"/>
          </a:xfrm>
          <a:prstGeom prst="roundRect">
            <a:avLst>
              <a:gd name="adj" fmla="val 9731"/>
            </a:avLst>
          </a:prstGeom>
          <a:solidFill>
            <a:schemeClr val="accent1">
              <a:alpha val="75000"/>
            </a:schemeClr>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7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48071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72" y="197068"/>
            <a:ext cx="7106456" cy="4382580"/>
          </a:xfrm>
          <a:prstGeom prst="rect">
            <a:avLst/>
          </a:prstGeom>
        </p:spPr>
      </p:pic>
    </p:spTree>
    <p:extLst>
      <p:ext uri="{BB962C8B-B14F-4D97-AF65-F5344CB8AC3E}">
        <p14:creationId xmlns:p14="http://schemas.microsoft.com/office/powerpoint/2010/main" val="44903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3596AD-6C18-6143-A974-8F273572415C}"/>
              </a:ext>
            </a:extLst>
          </p:cNvPr>
          <p:cNvSpPr>
            <a:spLocks noGrp="1"/>
          </p:cNvSpPr>
          <p:nvPr>
            <p:ph type="title"/>
          </p:nvPr>
        </p:nvSpPr>
        <p:spPr>
          <a:xfrm>
            <a:off x="457200" y="427103"/>
            <a:ext cx="8229600" cy="584775"/>
          </a:xfrm>
          <a:prstGeom prst="rect">
            <a:avLst/>
          </a:prstGeom>
        </p:spPr>
        <p:txBody>
          <a:bodyPr>
            <a:spAutoFit/>
          </a:bodyPr>
          <a:lstStyle>
            <a:lvl1pPr algn="l">
              <a:defRPr sz="3200">
                <a:solidFill>
                  <a:schemeClr val="bg1"/>
                </a:solidFill>
              </a:defRPr>
            </a:lvl1pPr>
          </a:lstStyle>
          <a:p>
            <a:r>
              <a:rPr lang="en-GB" dirty="0"/>
              <a:t>Click to edit Master title style</a:t>
            </a:r>
            <a:endParaRPr lang="en-US" dirty="0"/>
          </a:p>
        </p:txBody>
      </p:sp>
      <p:sp>
        <p:nvSpPr>
          <p:cNvPr id="6" name="Content Placeholder 2">
            <a:extLst>
              <a:ext uri="{FF2B5EF4-FFF2-40B4-BE49-F238E27FC236}">
                <a16:creationId xmlns:a16="http://schemas.microsoft.com/office/drawing/2014/main" id="{9B649B07-95AC-3C49-AC48-56F9F369DF4B}"/>
              </a:ext>
            </a:extLst>
          </p:cNvPr>
          <p:cNvSpPr>
            <a:spLocks noGrp="1"/>
          </p:cNvSpPr>
          <p:nvPr>
            <p:ph idx="1" hasCustomPrompt="1"/>
          </p:nvPr>
        </p:nvSpPr>
        <p:spPr>
          <a:xfrm>
            <a:off x="457200" y="1335742"/>
            <a:ext cx="8229600" cy="3128682"/>
          </a:xfrm>
          <a:prstGeom prst="rect">
            <a:avLst/>
          </a:prstGeom>
        </p:spPr>
        <p:txBody>
          <a:bodyPr>
            <a:normAutofit/>
          </a:bodyPr>
          <a:lstStyle>
            <a:lvl1pPr>
              <a:defRPr sz="20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89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70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437624"/>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7511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DA6B0-CCDA-494B-9FF5-5AF8379779E4}"/>
              </a:ext>
            </a:extLst>
          </p:cNvPr>
          <p:cNvSpPr>
            <a:spLocks noGrp="1"/>
          </p:cNvSpPr>
          <p:nvPr>
            <p:ph type="title"/>
          </p:nvPr>
        </p:nvSpPr>
        <p:spPr>
          <a:xfrm>
            <a:off x="457200" y="463242"/>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457203" y="1335742"/>
            <a:ext cx="8229598"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50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1600"/>
            <a:ext cx="7772400" cy="1102519"/>
          </a:xfrm>
        </p:spPr>
        <p:txBody>
          <a:bodyPr>
            <a:noAutofit/>
          </a:bodyPr>
          <a:lstStyle>
            <a:lvl1pPr algn="l">
              <a:defRPr sz="48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85800" y="2644279"/>
            <a:ext cx="7772400" cy="1314450"/>
          </a:xfrm>
        </p:spPr>
        <p:txBody>
          <a:bodyPr>
            <a:normAutofit/>
          </a:bodyPr>
          <a:lstStyle>
            <a:lvl1pPr marL="0" indent="0" algn="l">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459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437624"/>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ech bubble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57201" y="1437624"/>
            <a:ext cx="4647235"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p:cNvSpPr>
            <a:spLocks noGrp="1"/>
          </p:cNvSpPr>
          <p:nvPr>
            <p:ph type="body" sz="quarter" idx="10"/>
          </p:nvPr>
        </p:nvSpPr>
        <p:spPr>
          <a:xfrm>
            <a:off x="5991225" y="1437624"/>
            <a:ext cx="2695574" cy="1400826"/>
          </a:xfrm>
          <a:prstGeom prst="wedgeRoundRectCallout">
            <a:avLst>
              <a:gd name="adj1" fmla="val 8962"/>
              <a:gd name="adj2" fmla="val 85240"/>
              <a:gd name="adj3" fmla="val 16667"/>
            </a:avLst>
          </a:prstGeom>
          <a:solidFill>
            <a:schemeClr val="tx2"/>
          </a:solidFill>
          <a:ln>
            <a:noFill/>
          </a:ln>
        </p:spPr>
        <p:txBody>
          <a:bodyPr lIns="320040" tIns="320040" rIns="320040" bIns="320040" anchor="ctr" anchorCtr="0">
            <a:noAutofit/>
          </a:bodyPr>
          <a:lstStyle>
            <a:lvl1pPr marL="0" indent="0">
              <a:buFontTx/>
              <a:buNone/>
              <a:defRPr sz="2600" b="1">
                <a:solidFill>
                  <a:schemeClr val="bg1"/>
                </a:solidFill>
              </a:defRPr>
            </a:lvl1pPr>
          </a:lstStyle>
          <a:p>
            <a:pPr lvl="0"/>
            <a:r>
              <a:rPr lang="en-GB"/>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ech bubble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039566" y="1437624"/>
            <a:ext cx="4647235"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8"/>
          <p:cNvSpPr>
            <a:spLocks noGrp="1"/>
          </p:cNvSpPr>
          <p:nvPr>
            <p:ph type="body" sz="quarter" idx="11"/>
          </p:nvPr>
        </p:nvSpPr>
        <p:spPr>
          <a:xfrm>
            <a:off x="457200" y="1435701"/>
            <a:ext cx="2695574" cy="1400826"/>
          </a:xfrm>
          <a:prstGeom prst="wedgeRoundRectCallout">
            <a:avLst>
              <a:gd name="adj1" fmla="val -7999"/>
              <a:gd name="adj2" fmla="val 77761"/>
              <a:gd name="adj3" fmla="val 16667"/>
            </a:avLst>
          </a:prstGeom>
          <a:solidFill>
            <a:schemeClr val="tx2"/>
          </a:solidFill>
          <a:ln>
            <a:noFill/>
          </a:ln>
        </p:spPr>
        <p:txBody>
          <a:bodyPr lIns="320040" tIns="320040" rIns="320040" bIns="320040" anchor="ctr" anchorCtr="0">
            <a:noAutofit/>
          </a:bodyPr>
          <a:lstStyle>
            <a:lvl1pPr marL="0" indent="0">
              <a:buFontTx/>
              <a:buNone/>
              <a:defRPr sz="2600" b="1">
                <a:solidFill>
                  <a:schemeClr val="bg1"/>
                </a:solidFill>
              </a:defRPr>
            </a:lvl1pPr>
          </a:lstStyle>
          <a:p>
            <a:pPr lvl="0"/>
            <a:r>
              <a:rPr lang="en-GB"/>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ox">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881548" y="676275"/>
            <a:ext cx="7380907" cy="3257550"/>
          </a:xfrm>
          <a:prstGeom prst="roundRect">
            <a:avLst>
              <a:gd name="adj" fmla="val 9731"/>
            </a:avLst>
          </a:prstGeom>
          <a:solidFill>
            <a:schemeClr val="tx2"/>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7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14" name="Chart Placeholder 12"/>
          <p:cNvSpPr>
            <a:spLocks noGrp="1"/>
          </p:cNvSpPr>
          <p:nvPr>
            <p:ph type="chart" sz="quarter" idx="10"/>
          </p:nvPr>
        </p:nvSpPr>
        <p:spPr>
          <a:xfrm>
            <a:off x="468313" y="1437085"/>
            <a:ext cx="8218487" cy="2862263"/>
          </a:xfrm>
        </p:spPr>
        <p:txBody>
          <a:bodyPr/>
          <a:lstStyle>
            <a:lvl1pPr>
              <a:defRPr>
                <a:solidFill>
                  <a:schemeClr val="tx1"/>
                </a:solidFill>
              </a:defRPr>
            </a:lvl1pPr>
          </a:lstStyle>
          <a:p>
            <a:r>
              <a:rPr lang="en-GB"/>
              <a:t>Click icon to add chart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099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57" r:id="rId2"/>
    <p:sldLayoutId id="2147483680" r:id="rId3"/>
    <p:sldLayoutId id="2147483658" r:id="rId4"/>
    <p:sldLayoutId id="2147483673" r:id="rId5"/>
    <p:sldLayoutId id="2147483674" r:id="rId6"/>
    <p:sldLayoutId id="2147483670" r:id="rId7"/>
    <p:sldLayoutId id="2147483675" r:id="rId8"/>
    <p:sldLayoutId id="2147483671" r:id="rId9"/>
    <p:sldLayoutId id="2147483682" r:id="rId10"/>
    <p:sldLayoutId id="2147483684" r:id="rId11"/>
    <p:sldLayoutId id="2147483681" r:id="rId12"/>
    <p:sldLayoutId id="2147483685" r:id="rId13"/>
    <p:sldLayoutId id="2147483687" r:id="rId14"/>
    <p:sldLayoutId id="2147483683" r:id="rId15"/>
  </p:sldLayoutIdLst>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370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slide" Target="slide2.xml"/><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slide" Target="slide8.xml"/><Relationship Id="rId5" Type="http://schemas.openxmlformats.org/officeDocument/2006/relationships/image" Target="../media/image21.svg"/><Relationship Id="rId10" Type="http://schemas.openxmlformats.org/officeDocument/2006/relationships/slide" Target="slide3.xm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48.png"/><Relationship Id="rId7"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1.svg"/><Relationship Id="rId11" Type="http://schemas.openxmlformats.org/officeDocument/2006/relationships/image" Target="../media/image55.svg"/><Relationship Id="rId5" Type="http://schemas.openxmlformats.org/officeDocument/2006/relationships/image" Target="../media/image70.png"/><Relationship Id="rId10" Type="http://schemas.openxmlformats.org/officeDocument/2006/relationships/image" Target="../media/image54.png"/><Relationship Id="rId4" Type="http://schemas.openxmlformats.org/officeDocument/2006/relationships/image" Target="../media/image49.svg"/><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8.png"/><Relationship Id="rId2" Type="http://schemas.openxmlformats.org/officeDocument/2006/relationships/notesSlide" Target="../notesSlides/notesSlide5.xml"/><Relationship Id="rId16" Type="http://schemas.openxmlformats.org/officeDocument/2006/relationships/image" Target="../media/image87.svg"/><Relationship Id="rId1" Type="http://schemas.openxmlformats.org/officeDocument/2006/relationships/slideLayout" Target="../slideLayouts/slideLayout26.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svg"/><Relationship Id="rId19" Type="http://schemas.openxmlformats.org/officeDocument/2006/relationships/image" Target="../media/image22.png"/><Relationship Id="rId4" Type="http://schemas.openxmlformats.org/officeDocument/2006/relationships/image" Target="../media/image75.svg"/><Relationship Id="rId9" Type="http://schemas.openxmlformats.org/officeDocument/2006/relationships/image" Target="../media/image80.png"/><Relationship Id="rId14" Type="http://schemas.openxmlformats.org/officeDocument/2006/relationships/image" Target="../media/image85.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75.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4.xml"/><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79.sv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4.xml"/><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4.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98.png"/><Relationship Id="rId4" Type="http://schemas.openxmlformats.org/officeDocument/2006/relationships/image" Target="../media/image89.svg"/></Relationships>
</file>

<file path=ppt/slides/_rels/slide33.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2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81.sv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2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77.sv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24.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85.sv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85.svg"/><Relationship Id="rId7" Type="http://schemas.openxmlformats.org/officeDocument/2006/relationships/image" Target="../media/image112.png"/><Relationship Id="rId12" Type="http://schemas.openxmlformats.org/officeDocument/2006/relationships/image" Target="../media/image116.png"/><Relationship Id="rId2" Type="http://schemas.openxmlformats.org/officeDocument/2006/relationships/image" Target="../media/image84.png"/><Relationship Id="rId1" Type="http://schemas.openxmlformats.org/officeDocument/2006/relationships/slideLayout" Target="../slideLayouts/slideLayout24.xml"/><Relationship Id="rId6" Type="http://schemas.openxmlformats.org/officeDocument/2006/relationships/image" Target="../media/image111.jpg"/><Relationship Id="rId11" Type="http://schemas.openxmlformats.org/officeDocument/2006/relationships/image" Target="../media/image18.png"/><Relationship Id="rId5" Type="http://schemas.openxmlformats.org/officeDocument/2006/relationships/image" Target="../media/image110.jpg"/><Relationship Id="rId10" Type="http://schemas.openxmlformats.org/officeDocument/2006/relationships/image" Target="../media/image115.svg"/><Relationship Id="rId4" Type="http://schemas.openxmlformats.org/officeDocument/2006/relationships/image" Target="../media/image109.jpg"/><Relationship Id="rId9"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87.sv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87.svg"/><Relationship Id="rId7"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Layout" Target="../slideLayouts/slideLayout24.x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0.jpg"/><Relationship Id="rId9" Type="http://schemas.openxmlformats.org/officeDocument/2006/relationships/image" Target="../media/image119.jpg"/></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83.sv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svg"/><Relationship Id="rId3" Type="http://schemas.openxmlformats.org/officeDocument/2006/relationships/image" Target="../media/image121.png"/><Relationship Id="rId7" Type="http://schemas.openxmlformats.org/officeDocument/2006/relationships/image" Target="../media/image18.png"/><Relationship Id="rId12" Type="http://schemas.openxmlformats.org/officeDocument/2006/relationships/image" Target="../media/image127.png"/><Relationship Id="rId2" Type="http://schemas.openxmlformats.org/officeDocument/2006/relationships/image" Target="../media/image111.jpg"/><Relationship Id="rId1" Type="http://schemas.openxmlformats.org/officeDocument/2006/relationships/slideLayout" Target="../slideLayouts/slideLayout24.xml"/><Relationship Id="rId6" Type="http://schemas.openxmlformats.org/officeDocument/2006/relationships/image" Target="../media/image115.svg"/><Relationship Id="rId11" Type="http://schemas.openxmlformats.org/officeDocument/2006/relationships/image" Target="../media/image126.svg"/><Relationship Id="rId5" Type="http://schemas.openxmlformats.org/officeDocument/2006/relationships/image" Target="../media/image114.png"/><Relationship Id="rId15" Type="http://schemas.openxmlformats.org/officeDocument/2006/relationships/image" Target="../media/image83.svg"/><Relationship Id="rId10" Type="http://schemas.openxmlformats.org/officeDocument/2006/relationships/image" Target="../media/image125.png"/><Relationship Id="rId4" Type="http://schemas.openxmlformats.org/officeDocument/2006/relationships/image" Target="../media/image122.svg"/><Relationship Id="rId9" Type="http://schemas.openxmlformats.org/officeDocument/2006/relationships/image" Target="../media/image124.jpg"/><Relationship Id="rId14"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132.svg"/><Relationship Id="rId3" Type="http://schemas.openxmlformats.org/officeDocument/2006/relationships/image" Target="../media/image48.png"/><Relationship Id="rId7" Type="http://schemas.openxmlformats.org/officeDocument/2006/relationships/image" Target="../media/image54.png"/><Relationship Id="rId12"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53.svg"/><Relationship Id="rId11" Type="http://schemas.openxmlformats.org/officeDocument/2006/relationships/image" Target="../media/image130.svg"/><Relationship Id="rId5" Type="http://schemas.openxmlformats.org/officeDocument/2006/relationships/image" Target="../media/image52.png"/><Relationship Id="rId10" Type="http://schemas.openxmlformats.org/officeDocument/2006/relationships/image" Target="../media/image129.png"/><Relationship Id="rId4" Type="http://schemas.openxmlformats.org/officeDocument/2006/relationships/image" Target="../media/image49.svg"/><Relationship Id="rId9" Type="http://schemas.openxmlformats.org/officeDocument/2006/relationships/slide" Target="slide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4.xml"/><Relationship Id="rId6" Type="http://schemas.openxmlformats.org/officeDocument/2006/relationships/image" Target="../media/image137.svg"/><Relationship Id="rId11" Type="http://schemas.openxmlformats.org/officeDocument/2006/relationships/image" Target="../media/image142.sv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svg"/><Relationship Id="rId9" Type="http://schemas.openxmlformats.org/officeDocument/2006/relationships/image" Target="../media/image140.svg"/></Relationships>
</file>

<file path=ppt/slides/_rels/slide47.xml.rels><?xml version="1.0" encoding="UTF-8" standalone="yes"?>
<Relationships xmlns="http://schemas.openxmlformats.org/package/2006/relationships"><Relationship Id="rId3" Type="http://schemas.openxmlformats.org/officeDocument/2006/relationships/image" Target="../media/image135.svg"/><Relationship Id="rId2" Type="http://schemas.openxmlformats.org/officeDocument/2006/relationships/image" Target="../media/image134.png"/><Relationship Id="rId1" Type="http://schemas.openxmlformats.org/officeDocument/2006/relationships/slideLayout" Target="../slideLayouts/slideLayout24.xml"/><Relationship Id="rId5" Type="http://schemas.openxmlformats.org/officeDocument/2006/relationships/image" Target="../media/image144.png"/><Relationship Id="rId4" Type="http://schemas.openxmlformats.org/officeDocument/2006/relationships/image" Target="../media/image143.png"/></Relationships>
</file>

<file path=ppt/slides/_rels/slide48.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4.xml"/><Relationship Id="rId4" Type="http://schemas.openxmlformats.org/officeDocument/2006/relationships/image" Target="../media/image145.png"/></Relationships>
</file>

<file path=ppt/slides/_rels/slide4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48.png"/><Relationship Id="rId7" Type="http://schemas.openxmlformats.org/officeDocument/2006/relationships/image" Target="../media/image55.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4.png"/><Relationship Id="rId11" Type="http://schemas.openxmlformats.org/officeDocument/2006/relationships/image" Target="../media/image53.svg"/><Relationship Id="rId5" Type="http://schemas.openxmlformats.org/officeDocument/2006/relationships/slide" Target="slide2.xml"/><Relationship Id="rId10" Type="http://schemas.openxmlformats.org/officeDocument/2006/relationships/image" Target="../media/image52.png"/><Relationship Id="rId4" Type="http://schemas.openxmlformats.org/officeDocument/2006/relationships/image" Target="../media/image49.svg"/><Relationship Id="rId9" Type="http://schemas.openxmlformats.org/officeDocument/2006/relationships/image" Target="../media/image147.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9.sv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xml"/><Relationship Id="rId7"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BA988B5-0D28-3206-C31E-8DC773C4E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007" y="3529913"/>
            <a:ext cx="7365983" cy="553652"/>
          </a:xfrm>
          <a:prstGeom prst="rect">
            <a:avLst/>
          </a:prstGeom>
        </p:spPr>
      </p:pic>
      <p:sp>
        <p:nvSpPr>
          <p:cNvPr id="3" name="Subtitle 2">
            <a:extLst>
              <a:ext uri="{FF2B5EF4-FFF2-40B4-BE49-F238E27FC236}">
                <a16:creationId xmlns:a16="http://schemas.microsoft.com/office/drawing/2014/main" id="{7A4DD61E-70B4-3420-8E73-35F0BCA6ABC6}"/>
              </a:ext>
            </a:extLst>
          </p:cNvPr>
          <p:cNvSpPr txBox="1">
            <a:spLocks/>
          </p:cNvSpPr>
          <p:nvPr/>
        </p:nvSpPr>
        <p:spPr>
          <a:xfrm>
            <a:off x="685799" y="2798678"/>
            <a:ext cx="7772400" cy="5190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2800" dirty="0"/>
              <a:t>I’d like to learn about this product myself…</a:t>
            </a:r>
          </a:p>
        </p:txBody>
      </p:sp>
      <p:sp>
        <p:nvSpPr>
          <p:cNvPr id="4" name="Oval 3">
            <a:hlinkClick r:id="" action="ppaction://hlinkshowjump?jump=nextslide"/>
            <a:extLst>
              <a:ext uri="{FF2B5EF4-FFF2-40B4-BE49-F238E27FC236}">
                <a16:creationId xmlns:a16="http://schemas.microsoft.com/office/drawing/2014/main" id="{9846FA33-A2A5-80BA-8A0F-A417F218CAF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 name="TextBox 4">
            <a:extLst>
              <a:ext uri="{FF2B5EF4-FFF2-40B4-BE49-F238E27FC236}">
                <a16:creationId xmlns:a16="http://schemas.microsoft.com/office/drawing/2014/main" id="{F6D99A86-71AD-DEC9-0072-D89A3F9887E5}"/>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6685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FEB8C3-47B4-321A-2B13-D6F0C377492F}"/>
              </a:ext>
            </a:extLst>
          </p:cNvPr>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5" name="Title 1">
            <a:extLst>
              <a:ext uri="{FF2B5EF4-FFF2-40B4-BE49-F238E27FC236}">
                <a16:creationId xmlns:a16="http://schemas.microsoft.com/office/drawing/2014/main" id="{8EB02211-823C-8866-C664-D423566124CD}"/>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homepage search bar</a:t>
            </a:r>
          </a:p>
        </p:txBody>
      </p:sp>
      <p:pic>
        <p:nvPicPr>
          <p:cNvPr id="6" name="Picture 5">
            <a:extLst>
              <a:ext uri="{FF2B5EF4-FFF2-40B4-BE49-F238E27FC236}">
                <a16:creationId xmlns:a16="http://schemas.microsoft.com/office/drawing/2014/main" id="{D8E54D10-EB59-7B8D-E446-E8D97FA9E6E3}"/>
              </a:ext>
            </a:extLst>
          </p:cNvPr>
          <p:cNvPicPr>
            <a:picLocks noChangeAspect="1"/>
          </p:cNvPicPr>
          <p:nvPr/>
        </p:nvPicPr>
        <p:blipFill>
          <a:blip r:embed="rId2"/>
          <a:stretch>
            <a:fillRect/>
          </a:stretch>
        </p:blipFill>
        <p:spPr>
          <a:xfrm>
            <a:off x="482599" y="342811"/>
            <a:ext cx="4241775" cy="446326"/>
          </a:xfrm>
          <a:prstGeom prst="rect">
            <a:avLst/>
          </a:prstGeom>
        </p:spPr>
      </p:pic>
      <p:sp>
        <p:nvSpPr>
          <p:cNvPr id="8" name="Rectangle: Rounded Corners 7">
            <a:extLst>
              <a:ext uri="{FF2B5EF4-FFF2-40B4-BE49-F238E27FC236}">
                <a16:creationId xmlns:a16="http://schemas.microsoft.com/office/drawing/2014/main" id="{92CBA928-47FE-079C-E6D5-6FE74E90A8CD}"/>
              </a:ext>
            </a:extLst>
          </p:cNvPr>
          <p:cNvSpPr/>
          <p:nvPr/>
        </p:nvSpPr>
        <p:spPr>
          <a:xfrm>
            <a:off x="6110735" y="1319917"/>
            <a:ext cx="2714575" cy="2700461"/>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20000"/>
              </a:spcBef>
            </a:pPr>
            <a:r>
              <a:rPr lang="en-GB" sz="1600" dirty="0">
                <a:solidFill>
                  <a:schemeClr val="bg1"/>
                </a:solidFill>
                <a:latin typeface="Arial Nova Light" panose="020B0304020202020204" pitchFamily="34" charset="0"/>
                <a:ea typeface="ＭＳ Ｐゴシック" pitchFamily="34" charset="-128"/>
                <a:cs typeface="Arial" pitchFamily="34" charset="0"/>
              </a:rPr>
              <a:t>Use the search bar to find content related to:</a:t>
            </a:r>
          </a:p>
          <a:p>
            <a:pPr marL="285750" indent="-285750" defTabSz="914400">
              <a:spcBef>
                <a:spcPts val="0"/>
              </a:spcBef>
              <a:buFont typeface="Arial" panose="020B0604020202020204" pitchFamily="34" charset="0"/>
              <a:buChar char="•"/>
            </a:pPr>
            <a:r>
              <a:rPr lang="en-GB" sz="1600" dirty="0">
                <a:solidFill>
                  <a:schemeClr val="bg1"/>
                </a:solidFill>
                <a:latin typeface="Arial Nova Light" panose="020B0304020202020204" pitchFamily="34" charset="0"/>
                <a:ea typeface="ＭＳ Ｐゴシック" pitchFamily="34" charset="-128"/>
                <a:cs typeface="Arial" pitchFamily="34" charset="0"/>
              </a:rPr>
              <a:t>the </a:t>
            </a:r>
            <a:r>
              <a:rPr lang="en-GB" sz="1600" b="1" dirty="0">
                <a:solidFill>
                  <a:schemeClr val="bg1"/>
                </a:solidFill>
                <a:latin typeface="Arial Nova Light" panose="020B0304020202020204" pitchFamily="34" charset="0"/>
                <a:ea typeface="ＭＳ Ｐゴシック" pitchFamily="34" charset="-128"/>
                <a:cs typeface="Arial" pitchFamily="34" charset="0"/>
              </a:rPr>
              <a:t>stage</a:t>
            </a:r>
            <a:r>
              <a:rPr lang="en-GB" sz="1600" dirty="0">
                <a:solidFill>
                  <a:schemeClr val="bg1"/>
                </a:solidFill>
                <a:latin typeface="Arial Nova Light" panose="020B0304020202020204" pitchFamily="34" charset="0"/>
                <a:ea typeface="ＭＳ Ｐゴシック" pitchFamily="34" charset="-128"/>
                <a:cs typeface="Arial" pitchFamily="34" charset="0"/>
              </a:rPr>
              <a:t> you’re at</a:t>
            </a:r>
          </a:p>
          <a:p>
            <a:pPr marL="285750" indent="-285750" defTabSz="914400">
              <a:spcBef>
                <a:spcPts val="0"/>
              </a:spcBef>
              <a:buFont typeface="Arial" panose="020B0604020202020204" pitchFamily="34" charset="0"/>
              <a:buChar char="•"/>
            </a:pPr>
            <a:r>
              <a:rPr lang="en-GB" sz="1600" b="1" dirty="0">
                <a:solidFill>
                  <a:schemeClr val="bg1"/>
                </a:solidFill>
                <a:latin typeface="Arial Nova Light" panose="020B0304020202020204" pitchFamily="34" charset="0"/>
                <a:ea typeface="ＭＳ Ｐゴシック" pitchFamily="34" charset="-128"/>
                <a:cs typeface="Arial" pitchFamily="34" charset="0"/>
              </a:rPr>
              <a:t>methods</a:t>
            </a:r>
            <a:r>
              <a:rPr lang="en-GB" sz="1600" dirty="0">
                <a:solidFill>
                  <a:schemeClr val="bg1"/>
                </a:solidFill>
                <a:latin typeface="Arial Nova Light" panose="020B0304020202020204" pitchFamily="34" charset="0"/>
                <a:ea typeface="ＭＳ Ｐゴシック" pitchFamily="34" charset="-128"/>
                <a:cs typeface="Arial" pitchFamily="34" charset="0"/>
              </a:rPr>
              <a:t> you are using</a:t>
            </a:r>
          </a:p>
          <a:p>
            <a:pPr marL="285750" indent="-285750" defTabSz="914400">
              <a:spcBef>
                <a:spcPts val="0"/>
              </a:spcBef>
              <a:buFont typeface="Arial" panose="020B0604020202020204" pitchFamily="34" charset="0"/>
              <a:buChar char="•"/>
            </a:pPr>
            <a:r>
              <a:rPr lang="en-GB" sz="1600" b="1" dirty="0">
                <a:solidFill>
                  <a:schemeClr val="bg1"/>
                </a:solidFill>
                <a:latin typeface="Arial Nova Light" panose="020B0304020202020204" pitchFamily="34" charset="0"/>
                <a:ea typeface="ＭＳ Ｐゴシック" pitchFamily="34" charset="-128"/>
                <a:cs typeface="Arial" pitchFamily="34" charset="0"/>
              </a:rPr>
              <a:t>data</a:t>
            </a:r>
            <a:r>
              <a:rPr lang="en-GB" sz="1600" dirty="0">
                <a:solidFill>
                  <a:schemeClr val="bg1"/>
                </a:solidFill>
                <a:latin typeface="Arial Nova Light" panose="020B0304020202020204" pitchFamily="34" charset="0"/>
                <a:ea typeface="ＭＳ Ｐゴシック" pitchFamily="34" charset="-128"/>
                <a:cs typeface="Arial" pitchFamily="34" charset="0"/>
              </a:rPr>
              <a:t> you are analysing</a:t>
            </a:r>
          </a:p>
          <a:p>
            <a:pPr marL="285750" indent="-285750" defTabSz="914400">
              <a:spcBef>
                <a:spcPts val="0"/>
              </a:spcBef>
              <a:buFont typeface="Arial" panose="020B0604020202020204" pitchFamily="34" charset="0"/>
              <a:buChar char="•"/>
            </a:pPr>
            <a:r>
              <a:rPr lang="en-GB" sz="1600" b="1" dirty="0">
                <a:solidFill>
                  <a:schemeClr val="bg1"/>
                </a:solidFill>
                <a:latin typeface="Arial Nova Light" panose="020B0304020202020204" pitchFamily="34" charset="0"/>
                <a:ea typeface="ＭＳ Ｐゴシック" pitchFamily="34" charset="-128"/>
                <a:cs typeface="Arial" pitchFamily="34" charset="0"/>
              </a:rPr>
              <a:t>keywords</a:t>
            </a:r>
            <a:r>
              <a:rPr lang="en-GB" sz="1600" dirty="0">
                <a:solidFill>
                  <a:schemeClr val="bg1"/>
                </a:solidFill>
                <a:latin typeface="Arial Nova Light" panose="020B0304020202020204" pitchFamily="34" charset="0"/>
                <a:ea typeface="ＭＳ Ｐゴシック" pitchFamily="34" charset="-128"/>
                <a:cs typeface="Arial" pitchFamily="34" charset="0"/>
              </a:rPr>
              <a:t> and themes</a:t>
            </a:r>
          </a:p>
          <a:p>
            <a:pPr defTabSz="914400">
              <a:spcBef>
                <a:spcPts val="0"/>
              </a:spcBef>
            </a:pPr>
            <a:r>
              <a:rPr lang="en-GB" sz="1050" dirty="0">
                <a:solidFill>
                  <a:schemeClr val="bg1"/>
                </a:solidFill>
                <a:latin typeface="Arial Nova Light" panose="020B0304020202020204" pitchFamily="34" charset="0"/>
                <a:ea typeface="ＭＳ Ｐゴシック" pitchFamily="34" charset="-128"/>
                <a:cs typeface="Arial" pitchFamily="34" charset="0"/>
              </a:rPr>
              <a:t> </a:t>
            </a:r>
          </a:p>
          <a:p>
            <a:pPr defTabSz="914400">
              <a:spcBef>
                <a:spcPts val="0"/>
              </a:spcBef>
            </a:pPr>
            <a:r>
              <a:rPr lang="en-GB" sz="1600" dirty="0">
                <a:solidFill>
                  <a:schemeClr val="bg1"/>
                </a:solidFill>
                <a:latin typeface="Arial Nova Light" panose="020B0304020202020204" pitchFamily="34" charset="0"/>
                <a:ea typeface="ＭＳ Ｐゴシック" pitchFamily="34" charset="-128"/>
                <a:cs typeface="Arial" pitchFamily="34" charset="0"/>
              </a:rPr>
              <a:t>Think about challenges you are facing or research skills you want to develop.</a:t>
            </a:r>
            <a:endParaRPr lang="en-GB" sz="1400" dirty="0">
              <a:solidFill>
                <a:schemeClr val="bg1"/>
              </a:solidFill>
              <a:latin typeface="Arial Nova Light" panose="020B0304020202020204"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9818DB0C-54F8-A2A9-D612-0B86C4C0B6AA}"/>
              </a:ext>
            </a:extLst>
          </p:cNvPr>
          <p:cNvPicPr>
            <a:picLocks noChangeAspect="1"/>
          </p:cNvPicPr>
          <p:nvPr/>
        </p:nvPicPr>
        <p:blipFill rotWithShape="1">
          <a:blip r:embed="rId3"/>
          <a:srcRect r="24258"/>
          <a:stretch/>
        </p:blipFill>
        <p:spPr>
          <a:xfrm>
            <a:off x="361942" y="1319917"/>
            <a:ext cx="5386851" cy="3165194"/>
          </a:xfrm>
          <a:prstGeom prst="rect">
            <a:avLst/>
          </a:prstGeom>
          <a:ln>
            <a:solidFill>
              <a:srgbClr val="00A87D"/>
            </a:solidFill>
          </a:ln>
        </p:spPr>
      </p:pic>
      <p:sp>
        <p:nvSpPr>
          <p:cNvPr id="14" name="Rectangle 13">
            <a:extLst>
              <a:ext uri="{FF2B5EF4-FFF2-40B4-BE49-F238E27FC236}">
                <a16:creationId xmlns:a16="http://schemas.microsoft.com/office/drawing/2014/main" id="{A25760E8-1E03-482C-6872-F93A4D6174C9}"/>
              </a:ext>
            </a:extLst>
          </p:cNvPr>
          <p:cNvSpPr/>
          <p:nvPr/>
        </p:nvSpPr>
        <p:spPr>
          <a:xfrm>
            <a:off x="659958" y="3148717"/>
            <a:ext cx="2711395" cy="230588"/>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4">
            <a:extLst>
              <a:ext uri="{FF2B5EF4-FFF2-40B4-BE49-F238E27FC236}">
                <a16:creationId xmlns:a16="http://schemas.microsoft.com/office/drawing/2014/main" id="{72D621BA-3C9C-EDE4-4AA1-2B10D4FD44FE}"/>
              </a:ext>
            </a:extLst>
          </p:cNvPr>
          <p:cNvSpPr/>
          <p:nvPr/>
        </p:nvSpPr>
        <p:spPr>
          <a:xfrm>
            <a:off x="6228345" y="4129541"/>
            <a:ext cx="2479354" cy="761458"/>
          </a:xfrm>
          <a:prstGeom prst="wedgeRoundRectCallout">
            <a:avLst>
              <a:gd name="adj1" fmla="val 48486"/>
              <a:gd name="adj2" fmla="val -27095"/>
              <a:gd name="adj3" fmla="val 16667"/>
            </a:avLst>
          </a:prstGeom>
          <a:solidFill>
            <a:srgbClr val="C84681"/>
          </a:solidFill>
          <a:ln w="44450">
            <a:noFill/>
          </a:ln>
          <a:effectLst/>
        </p:spPr>
        <p:style>
          <a:lnRef idx="1">
            <a:schemeClr val="accent1"/>
          </a:lnRef>
          <a:fillRef idx="3">
            <a:schemeClr val="accent1"/>
          </a:fillRef>
          <a:effectRef idx="2">
            <a:schemeClr val="accent1"/>
          </a:effectRef>
          <a:fontRef idx="minor">
            <a:schemeClr val="lt1"/>
          </a:fontRef>
        </p:style>
        <p:txBody>
          <a:bodyPr lIns="324000" tIns="324000" rIns="324000" bIns="324000" rtlCol="0" anchor="ctr" anchorCtr="0">
            <a:noAutofit/>
          </a:bodyPr>
          <a:lstStyle/>
          <a:p>
            <a:pPr algn="ctr"/>
            <a:r>
              <a:rPr lang="en-GB" sz="1000" dirty="0">
                <a:solidFill>
                  <a:schemeClr val="bg1"/>
                </a:solidFill>
                <a:latin typeface="Arial Nova Light" panose="020B0304020202020204" pitchFamily="34" charset="0"/>
              </a:rPr>
              <a:t>Increase or decrease the complexity of your search by using Boolean operators:</a:t>
            </a:r>
          </a:p>
          <a:p>
            <a:pPr algn="ctr"/>
            <a:r>
              <a:rPr lang="en-GB" sz="1000" dirty="0">
                <a:solidFill>
                  <a:schemeClr val="bg1"/>
                </a:solidFill>
                <a:latin typeface="Arial Nova Light" panose="020B0304020202020204" pitchFamily="34" charset="0"/>
              </a:rPr>
              <a:t>AND, OR and NOT</a:t>
            </a:r>
          </a:p>
        </p:txBody>
      </p:sp>
      <p:sp>
        <p:nvSpPr>
          <p:cNvPr id="9" name="Oval 8">
            <a:hlinkClick r:id="" action="ppaction://hlinkshowjump?jump=nextslide"/>
            <a:extLst>
              <a:ext uri="{FF2B5EF4-FFF2-40B4-BE49-F238E27FC236}">
                <a16:creationId xmlns:a16="http://schemas.microsoft.com/office/drawing/2014/main" id="{DA4A1574-B0B0-3579-7ABC-E5635F767F97}"/>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0" name="TextBox 9">
            <a:extLst>
              <a:ext uri="{FF2B5EF4-FFF2-40B4-BE49-F238E27FC236}">
                <a16:creationId xmlns:a16="http://schemas.microsoft.com/office/drawing/2014/main" id="{978EB81D-FFD3-159D-E04C-28650456547D}"/>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79313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advanced search</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pic>
        <p:nvPicPr>
          <p:cNvPr id="17" name="Picture 16">
            <a:extLst>
              <a:ext uri="{FF2B5EF4-FFF2-40B4-BE49-F238E27FC236}">
                <a16:creationId xmlns:a16="http://schemas.microsoft.com/office/drawing/2014/main" id="{C7B6C35F-3589-E51D-7911-F37111236260}"/>
              </a:ext>
            </a:extLst>
          </p:cNvPr>
          <p:cNvPicPr>
            <a:picLocks noGrp="1" noRot="1" noChangeAspect="1" noMove="1" noResize="1" noEditPoints="1" noAdjustHandles="1" noChangeArrowheads="1" noChangeShapeType="1" noCrop="1"/>
          </p:cNvPicPr>
          <p:nvPr/>
        </p:nvPicPr>
        <p:blipFill>
          <a:blip r:embed="rId3"/>
          <a:stretch>
            <a:fillRect/>
          </a:stretch>
        </p:blipFill>
        <p:spPr>
          <a:xfrm>
            <a:off x="1807866" y="1244993"/>
            <a:ext cx="5375815" cy="532111"/>
          </a:xfrm>
          <a:prstGeom prst="rect">
            <a:avLst/>
          </a:prstGeom>
          <a:solidFill>
            <a:srgbClr val="00A87D"/>
          </a:solidFill>
          <a:ln>
            <a:solidFill>
              <a:srgbClr val="00A87D"/>
            </a:solidFill>
          </a:ln>
        </p:spPr>
      </p:pic>
      <p:pic>
        <p:nvPicPr>
          <p:cNvPr id="19" name="Picture 18">
            <a:extLst>
              <a:ext uri="{FF2B5EF4-FFF2-40B4-BE49-F238E27FC236}">
                <a16:creationId xmlns:a16="http://schemas.microsoft.com/office/drawing/2014/main" id="{C306F0C8-20B4-53E9-0C3B-9E1D6DEF73E7}"/>
              </a:ext>
            </a:extLst>
          </p:cNvPr>
          <p:cNvPicPr>
            <a:picLocks noGrp="1" noRot="1" noChangeAspect="1" noMove="1" noResize="1" noEditPoints="1" noAdjustHandles="1" noChangeArrowheads="1" noChangeShapeType="1" noCrop="1"/>
          </p:cNvPicPr>
          <p:nvPr/>
        </p:nvPicPr>
        <p:blipFill rotWithShape="1">
          <a:blip r:embed="rId4"/>
          <a:srcRect t="840" b="88245"/>
          <a:stretch/>
        </p:blipFill>
        <p:spPr>
          <a:xfrm>
            <a:off x="1807866" y="1777103"/>
            <a:ext cx="5375815" cy="410371"/>
          </a:xfrm>
          <a:prstGeom prst="rect">
            <a:avLst/>
          </a:prstGeom>
          <a:solidFill>
            <a:srgbClr val="00A87D"/>
          </a:solidFill>
          <a:ln>
            <a:solidFill>
              <a:srgbClr val="00A87D"/>
            </a:solidFill>
          </a:ln>
        </p:spPr>
      </p:pic>
      <p:pic>
        <p:nvPicPr>
          <p:cNvPr id="22" name="Picture 21">
            <a:extLst>
              <a:ext uri="{FF2B5EF4-FFF2-40B4-BE49-F238E27FC236}">
                <a16:creationId xmlns:a16="http://schemas.microsoft.com/office/drawing/2014/main" id="{7E38F7E6-EEF0-E1E7-6722-AA87333BF62A}"/>
              </a:ext>
            </a:extLst>
          </p:cNvPr>
          <p:cNvPicPr>
            <a:picLocks noChangeAspect="1"/>
          </p:cNvPicPr>
          <p:nvPr/>
        </p:nvPicPr>
        <p:blipFill rotWithShape="1">
          <a:blip r:embed="rId5"/>
          <a:srcRect t="8383" b="9218"/>
          <a:stretch/>
        </p:blipFill>
        <p:spPr>
          <a:xfrm>
            <a:off x="1807866" y="2169187"/>
            <a:ext cx="5375815" cy="2956025"/>
          </a:xfrm>
          <a:prstGeom prst="rect">
            <a:avLst/>
          </a:prstGeom>
          <a:solidFill>
            <a:srgbClr val="00A87D"/>
          </a:solidFill>
          <a:ln>
            <a:solidFill>
              <a:srgbClr val="00A87D"/>
            </a:solidFill>
          </a:ln>
        </p:spPr>
      </p:pic>
      <p:cxnSp>
        <p:nvCxnSpPr>
          <p:cNvPr id="33" name="Straight Connector 32">
            <a:extLst>
              <a:ext uri="{FF2B5EF4-FFF2-40B4-BE49-F238E27FC236}">
                <a16:creationId xmlns:a16="http://schemas.microsoft.com/office/drawing/2014/main" id="{330E2D22-C3C5-4A8E-EF0C-3925FF84EE87}"/>
              </a:ext>
            </a:extLst>
          </p:cNvPr>
          <p:cNvCxnSpPr>
            <a:cxnSpLocks/>
          </p:cNvCxnSpPr>
          <p:nvPr/>
        </p:nvCxnSpPr>
        <p:spPr>
          <a:xfrm>
            <a:off x="1625505" y="2187474"/>
            <a:ext cx="662306" cy="59351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DFBEF5-14EE-03B3-6323-8AE77EA352CC}"/>
              </a:ext>
            </a:extLst>
          </p:cNvPr>
          <p:cNvCxnSpPr>
            <a:cxnSpLocks/>
          </p:cNvCxnSpPr>
          <p:nvPr/>
        </p:nvCxnSpPr>
        <p:spPr>
          <a:xfrm>
            <a:off x="1625505" y="3025496"/>
            <a:ext cx="649005" cy="400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0347E8-0BC0-2816-6506-25AD0704C280}"/>
              </a:ext>
            </a:extLst>
          </p:cNvPr>
          <p:cNvCxnSpPr>
            <a:cxnSpLocks/>
          </p:cNvCxnSpPr>
          <p:nvPr/>
        </p:nvCxnSpPr>
        <p:spPr>
          <a:xfrm>
            <a:off x="1625505" y="3922210"/>
            <a:ext cx="649005" cy="1589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1E41C2-C23D-2BEF-B387-1E93A043A7AD}"/>
              </a:ext>
            </a:extLst>
          </p:cNvPr>
          <p:cNvCxnSpPr>
            <a:cxnSpLocks/>
          </p:cNvCxnSpPr>
          <p:nvPr/>
        </p:nvCxnSpPr>
        <p:spPr>
          <a:xfrm>
            <a:off x="1620734" y="3922210"/>
            <a:ext cx="651391" cy="51820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099D67-60C1-6B10-D0DC-D960E8E95782}"/>
              </a:ext>
            </a:extLst>
          </p:cNvPr>
          <p:cNvCxnSpPr>
            <a:cxnSpLocks/>
          </p:cNvCxnSpPr>
          <p:nvPr/>
        </p:nvCxnSpPr>
        <p:spPr>
          <a:xfrm>
            <a:off x="1630532" y="3944446"/>
            <a:ext cx="581690" cy="99193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F8F56F5-C060-8EE9-ABC0-DC41AF08CD87}"/>
              </a:ext>
            </a:extLst>
          </p:cNvPr>
          <p:cNvSpPr/>
          <p:nvPr/>
        </p:nvSpPr>
        <p:spPr>
          <a:xfrm>
            <a:off x="6337190" y="1574358"/>
            <a:ext cx="782148" cy="185201"/>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5E93846D-B72C-1D72-2633-5ADB86217D3E}"/>
              </a:ext>
            </a:extLst>
          </p:cNvPr>
          <p:cNvCxnSpPr>
            <a:cxnSpLocks/>
          </p:cNvCxnSpPr>
          <p:nvPr/>
        </p:nvCxnSpPr>
        <p:spPr>
          <a:xfrm flipH="1">
            <a:off x="7119338" y="1497588"/>
            <a:ext cx="317425" cy="1847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AD7F29-43D5-FEAB-7E1B-FBFBDA619CDE}"/>
              </a:ext>
            </a:extLst>
          </p:cNvPr>
          <p:cNvCxnSpPr>
            <a:cxnSpLocks/>
          </p:cNvCxnSpPr>
          <p:nvPr/>
        </p:nvCxnSpPr>
        <p:spPr>
          <a:xfrm flipH="1">
            <a:off x="5923722" y="2989194"/>
            <a:ext cx="1503492" cy="4720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086E5FC-C4B9-9EF3-500A-0B8F6A39A754}"/>
              </a:ext>
            </a:extLst>
          </p:cNvPr>
          <p:cNvSpPr>
            <a:spLocks/>
          </p:cNvSpPr>
          <p:nvPr/>
        </p:nvSpPr>
        <p:spPr>
          <a:xfrm>
            <a:off x="152252" y="1864627"/>
            <a:ext cx="1473253" cy="60912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Enter your    search criteria</a:t>
            </a:r>
          </a:p>
        </p:txBody>
      </p:sp>
      <p:sp>
        <p:nvSpPr>
          <p:cNvPr id="26" name="Rectangle: Rounded Corners 25">
            <a:extLst>
              <a:ext uri="{FF2B5EF4-FFF2-40B4-BE49-F238E27FC236}">
                <a16:creationId xmlns:a16="http://schemas.microsoft.com/office/drawing/2014/main" id="{8587E89D-81A2-0E47-97EF-37A9EF2989DC}"/>
              </a:ext>
            </a:extLst>
          </p:cNvPr>
          <p:cNvSpPr>
            <a:spLocks/>
          </p:cNvSpPr>
          <p:nvPr/>
        </p:nvSpPr>
        <p:spPr>
          <a:xfrm>
            <a:off x="152252" y="2720936"/>
            <a:ext cx="1473253" cy="6091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Use Boolean operators to enhance your search</a:t>
            </a:r>
          </a:p>
        </p:txBody>
      </p:sp>
      <p:sp>
        <p:nvSpPr>
          <p:cNvPr id="27" name="Rectangle: Rounded Corners 26">
            <a:extLst>
              <a:ext uri="{FF2B5EF4-FFF2-40B4-BE49-F238E27FC236}">
                <a16:creationId xmlns:a16="http://schemas.microsoft.com/office/drawing/2014/main" id="{3D5A121D-526B-00E7-187F-CC1DB2E3F893}"/>
              </a:ext>
            </a:extLst>
          </p:cNvPr>
          <p:cNvSpPr>
            <a:spLocks/>
          </p:cNvSpPr>
          <p:nvPr/>
        </p:nvSpPr>
        <p:spPr>
          <a:xfrm>
            <a:off x="152251" y="3614592"/>
            <a:ext cx="1473253" cy="60912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Search for a specific author, publisher or discipline</a:t>
            </a:r>
          </a:p>
        </p:txBody>
      </p:sp>
      <p:sp>
        <p:nvSpPr>
          <p:cNvPr id="28" name="Rectangle: Rounded Corners 27">
            <a:extLst>
              <a:ext uri="{FF2B5EF4-FFF2-40B4-BE49-F238E27FC236}">
                <a16:creationId xmlns:a16="http://schemas.microsoft.com/office/drawing/2014/main" id="{9D65F12C-2093-374C-DD6A-43E00AA5B63D}"/>
              </a:ext>
            </a:extLst>
          </p:cNvPr>
          <p:cNvSpPr>
            <a:spLocks/>
          </p:cNvSpPr>
          <p:nvPr/>
        </p:nvSpPr>
        <p:spPr>
          <a:xfrm>
            <a:off x="7436763" y="1136392"/>
            <a:ext cx="1473253"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Access the </a:t>
            </a:r>
            <a:r>
              <a:rPr lang="en-GB" sz="1100" i="1" dirty="0">
                <a:solidFill>
                  <a:schemeClr val="bg1"/>
                </a:solidFill>
                <a:latin typeface="Arial Nova Light" panose="020B0304020202020204" pitchFamily="34" charset="0"/>
                <a:ea typeface="ＭＳ Ｐゴシック" pitchFamily="34" charset="-128"/>
                <a:cs typeface="Arial" pitchFamily="34" charset="0"/>
              </a:rPr>
              <a:t>Advanced Search   </a:t>
            </a:r>
            <a:r>
              <a:rPr lang="en-GB" sz="1100" dirty="0">
                <a:solidFill>
                  <a:schemeClr val="bg1"/>
                </a:solidFill>
                <a:latin typeface="Arial Nova Light" panose="020B0304020202020204" pitchFamily="34" charset="0"/>
                <a:ea typeface="ＭＳ Ｐゴシック" pitchFamily="34" charset="-128"/>
                <a:cs typeface="Arial" pitchFamily="34" charset="0"/>
              </a:rPr>
              <a:t>from the top toolbar at any time</a:t>
            </a:r>
          </a:p>
        </p:txBody>
      </p:sp>
      <p:sp>
        <p:nvSpPr>
          <p:cNvPr id="29" name="Rectangle: Rounded Corners 28">
            <a:extLst>
              <a:ext uri="{FF2B5EF4-FFF2-40B4-BE49-F238E27FC236}">
                <a16:creationId xmlns:a16="http://schemas.microsoft.com/office/drawing/2014/main" id="{C98DD2BD-DF24-E6AA-FAF5-DCECDC2B8897}"/>
              </a:ext>
            </a:extLst>
          </p:cNvPr>
          <p:cNvSpPr>
            <a:spLocks/>
          </p:cNvSpPr>
          <p:nvPr/>
        </p:nvSpPr>
        <p:spPr>
          <a:xfrm>
            <a:off x="7436763" y="2531573"/>
            <a:ext cx="1473253" cy="791398"/>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Search across    full text, titles, methods or keywords</a:t>
            </a:r>
          </a:p>
        </p:txBody>
      </p:sp>
      <p:sp>
        <p:nvSpPr>
          <p:cNvPr id="31" name="Isosceles Triangle 30">
            <a:extLst>
              <a:ext uri="{FF2B5EF4-FFF2-40B4-BE49-F238E27FC236}">
                <a16:creationId xmlns:a16="http://schemas.microsoft.com/office/drawing/2014/main" id="{5AE92337-2C23-4AC7-6D16-1AB0232ED04B}"/>
              </a:ext>
            </a:extLst>
          </p:cNvPr>
          <p:cNvSpPr/>
          <p:nvPr/>
        </p:nvSpPr>
        <p:spPr>
          <a:xfrm flipV="1">
            <a:off x="7446312" y="4406976"/>
            <a:ext cx="1463704" cy="299309"/>
          </a:xfrm>
          <a:prstGeom prst="triangl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65D57F19-57EF-FD49-6DD5-4A7859FD5799}"/>
              </a:ext>
            </a:extLst>
          </p:cNvPr>
          <p:cNvSpPr>
            <a:spLocks/>
          </p:cNvSpPr>
          <p:nvPr/>
        </p:nvSpPr>
        <p:spPr>
          <a:xfrm>
            <a:off x="7436763" y="3633851"/>
            <a:ext cx="1473253"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200" dirty="0">
              <a:solidFill>
                <a:schemeClr val="bg1"/>
              </a:solidFill>
              <a:latin typeface="Arial Nova Light" panose="020B0304020202020204" pitchFamily="34" charset="0"/>
              <a:ea typeface="ＭＳ Ｐゴシック" pitchFamily="34" charset="-128"/>
              <a:cs typeface="Arial" pitchFamily="34" charset="0"/>
            </a:endParaRP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Explore more search options further down      the page</a:t>
            </a:r>
          </a:p>
        </p:txBody>
      </p:sp>
      <p:sp>
        <p:nvSpPr>
          <p:cNvPr id="10" name="Oval 9">
            <a:hlinkClick r:id="" action="ppaction://hlinkshowjump?jump=nextslide"/>
            <a:extLst>
              <a:ext uri="{FF2B5EF4-FFF2-40B4-BE49-F238E27FC236}">
                <a16:creationId xmlns:a16="http://schemas.microsoft.com/office/drawing/2014/main" id="{177AEBB7-8AF5-CA1D-996D-31C31382982F}"/>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2" name="TextBox 11">
            <a:extLst>
              <a:ext uri="{FF2B5EF4-FFF2-40B4-BE49-F238E27FC236}">
                <a16:creationId xmlns:a16="http://schemas.microsoft.com/office/drawing/2014/main" id="{ED77BED6-C4A0-26C1-BD2E-C6AE5FA8EB2E}"/>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65725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B116F5-B793-F2B0-0DD1-EBD8094FC532}"/>
              </a:ext>
            </a:extLst>
          </p:cNvPr>
          <p:cNvSpPr>
            <a:spLocks/>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0" name="Title 1">
            <a:extLst>
              <a:ext uri="{FF2B5EF4-FFF2-40B4-BE49-F238E27FC236}">
                <a16:creationId xmlns:a16="http://schemas.microsoft.com/office/drawing/2014/main" id="{4EBED287-2AE6-3586-D9CA-7747B29F60DB}"/>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search results</a:t>
            </a:r>
          </a:p>
        </p:txBody>
      </p:sp>
      <p:pic>
        <p:nvPicPr>
          <p:cNvPr id="12" name="Picture 11">
            <a:extLst>
              <a:ext uri="{FF2B5EF4-FFF2-40B4-BE49-F238E27FC236}">
                <a16:creationId xmlns:a16="http://schemas.microsoft.com/office/drawing/2014/main" id="{5017CBC7-569B-F2A0-4239-2DD3C51DA766}"/>
              </a:ext>
            </a:extLst>
          </p:cNvPr>
          <p:cNvPicPr>
            <a:picLocks noChangeAspect="1"/>
          </p:cNvPicPr>
          <p:nvPr/>
        </p:nvPicPr>
        <p:blipFill>
          <a:blip r:embed="rId2"/>
          <a:stretch>
            <a:fillRect/>
          </a:stretch>
        </p:blipFill>
        <p:spPr>
          <a:xfrm>
            <a:off x="482599" y="342811"/>
            <a:ext cx="4241775" cy="446326"/>
          </a:xfrm>
          <a:prstGeom prst="rect">
            <a:avLst/>
          </a:prstGeom>
        </p:spPr>
      </p:pic>
      <p:sp>
        <p:nvSpPr>
          <p:cNvPr id="16" name="Rectangle: Rounded Corners 15">
            <a:extLst>
              <a:ext uri="{FF2B5EF4-FFF2-40B4-BE49-F238E27FC236}">
                <a16:creationId xmlns:a16="http://schemas.microsoft.com/office/drawing/2014/main" id="{E47C84B6-B8B4-C745-D90C-E97BE369AA79}"/>
              </a:ext>
            </a:extLst>
          </p:cNvPr>
          <p:cNvSpPr/>
          <p:nvPr/>
        </p:nvSpPr>
        <p:spPr>
          <a:xfrm>
            <a:off x="343932" y="2538157"/>
            <a:ext cx="1473253" cy="1523609"/>
          </a:xfrm>
          <a:prstGeom prst="roundRect">
            <a:avLst>
              <a:gd name="adj" fmla="val 4424"/>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Use the </a:t>
            </a:r>
            <a:r>
              <a:rPr lang="en-GB" sz="1200" i="1" dirty="0">
                <a:solidFill>
                  <a:schemeClr val="bg1"/>
                </a:solidFill>
                <a:latin typeface="Arial Nova Light" panose="020B0304020202020204" pitchFamily="34" charset="0"/>
                <a:ea typeface="ＭＳ Ｐゴシック" pitchFamily="34" charset="-128"/>
                <a:cs typeface="Arial" pitchFamily="34" charset="0"/>
              </a:rPr>
              <a:t>Quick filters</a:t>
            </a:r>
            <a:r>
              <a:rPr lang="en-GB" sz="1200" dirty="0">
                <a:solidFill>
                  <a:schemeClr val="bg1"/>
                </a:solidFill>
                <a:latin typeface="Arial Nova Light" panose="020B0304020202020204" pitchFamily="34" charset="0"/>
                <a:ea typeface="ＭＳ Ｐゴシック" pitchFamily="34" charset="-128"/>
                <a:cs typeface="Arial" pitchFamily="34" charset="0"/>
              </a:rPr>
              <a:t> to refine your search by:</a:t>
            </a:r>
          </a:p>
          <a:p>
            <a:pPr marL="171450" indent="-171450" defTabSz="914400">
              <a:spcBef>
                <a:spcPct val="20000"/>
              </a:spcBef>
              <a:buFont typeface="Arial" panose="020B0604020202020204" pitchFamily="34" charset="0"/>
              <a:buChar char="•"/>
            </a:pPr>
            <a:r>
              <a:rPr lang="en-GB" sz="1200" dirty="0">
                <a:solidFill>
                  <a:schemeClr val="bg1"/>
                </a:solidFill>
                <a:latin typeface="Arial Nova Light" panose="020B0304020202020204" pitchFamily="34" charset="0"/>
                <a:ea typeface="ＭＳ Ｐゴシック" pitchFamily="34" charset="-128"/>
                <a:cs typeface="Arial" pitchFamily="34" charset="0"/>
              </a:rPr>
              <a:t>Content type</a:t>
            </a:r>
          </a:p>
          <a:p>
            <a:pPr marL="171450" indent="-171450" defTabSz="914400">
              <a:spcBef>
                <a:spcPct val="20000"/>
              </a:spcBef>
              <a:buFont typeface="Arial" panose="020B0604020202020204" pitchFamily="34" charset="0"/>
              <a:buChar char="•"/>
            </a:pPr>
            <a:r>
              <a:rPr lang="en-GB" sz="1200" dirty="0">
                <a:solidFill>
                  <a:schemeClr val="bg1"/>
                </a:solidFill>
                <a:latin typeface="Arial Nova Light" panose="020B0304020202020204" pitchFamily="34" charset="0"/>
                <a:ea typeface="ＭＳ Ｐゴシック" pitchFamily="34" charset="-128"/>
                <a:cs typeface="Arial" pitchFamily="34" charset="0"/>
              </a:rPr>
              <a:t>Discipline</a:t>
            </a:r>
          </a:p>
          <a:p>
            <a:pPr marL="171450" indent="-171450" defTabSz="914400">
              <a:spcBef>
                <a:spcPct val="20000"/>
              </a:spcBef>
              <a:buFont typeface="Arial" panose="020B0604020202020204" pitchFamily="34" charset="0"/>
              <a:buChar char="•"/>
            </a:pPr>
            <a:r>
              <a:rPr lang="en-GB" sz="1200" dirty="0">
                <a:solidFill>
                  <a:schemeClr val="bg1"/>
                </a:solidFill>
                <a:latin typeface="Arial Nova Light" panose="020B0304020202020204" pitchFamily="34" charset="0"/>
                <a:ea typeface="ＭＳ Ｐゴシック" pitchFamily="34" charset="-128"/>
                <a:cs typeface="Arial" pitchFamily="34" charset="0"/>
              </a:rPr>
              <a:t>Publication date</a:t>
            </a:r>
          </a:p>
        </p:txBody>
      </p:sp>
      <p:sp>
        <p:nvSpPr>
          <p:cNvPr id="17" name="Rectangle: Rounded Corners 16">
            <a:extLst>
              <a:ext uri="{FF2B5EF4-FFF2-40B4-BE49-F238E27FC236}">
                <a16:creationId xmlns:a16="http://schemas.microsoft.com/office/drawing/2014/main" id="{C25DBC26-0C96-EF85-7176-2DCFCCE0F639}"/>
              </a:ext>
            </a:extLst>
          </p:cNvPr>
          <p:cNvSpPr/>
          <p:nvPr/>
        </p:nvSpPr>
        <p:spPr>
          <a:xfrm>
            <a:off x="343932" y="4272350"/>
            <a:ext cx="1473253" cy="6091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Click </a:t>
            </a:r>
            <a:r>
              <a:rPr lang="en-GB" sz="1100" i="1" dirty="0">
                <a:solidFill>
                  <a:schemeClr val="bg1"/>
                </a:solidFill>
                <a:latin typeface="Arial Nova Light" panose="020B0304020202020204" pitchFamily="34" charset="0"/>
                <a:ea typeface="ＭＳ Ｐゴシック" pitchFamily="34" charset="-128"/>
                <a:cs typeface="Arial" pitchFamily="34" charset="0"/>
              </a:rPr>
              <a:t>Apply Filter</a:t>
            </a:r>
            <a:r>
              <a:rPr lang="en-GB" sz="1100" dirty="0">
                <a:solidFill>
                  <a:schemeClr val="bg1"/>
                </a:solidFill>
                <a:latin typeface="Arial Nova Light" panose="020B0304020202020204" pitchFamily="34" charset="0"/>
                <a:ea typeface="ＭＳ Ｐゴシック" pitchFamily="34" charset="-128"/>
                <a:cs typeface="Arial" pitchFamily="34" charset="0"/>
              </a:rPr>
              <a:t> to action your changes</a:t>
            </a:r>
          </a:p>
        </p:txBody>
      </p:sp>
      <p:pic>
        <p:nvPicPr>
          <p:cNvPr id="25" name="Picture 24">
            <a:extLst>
              <a:ext uri="{FF2B5EF4-FFF2-40B4-BE49-F238E27FC236}">
                <a16:creationId xmlns:a16="http://schemas.microsoft.com/office/drawing/2014/main" id="{B41D37A3-EC9A-0D99-11D8-3AAC8C519E43}"/>
              </a:ext>
            </a:extLst>
          </p:cNvPr>
          <p:cNvPicPr>
            <a:picLocks noChangeAspect="1"/>
          </p:cNvPicPr>
          <p:nvPr/>
        </p:nvPicPr>
        <p:blipFill>
          <a:blip r:embed="rId3"/>
          <a:stretch>
            <a:fillRect/>
          </a:stretch>
        </p:blipFill>
        <p:spPr>
          <a:xfrm>
            <a:off x="2058555" y="1411720"/>
            <a:ext cx="4939550" cy="3714911"/>
          </a:xfrm>
          <a:prstGeom prst="rect">
            <a:avLst/>
          </a:prstGeom>
          <a:ln>
            <a:solidFill>
              <a:srgbClr val="00A87D"/>
            </a:solidFill>
          </a:ln>
        </p:spPr>
      </p:pic>
      <p:cxnSp>
        <p:nvCxnSpPr>
          <p:cNvPr id="21" name="Straight Connector 20">
            <a:extLst>
              <a:ext uri="{FF2B5EF4-FFF2-40B4-BE49-F238E27FC236}">
                <a16:creationId xmlns:a16="http://schemas.microsoft.com/office/drawing/2014/main" id="{BD73B28E-3643-95F6-1EF9-D1297E385721}"/>
              </a:ext>
            </a:extLst>
          </p:cNvPr>
          <p:cNvCxnSpPr>
            <a:cxnSpLocks/>
            <a:stCxn id="16" idx="3"/>
          </p:cNvCxnSpPr>
          <p:nvPr/>
        </p:nvCxnSpPr>
        <p:spPr>
          <a:xfrm flipV="1">
            <a:off x="1817185" y="2909470"/>
            <a:ext cx="367627" cy="3904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4C911E-8481-EE33-1BF1-5D8DC57B045E}"/>
              </a:ext>
            </a:extLst>
          </p:cNvPr>
          <p:cNvCxnSpPr>
            <a:cxnSpLocks/>
          </p:cNvCxnSpPr>
          <p:nvPr/>
        </p:nvCxnSpPr>
        <p:spPr>
          <a:xfrm flipV="1">
            <a:off x="1826861" y="3643978"/>
            <a:ext cx="357951" cy="90345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80F0809-46C6-CB6D-1D08-E79053EB34BA}"/>
              </a:ext>
            </a:extLst>
          </p:cNvPr>
          <p:cNvSpPr/>
          <p:nvPr/>
        </p:nvSpPr>
        <p:spPr>
          <a:xfrm>
            <a:off x="343931" y="1256306"/>
            <a:ext cx="1473253" cy="1068275"/>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050" dirty="0">
                <a:solidFill>
                  <a:schemeClr val="bg1"/>
                </a:solidFill>
                <a:latin typeface="Arial Nova Light" panose="020B0304020202020204" pitchFamily="34" charset="0"/>
                <a:ea typeface="ＭＳ Ｐゴシック" pitchFamily="34" charset="-128"/>
                <a:cs typeface="Arial" pitchFamily="34" charset="0"/>
              </a:rPr>
              <a:t>Select </a:t>
            </a:r>
            <a:r>
              <a:rPr lang="en-GB" sz="1050" i="1" dirty="0">
                <a:solidFill>
                  <a:schemeClr val="bg1"/>
                </a:solidFill>
                <a:latin typeface="Arial Nova Light" panose="020B0304020202020204" pitchFamily="34" charset="0"/>
                <a:ea typeface="ＭＳ Ｐゴシック" pitchFamily="34" charset="-128"/>
                <a:cs typeface="Arial" pitchFamily="34" charset="0"/>
              </a:rPr>
              <a:t>Content available to me        </a:t>
            </a:r>
            <a:r>
              <a:rPr lang="en-GB" sz="1050" dirty="0">
                <a:solidFill>
                  <a:schemeClr val="bg1"/>
                </a:solidFill>
                <a:latin typeface="Arial Nova Light" panose="020B0304020202020204" pitchFamily="34" charset="0"/>
                <a:ea typeface="ＭＳ Ｐゴシック" pitchFamily="34" charset="-128"/>
                <a:cs typeface="Arial" pitchFamily="34" charset="0"/>
              </a:rPr>
              <a:t>to only see content available via your library’s subscription</a:t>
            </a:r>
          </a:p>
        </p:txBody>
      </p:sp>
      <p:cxnSp>
        <p:nvCxnSpPr>
          <p:cNvPr id="20" name="Straight Connector 19">
            <a:extLst>
              <a:ext uri="{FF2B5EF4-FFF2-40B4-BE49-F238E27FC236}">
                <a16:creationId xmlns:a16="http://schemas.microsoft.com/office/drawing/2014/main" id="{C1CEC023-04FA-666A-C9F7-BB90B9BF0B2E}"/>
              </a:ext>
            </a:extLst>
          </p:cNvPr>
          <p:cNvCxnSpPr>
            <a:cxnSpLocks/>
            <a:stCxn id="34" idx="3"/>
          </p:cNvCxnSpPr>
          <p:nvPr/>
        </p:nvCxnSpPr>
        <p:spPr>
          <a:xfrm>
            <a:off x="1817184" y="1790444"/>
            <a:ext cx="367628" cy="59819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02804E4-DA13-6BE5-2694-958865BBD002}"/>
              </a:ext>
            </a:extLst>
          </p:cNvPr>
          <p:cNvSpPr/>
          <p:nvPr/>
        </p:nvSpPr>
        <p:spPr>
          <a:xfrm>
            <a:off x="2184812" y="2324581"/>
            <a:ext cx="907282" cy="188149"/>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C8BCE208-2C80-A272-1949-B1F000410E0C}"/>
              </a:ext>
            </a:extLst>
          </p:cNvPr>
          <p:cNvSpPr>
            <a:spLocks/>
          </p:cNvSpPr>
          <p:nvPr/>
        </p:nvSpPr>
        <p:spPr>
          <a:xfrm>
            <a:off x="7239475" y="1380426"/>
            <a:ext cx="1473253" cy="1510986"/>
          </a:xfrm>
          <a:prstGeom prst="roundRect">
            <a:avLst>
              <a:gd name="adj" fmla="val 3884"/>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A padlock symbol next to content indicates this resource is not available through your library’s subscription</a:t>
            </a:r>
          </a:p>
        </p:txBody>
      </p:sp>
      <p:grpSp>
        <p:nvGrpSpPr>
          <p:cNvPr id="39" name="Group 38">
            <a:extLst>
              <a:ext uri="{FF2B5EF4-FFF2-40B4-BE49-F238E27FC236}">
                <a16:creationId xmlns:a16="http://schemas.microsoft.com/office/drawing/2014/main" id="{CBFA901B-3CED-E293-3A1C-92F01CE760B2}"/>
              </a:ext>
            </a:extLst>
          </p:cNvPr>
          <p:cNvGrpSpPr>
            <a:grpSpLocks noChangeAspect="1"/>
          </p:cNvGrpSpPr>
          <p:nvPr/>
        </p:nvGrpSpPr>
        <p:grpSpPr>
          <a:xfrm>
            <a:off x="7685778" y="983235"/>
            <a:ext cx="542840" cy="542840"/>
            <a:chOff x="5566816" y="-2904"/>
            <a:chExt cx="472553" cy="472553"/>
          </a:xfrm>
        </p:grpSpPr>
        <p:sp>
          <p:nvSpPr>
            <p:cNvPr id="40" name="Oval 39">
              <a:extLst>
                <a:ext uri="{FF2B5EF4-FFF2-40B4-BE49-F238E27FC236}">
                  <a16:creationId xmlns:a16="http://schemas.microsoft.com/office/drawing/2014/main" id="{6367EFB5-A396-8574-9811-C715B7F31E19}"/>
                </a:ext>
              </a:extLst>
            </p:cNvPr>
            <p:cNvSpPr/>
            <p:nvPr/>
          </p:nvSpPr>
          <p:spPr>
            <a:xfrm>
              <a:off x="5566816" y="-2904"/>
              <a:ext cx="472553" cy="472553"/>
            </a:xfrm>
            <a:prstGeom prst="ellipse">
              <a:avLst/>
            </a:prstGeom>
            <a:solidFill>
              <a:schemeClr val="bg1"/>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1" name="Graphic 40" descr="Lock with solid fill">
              <a:extLst>
                <a:ext uri="{FF2B5EF4-FFF2-40B4-BE49-F238E27FC236}">
                  <a16:creationId xmlns:a16="http://schemas.microsoft.com/office/drawing/2014/main" id="{56D3AC76-8302-9C5A-EFB8-A092D01A8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1672" y="21952"/>
              <a:ext cx="422842" cy="422842"/>
            </a:xfrm>
            <a:prstGeom prst="rect">
              <a:avLst/>
            </a:prstGeom>
          </p:spPr>
        </p:pic>
      </p:grpSp>
      <p:sp>
        <p:nvSpPr>
          <p:cNvPr id="43" name="Rectangle: Rounded Corners 42">
            <a:extLst>
              <a:ext uri="{FF2B5EF4-FFF2-40B4-BE49-F238E27FC236}">
                <a16:creationId xmlns:a16="http://schemas.microsoft.com/office/drawing/2014/main" id="{BFA71820-7298-292E-A880-920739B183BC}"/>
              </a:ext>
            </a:extLst>
          </p:cNvPr>
          <p:cNvSpPr/>
          <p:nvPr/>
        </p:nvSpPr>
        <p:spPr>
          <a:xfrm>
            <a:off x="7220571" y="3029356"/>
            <a:ext cx="1473253" cy="873298"/>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In your search results, click quick links to methods and keywords to find related content</a:t>
            </a:r>
          </a:p>
        </p:txBody>
      </p:sp>
      <p:cxnSp>
        <p:nvCxnSpPr>
          <p:cNvPr id="44" name="Straight Connector 43">
            <a:extLst>
              <a:ext uri="{FF2B5EF4-FFF2-40B4-BE49-F238E27FC236}">
                <a16:creationId xmlns:a16="http://schemas.microsoft.com/office/drawing/2014/main" id="{A74BE55A-7996-897C-1BF2-139A94611D49}"/>
              </a:ext>
            </a:extLst>
          </p:cNvPr>
          <p:cNvCxnSpPr>
            <a:cxnSpLocks/>
          </p:cNvCxnSpPr>
          <p:nvPr/>
        </p:nvCxnSpPr>
        <p:spPr>
          <a:xfrm>
            <a:off x="5994320" y="3456237"/>
            <a:ext cx="1217055" cy="851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270C3B6C-5543-1FE9-3065-E4C2B7158CAE}"/>
              </a:ext>
            </a:extLst>
          </p:cNvPr>
          <p:cNvSpPr/>
          <p:nvPr/>
        </p:nvSpPr>
        <p:spPr>
          <a:xfrm>
            <a:off x="7239475" y="4004202"/>
            <a:ext cx="1473253" cy="690152"/>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Click the content title to view the resource</a:t>
            </a:r>
          </a:p>
        </p:txBody>
      </p:sp>
      <p:cxnSp>
        <p:nvCxnSpPr>
          <p:cNvPr id="49" name="Straight Connector 48">
            <a:extLst>
              <a:ext uri="{FF2B5EF4-FFF2-40B4-BE49-F238E27FC236}">
                <a16:creationId xmlns:a16="http://schemas.microsoft.com/office/drawing/2014/main" id="{34C87ABD-6B30-2E40-969E-BB6B96B52FEC}"/>
              </a:ext>
            </a:extLst>
          </p:cNvPr>
          <p:cNvCxnSpPr>
            <a:cxnSpLocks/>
          </p:cNvCxnSpPr>
          <p:nvPr/>
        </p:nvCxnSpPr>
        <p:spPr>
          <a:xfrm>
            <a:off x="5413874" y="4536394"/>
            <a:ext cx="1825601" cy="4256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hlinkshowjump?jump=nextslide"/>
            <a:extLst>
              <a:ext uri="{FF2B5EF4-FFF2-40B4-BE49-F238E27FC236}">
                <a16:creationId xmlns:a16="http://schemas.microsoft.com/office/drawing/2014/main" id="{421BC2F5-4445-1E0C-4941-5F08608FF8C0}"/>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6" name="TextBox 5">
            <a:extLst>
              <a:ext uri="{FF2B5EF4-FFF2-40B4-BE49-F238E27FC236}">
                <a16:creationId xmlns:a16="http://schemas.microsoft.com/office/drawing/2014/main" id="{F8F804FE-904D-D7BA-7BF4-B8F0F9935CB9}"/>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34913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collection tiles</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sp>
        <p:nvSpPr>
          <p:cNvPr id="25" name="Rectangle: Rounded Corners 24">
            <a:extLst>
              <a:ext uri="{FF2B5EF4-FFF2-40B4-BE49-F238E27FC236}">
                <a16:creationId xmlns:a16="http://schemas.microsoft.com/office/drawing/2014/main" id="{4086E5FC-C4B9-9EF3-500A-0B8F6A39A754}"/>
              </a:ext>
            </a:extLst>
          </p:cNvPr>
          <p:cNvSpPr>
            <a:spLocks/>
          </p:cNvSpPr>
          <p:nvPr/>
        </p:nvSpPr>
        <p:spPr>
          <a:xfrm>
            <a:off x="4670865" y="1327008"/>
            <a:ext cx="3182962" cy="165599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400" dirty="0">
                <a:solidFill>
                  <a:schemeClr val="bg1"/>
                </a:solidFill>
                <a:latin typeface="Arial Nova Light" panose="020B0304020202020204" pitchFamily="34" charset="0"/>
                <a:ea typeface="ＭＳ Ｐゴシック" pitchFamily="34" charset="-128"/>
                <a:cs typeface="Arial" pitchFamily="34" charset="0"/>
              </a:rPr>
              <a:t>Scroll down the homepage to view  the various collection tiles.</a:t>
            </a:r>
          </a:p>
          <a:p>
            <a:pPr algn="ctr" defTabSz="914400">
              <a:spcBef>
                <a:spcPct val="20000"/>
              </a:spcBef>
            </a:pPr>
            <a:r>
              <a:rPr lang="en-GB" sz="600" dirty="0">
                <a:solidFill>
                  <a:schemeClr val="bg1"/>
                </a:solidFill>
                <a:latin typeface="Arial Nova Light" panose="020B0304020202020204" pitchFamily="34" charset="0"/>
                <a:ea typeface="ＭＳ Ｐゴシック" pitchFamily="34" charset="-128"/>
                <a:cs typeface="Arial" pitchFamily="34" charset="0"/>
              </a:rPr>
              <a:t> </a:t>
            </a:r>
          </a:p>
          <a:p>
            <a:pPr algn="ctr" defTabSz="914400">
              <a:spcBef>
                <a:spcPct val="20000"/>
              </a:spcBef>
            </a:pPr>
            <a:r>
              <a:rPr lang="en-GB" sz="1400" dirty="0">
                <a:solidFill>
                  <a:schemeClr val="bg1"/>
                </a:solidFill>
                <a:latin typeface="Arial Nova Light" panose="020B0304020202020204" pitchFamily="34" charset="0"/>
                <a:ea typeface="ＭＳ Ｐゴシック" pitchFamily="34" charset="-128"/>
                <a:cs typeface="Arial" pitchFamily="34" charset="0"/>
              </a:rPr>
              <a:t>Click on tiles to find content in different formats, to support with specific skills or topics, or to explore the platform’s research tools.</a:t>
            </a:r>
          </a:p>
        </p:txBody>
      </p:sp>
      <p:pic>
        <p:nvPicPr>
          <p:cNvPr id="3" name="Picture 2">
            <a:extLst>
              <a:ext uri="{FF2B5EF4-FFF2-40B4-BE49-F238E27FC236}">
                <a16:creationId xmlns:a16="http://schemas.microsoft.com/office/drawing/2014/main" id="{E5EBE3DA-EF55-F12E-85C6-7E8EBE033B60}"/>
              </a:ext>
            </a:extLst>
          </p:cNvPr>
          <p:cNvPicPr>
            <a:picLocks noChangeAspect="1"/>
          </p:cNvPicPr>
          <p:nvPr/>
        </p:nvPicPr>
        <p:blipFill rotWithShape="1">
          <a:blip r:embed="rId3"/>
          <a:srcRect t="8805"/>
          <a:stretch/>
        </p:blipFill>
        <p:spPr>
          <a:xfrm>
            <a:off x="1254674" y="1327009"/>
            <a:ext cx="3096000" cy="1617676"/>
          </a:xfrm>
          <a:prstGeom prst="rect">
            <a:avLst/>
          </a:prstGeom>
          <a:ln>
            <a:solidFill>
              <a:srgbClr val="00A87D"/>
            </a:solidFill>
          </a:ln>
        </p:spPr>
      </p:pic>
      <p:pic>
        <p:nvPicPr>
          <p:cNvPr id="5" name="Picture 4">
            <a:extLst>
              <a:ext uri="{FF2B5EF4-FFF2-40B4-BE49-F238E27FC236}">
                <a16:creationId xmlns:a16="http://schemas.microsoft.com/office/drawing/2014/main" id="{786DD361-6D42-FF33-0E49-895204FE66A9}"/>
              </a:ext>
            </a:extLst>
          </p:cNvPr>
          <p:cNvPicPr>
            <a:picLocks noChangeAspect="1"/>
          </p:cNvPicPr>
          <p:nvPr/>
        </p:nvPicPr>
        <p:blipFill>
          <a:blip r:embed="rId4"/>
          <a:stretch>
            <a:fillRect/>
          </a:stretch>
        </p:blipFill>
        <p:spPr>
          <a:xfrm>
            <a:off x="1254674" y="3140830"/>
            <a:ext cx="3096000" cy="1655928"/>
          </a:xfrm>
          <a:prstGeom prst="rect">
            <a:avLst/>
          </a:prstGeom>
          <a:ln>
            <a:solidFill>
              <a:srgbClr val="00A87D"/>
            </a:solidFill>
          </a:ln>
        </p:spPr>
      </p:pic>
      <p:pic>
        <p:nvPicPr>
          <p:cNvPr id="9" name="Picture 8">
            <a:extLst>
              <a:ext uri="{FF2B5EF4-FFF2-40B4-BE49-F238E27FC236}">
                <a16:creationId xmlns:a16="http://schemas.microsoft.com/office/drawing/2014/main" id="{A0D047CA-3ED1-42D8-8854-A5B770ADA3E5}"/>
              </a:ext>
            </a:extLst>
          </p:cNvPr>
          <p:cNvPicPr>
            <a:picLocks noChangeAspect="1"/>
          </p:cNvPicPr>
          <p:nvPr/>
        </p:nvPicPr>
        <p:blipFill>
          <a:blip r:embed="rId5"/>
          <a:stretch>
            <a:fillRect/>
          </a:stretch>
        </p:blipFill>
        <p:spPr>
          <a:xfrm>
            <a:off x="4670865" y="3140830"/>
            <a:ext cx="3182963" cy="1656000"/>
          </a:xfrm>
          <a:prstGeom prst="rect">
            <a:avLst/>
          </a:prstGeom>
          <a:ln>
            <a:solidFill>
              <a:srgbClr val="00A87D"/>
            </a:solidFill>
          </a:ln>
        </p:spPr>
      </p:pic>
      <p:sp>
        <p:nvSpPr>
          <p:cNvPr id="10" name="Oval 9">
            <a:hlinkClick r:id="" action="ppaction://hlinkshowjump?jump=nextslide"/>
            <a:extLst>
              <a:ext uri="{FF2B5EF4-FFF2-40B4-BE49-F238E27FC236}">
                <a16:creationId xmlns:a16="http://schemas.microsoft.com/office/drawing/2014/main" id="{3FFBB5F2-903B-14E0-9BE5-3873A8579CE0}"/>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2" name="TextBox 11">
            <a:extLst>
              <a:ext uri="{FF2B5EF4-FFF2-40B4-BE49-F238E27FC236}">
                <a16:creationId xmlns:a16="http://schemas.microsoft.com/office/drawing/2014/main" id="{BE86CA83-7731-C768-2F84-E05394B64506}"/>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30379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collection tiles</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sp>
        <p:nvSpPr>
          <p:cNvPr id="2" name="Rectangle: Rounded Corners 1">
            <a:extLst>
              <a:ext uri="{FF2B5EF4-FFF2-40B4-BE49-F238E27FC236}">
                <a16:creationId xmlns:a16="http://schemas.microsoft.com/office/drawing/2014/main" id="{9AA17694-F850-374C-0ED8-7DC445908B67}"/>
              </a:ext>
            </a:extLst>
          </p:cNvPr>
          <p:cNvSpPr/>
          <p:nvPr/>
        </p:nvSpPr>
        <p:spPr>
          <a:xfrm>
            <a:off x="153407" y="1731980"/>
            <a:ext cx="1473253" cy="891991"/>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Click a tile on the homepage to be taken to the collection landing page</a:t>
            </a:r>
          </a:p>
        </p:txBody>
      </p:sp>
      <p:pic>
        <p:nvPicPr>
          <p:cNvPr id="13" name="Picture 12">
            <a:extLst>
              <a:ext uri="{FF2B5EF4-FFF2-40B4-BE49-F238E27FC236}">
                <a16:creationId xmlns:a16="http://schemas.microsoft.com/office/drawing/2014/main" id="{2F066A9B-0FC8-F699-6856-9AB156C05F82}"/>
              </a:ext>
            </a:extLst>
          </p:cNvPr>
          <p:cNvPicPr>
            <a:picLocks noChangeAspect="1"/>
          </p:cNvPicPr>
          <p:nvPr/>
        </p:nvPicPr>
        <p:blipFill>
          <a:blip r:embed="rId3"/>
          <a:stretch>
            <a:fillRect/>
          </a:stretch>
        </p:blipFill>
        <p:spPr>
          <a:xfrm>
            <a:off x="1996951" y="1498347"/>
            <a:ext cx="5150098" cy="3307171"/>
          </a:xfrm>
          <a:prstGeom prst="rect">
            <a:avLst/>
          </a:prstGeom>
          <a:ln>
            <a:solidFill>
              <a:srgbClr val="00A87D"/>
            </a:solidFill>
          </a:ln>
        </p:spPr>
      </p:pic>
      <p:sp>
        <p:nvSpPr>
          <p:cNvPr id="14" name="Rectangle: Rounded Corners 13">
            <a:extLst>
              <a:ext uri="{FF2B5EF4-FFF2-40B4-BE49-F238E27FC236}">
                <a16:creationId xmlns:a16="http://schemas.microsoft.com/office/drawing/2014/main" id="{FD799073-481A-601A-93D4-0942367A434E}"/>
              </a:ext>
            </a:extLst>
          </p:cNvPr>
          <p:cNvSpPr>
            <a:spLocks/>
          </p:cNvSpPr>
          <p:nvPr/>
        </p:nvSpPr>
        <p:spPr>
          <a:xfrm>
            <a:off x="7520123" y="2020529"/>
            <a:ext cx="1473253" cy="90678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Check out the </a:t>
            </a:r>
            <a:r>
              <a:rPr lang="en-GB" sz="1100" i="1" dirty="0">
                <a:solidFill>
                  <a:schemeClr val="bg1"/>
                </a:solidFill>
                <a:latin typeface="Arial Nova Light" panose="020B0304020202020204" pitchFamily="34" charset="0"/>
                <a:ea typeface="ＭＳ Ｐゴシック" pitchFamily="34" charset="-128"/>
                <a:cs typeface="Arial" pitchFamily="34" charset="0"/>
              </a:rPr>
              <a:t>Editor’s Choice</a:t>
            </a:r>
            <a:r>
              <a:rPr lang="en-GB" sz="1100" dirty="0">
                <a:solidFill>
                  <a:schemeClr val="bg1"/>
                </a:solidFill>
                <a:latin typeface="Arial Nova Light" panose="020B0304020202020204" pitchFamily="34" charset="0"/>
                <a:ea typeface="ＭＳ Ｐゴシック" pitchFamily="34" charset="-128"/>
                <a:cs typeface="Arial" pitchFamily="34" charset="0"/>
              </a:rPr>
              <a:t> selection to view recommended content</a:t>
            </a:r>
          </a:p>
        </p:txBody>
      </p:sp>
      <p:sp>
        <p:nvSpPr>
          <p:cNvPr id="15" name="Rectangle: Rounded Corners 14">
            <a:extLst>
              <a:ext uri="{FF2B5EF4-FFF2-40B4-BE49-F238E27FC236}">
                <a16:creationId xmlns:a16="http://schemas.microsoft.com/office/drawing/2014/main" id="{F84C26DD-5D6F-CE71-D500-14F58B4BA0CC}"/>
              </a:ext>
            </a:extLst>
          </p:cNvPr>
          <p:cNvSpPr>
            <a:spLocks/>
          </p:cNvSpPr>
          <p:nvPr/>
        </p:nvSpPr>
        <p:spPr>
          <a:xfrm>
            <a:off x="7517340" y="3685506"/>
            <a:ext cx="1473253" cy="791398"/>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Explore the </a:t>
            </a:r>
            <a:r>
              <a:rPr lang="en-GB" sz="1200" i="1" dirty="0">
                <a:solidFill>
                  <a:schemeClr val="bg1"/>
                </a:solidFill>
                <a:latin typeface="Arial Nova Light" panose="020B0304020202020204" pitchFamily="34" charset="0"/>
                <a:ea typeface="ＭＳ Ｐゴシック" pitchFamily="34" charset="-128"/>
                <a:cs typeface="Arial" pitchFamily="34" charset="0"/>
              </a:rPr>
              <a:t>Browse by</a:t>
            </a:r>
            <a:r>
              <a:rPr lang="en-GB" sz="1200" dirty="0">
                <a:solidFill>
                  <a:schemeClr val="bg1"/>
                </a:solidFill>
                <a:latin typeface="Arial Nova Light" panose="020B0304020202020204" pitchFamily="34" charset="0"/>
                <a:ea typeface="ＭＳ Ｐゴシック" pitchFamily="34" charset="-128"/>
                <a:cs typeface="Arial" pitchFamily="34" charset="0"/>
              </a:rPr>
              <a:t> tabs to find relevant content</a:t>
            </a:r>
          </a:p>
        </p:txBody>
      </p:sp>
      <p:cxnSp>
        <p:nvCxnSpPr>
          <p:cNvPr id="17" name="Straight Connector 16">
            <a:extLst>
              <a:ext uri="{FF2B5EF4-FFF2-40B4-BE49-F238E27FC236}">
                <a16:creationId xmlns:a16="http://schemas.microsoft.com/office/drawing/2014/main" id="{BADBDA15-485F-BA71-292F-141F84FE3DF7}"/>
              </a:ext>
            </a:extLst>
          </p:cNvPr>
          <p:cNvCxnSpPr>
            <a:cxnSpLocks/>
            <a:stCxn id="14" idx="1"/>
          </p:cNvCxnSpPr>
          <p:nvPr/>
        </p:nvCxnSpPr>
        <p:spPr>
          <a:xfrm flipH="1">
            <a:off x="7039227" y="2473924"/>
            <a:ext cx="480896" cy="15004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647357-6054-6C9A-4F87-DD361BB0FD90}"/>
              </a:ext>
            </a:extLst>
          </p:cNvPr>
          <p:cNvCxnSpPr>
            <a:cxnSpLocks/>
          </p:cNvCxnSpPr>
          <p:nvPr/>
        </p:nvCxnSpPr>
        <p:spPr>
          <a:xfrm flipH="1" flipV="1">
            <a:off x="5331541" y="4007108"/>
            <a:ext cx="2185799" cy="7409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1B65E86-031C-E303-F144-53B0C41C083B}"/>
              </a:ext>
            </a:extLst>
          </p:cNvPr>
          <p:cNvPicPr>
            <a:picLocks noChangeAspect="1"/>
          </p:cNvPicPr>
          <p:nvPr/>
        </p:nvPicPr>
        <p:blipFill>
          <a:blip r:embed="rId4"/>
          <a:stretch>
            <a:fillRect/>
          </a:stretch>
        </p:blipFill>
        <p:spPr>
          <a:xfrm>
            <a:off x="461790" y="990765"/>
            <a:ext cx="868260" cy="614461"/>
          </a:xfrm>
          <a:prstGeom prst="rect">
            <a:avLst/>
          </a:prstGeom>
          <a:ln>
            <a:solidFill>
              <a:srgbClr val="00A87D"/>
            </a:solidFill>
          </a:ln>
        </p:spPr>
      </p:pic>
      <p:cxnSp>
        <p:nvCxnSpPr>
          <p:cNvPr id="21" name="Straight Connector 20">
            <a:extLst>
              <a:ext uri="{FF2B5EF4-FFF2-40B4-BE49-F238E27FC236}">
                <a16:creationId xmlns:a16="http://schemas.microsoft.com/office/drawing/2014/main" id="{0D16C2A0-36E4-ED8F-E628-D921C6A4ECA0}"/>
              </a:ext>
            </a:extLst>
          </p:cNvPr>
          <p:cNvCxnSpPr>
            <a:cxnSpLocks/>
            <a:endCxn id="20" idx="3"/>
          </p:cNvCxnSpPr>
          <p:nvPr/>
        </p:nvCxnSpPr>
        <p:spPr>
          <a:xfrm flipH="1" flipV="1">
            <a:off x="1330050" y="1297996"/>
            <a:ext cx="666901" cy="38430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8DDAEB0-E4F0-16E7-4CBD-9AF80911D158}"/>
              </a:ext>
            </a:extLst>
          </p:cNvPr>
          <p:cNvSpPr>
            <a:spLocks/>
          </p:cNvSpPr>
          <p:nvPr/>
        </p:nvSpPr>
        <p:spPr>
          <a:xfrm>
            <a:off x="152252" y="2776392"/>
            <a:ext cx="1473253" cy="76176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Enter keywords in the search bar to search across the collection</a:t>
            </a:r>
          </a:p>
        </p:txBody>
      </p:sp>
      <p:cxnSp>
        <p:nvCxnSpPr>
          <p:cNvPr id="26" name="Straight Connector 25">
            <a:extLst>
              <a:ext uri="{FF2B5EF4-FFF2-40B4-BE49-F238E27FC236}">
                <a16:creationId xmlns:a16="http://schemas.microsoft.com/office/drawing/2014/main" id="{A5834376-041D-FA91-AB76-6F0DED9C8F33}"/>
              </a:ext>
            </a:extLst>
          </p:cNvPr>
          <p:cNvCxnSpPr>
            <a:cxnSpLocks/>
            <a:stCxn id="24" idx="3"/>
          </p:cNvCxnSpPr>
          <p:nvPr/>
        </p:nvCxnSpPr>
        <p:spPr>
          <a:xfrm flipV="1">
            <a:off x="1625505" y="3120980"/>
            <a:ext cx="549882" cy="362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B18698-3588-C003-BC7B-34F6DB9088DD}"/>
              </a:ext>
            </a:extLst>
          </p:cNvPr>
          <p:cNvSpPr/>
          <p:nvPr/>
        </p:nvSpPr>
        <p:spPr>
          <a:xfrm>
            <a:off x="2138516" y="3886200"/>
            <a:ext cx="3193025" cy="590703"/>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1733C296-A413-86BB-B5FF-CA7467CB09F6}"/>
              </a:ext>
            </a:extLst>
          </p:cNvPr>
          <p:cNvSpPr>
            <a:spLocks/>
          </p:cNvSpPr>
          <p:nvPr/>
        </p:nvSpPr>
        <p:spPr>
          <a:xfrm>
            <a:off x="150624" y="3669167"/>
            <a:ext cx="1473253" cy="1005215"/>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Use </a:t>
            </a:r>
            <a:r>
              <a:rPr lang="en-GB" sz="1200" i="1" dirty="0">
                <a:solidFill>
                  <a:schemeClr val="bg1"/>
                </a:solidFill>
                <a:latin typeface="Arial Nova Light" panose="020B0304020202020204" pitchFamily="34" charset="0"/>
                <a:ea typeface="ＭＳ Ｐゴシック" pitchFamily="34" charset="-128"/>
                <a:cs typeface="Arial" pitchFamily="34" charset="0"/>
              </a:rPr>
              <a:t>Advanced search</a:t>
            </a:r>
            <a:r>
              <a:rPr lang="en-GB" sz="1200" dirty="0">
                <a:solidFill>
                  <a:schemeClr val="bg1"/>
                </a:solidFill>
                <a:latin typeface="Arial Nova Light" panose="020B0304020202020204" pitchFamily="34" charset="0"/>
                <a:ea typeface="ＭＳ Ｐゴシック" pitchFamily="34" charset="-128"/>
                <a:cs typeface="Arial" pitchFamily="34" charset="0"/>
              </a:rPr>
              <a:t> options to enhance your search across the collection </a:t>
            </a:r>
          </a:p>
        </p:txBody>
      </p:sp>
      <p:cxnSp>
        <p:nvCxnSpPr>
          <p:cNvPr id="34" name="Straight Connector 33">
            <a:extLst>
              <a:ext uri="{FF2B5EF4-FFF2-40B4-BE49-F238E27FC236}">
                <a16:creationId xmlns:a16="http://schemas.microsoft.com/office/drawing/2014/main" id="{CA3C5652-D5F1-929E-50A6-56CB6C58C1DC}"/>
              </a:ext>
            </a:extLst>
          </p:cNvPr>
          <p:cNvCxnSpPr>
            <a:cxnSpLocks/>
            <a:stCxn id="33" idx="3"/>
          </p:cNvCxnSpPr>
          <p:nvPr/>
        </p:nvCxnSpPr>
        <p:spPr>
          <a:xfrm flipV="1">
            <a:off x="1623877" y="3335166"/>
            <a:ext cx="1710713" cy="8366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A762ED-62D0-A95E-1C12-F0A2D9F4CA39}"/>
              </a:ext>
            </a:extLst>
          </p:cNvPr>
          <p:cNvCxnSpPr>
            <a:cxnSpLocks/>
            <a:stCxn id="2" idx="0"/>
          </p:cNvCxnSpPr>
          <p:nvPr/>
        </p:nvCxnSpPr>
        <p:spPr>
          <a:xfrm flipH="1" flipV="1">
            <a:off x="888878" y="1614703"/>
            <a:ext cx="1156" cy="1172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hlinkshowjump?jump=nextslide"/>
            <a:extLst>
              <a:ext uri="{FF2B5EF4-FFF2-40B4-BE49-F238E27FC236}">
                <a16:creationId xmlns:a16="http://schemas.microsoft.com/office/drawing/2014/main" id="{C515C59B-6543-53A8-2028-F9391B8C64D5}"/>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9" name="TextBox 8">
            <a:extLst>
              <a:ext uri="{FF2B5EF4-FFF2-40B4-BE49-F238E27FC236}">
                <a16:creationId xmlns:a16="http://schemas.microsoft.com/office/drawing/2014/main" id="{FE4F9D87-E5A9-3D93-BF9E-79AB00C7A00D}"/>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37617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0EA25F-ADCB-DEB9-1862-975AEE78F64F}"/>
              </a:ext>
            </a:extLst>
          </p:cNvPr>
          <p:cNvSpPr/>
          <p:nvPr/>
        </p:nvSpPr>
        <p:spPr>
          <a:xfrm>
            <a:off x="428" y="1"/>
            <a:ext cx="9143572" cy="1423218"/>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8" name="Title 1">
            <a:extLst>
              <a:ext uri="{FF2B5EF4-FFF2-40B4-BE49-F238E27FC236}">
                <a16:creationId xmlns:a16="http://schemas.microsoft.com/office/drawing/2014/main" id="{F033A02A-2F31-A1D4-DCED-6A51D0CB1872}"/>
              </a:ext>
            </a:extLst>
          </p:cNvPr>
          <p:cNvSpPr txBox="1">
            <a:spLocks/>
          </p:cNvSpPr>
          <p:nvPr/>
        </p:nvSpPr>
        <p:spPr>
          <a:xfrm>
            <a:off x="2221335" y="350157"/>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r" fontAlgn="auto">
              <a:spcAft>
                <a:spcPts val="0"/>
              </a:spcAft>
            </a:pPr>
            <a:r>
              <a:rPr lang="en-US" sz="3200" dirty="0">
                <a:solidFill>
                  <a:schemeClr val="tx1">
                    <a:lumMod val="50000"/>
                    <a:lumOff val="50000"/>
                  </a:schemeClr>
                </a:solidFill>
                <a:latin typeface="+mn-lt"/>
              </a:rPr>
              <a:t>apply your learning</a:t>
            </a:r>
          </a:p>
        </p:txBody>
      </p:sp>
      <p:grpSp>
        <p:nvGrpSpPr>
          <p:cNvPr id="12" name="Group 11">
            <a:extLst>
              <a:ext uri="{FF2B5EF4-FFF2-40B4-BE49-F238E27FC236}">
                <a16:creationId xmlns:a16="http://schemas.microsoft.com/office/drawing/2014/main" id="{68726531-106B-F709-B36D-6F122894F0E5}"/>
              </a:ext>
            </a:extLst>
          </p:cNvPr>
          <p:cNvGrpSpPr/>
          <p:nvPr/>
        </p:nvGrpSpPr>
        <p:grpSpPr>
          <a:xfrm>
            <a:off x="2308372" y="415819"/>
            <a:ext cx="648000" cy="648000"/>
            <a:chOff x="8309096" y="149233"/>
            <a:chExt cx="648000" cy="648000"/>
          </a:xfrm>
        </p:grpSpPr>
        <p:sp>
          <p:nvSpPr>
            <p:cNvPr id="9" name="Oval 8">
              <a:extLst>
                <a:ext uri="{FF2B5EF4-FFF2-40B4-BE49-F238E27FC236}">
                  <a16:creationId xmlns:a16="http://schemas.microsoft.com/office/drawing/2014/main" id="{E6B2920A-952C-12F0-2ADC-7213AC992934}"/>
                </a:ext>
              </a:extLst>
            </p:cNvPr>
            <p:cNvSpPr/>
            <p:nvPr/>
          </p:nvSpPr>
          <p:spPr>
            <a:xfrm>
              <a:off x="8309096" y="149233"/>
              <a:ext cx="648000" cy="648000"/>
            </a:xfrm>
            <a:prstGeom prst="ellips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lipboard Mixed with solid fill">
              <a:extLst>
                <a:ext uri="{FF2B5EF4-FFF2-40B4-BE49-F238E27FC236}">
                  <a16:creationId xmlns:a16="http://schemas.microsoft.com/office/drawing/2014/main" id="{B951B5C0-F4D1-9C77-A201-9716D24A0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739" y="204876"/>
              <a:ext cx="536713" cy="536713"/>
            </a:xfrm>
            <a:prstGeom prst="rect">
              <a:avLst/>
            </a:prstGeom>
          </p:spPr>
        </p:pic>
      </p:grpSp>
      <p:pic>
        <p:nvPicPr>
          <p:cNvPr id="14" name="Graphic 13" descr="Filter with solid fill">
            <a:extLst>
              <a:ext uri="{FF2B5EF4-FFF2-40B4-BE49-F238E27FC236}">
                <a16:creationId xmlns:a16="http://schemas.microsoft.com/office/drawing/2014/main" id="{FAD07921-E71B-CBC8-4C23-089F3409A6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9781" y="3339290"/>
            <a:ext cx="956690" cy="956690"/>
          </a:xfrm>
          <a:prstGeom prst="rect">
            <a:avLst/>
          </a:prstGeom>
        </p:spPr>
      </p:pic>
      <p:pic>
        <p:nvPicPr>
          <p:cNvPr id="16" name="Graphic 15" descr="Telescope with solid fill">
            <a:extLst>
              <a:ext uri="{FF2B5EF4-FFF2-40B4-BE49-F238E27FC236}">
                <a16:creationId xmlns:a16="http://schemas.microsoft.com/office/drawing/2014/main" id="{9320CF4A-805D-0912-29C9-3F1CBE415D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59781" y="1830414"/>
            <a:ext cx="956690" cy="956690"/>
          </a:xfrm>
          <a:prstGeom prst="rect">
            <a:avLst/>
          </a:prstGeom>
        </p:spPr>
      </p:pic>
      <p:pic>
        <p:nvPicPr>
          <p:cNvPr id="18" name="Graphic 17" descr="Magnifying glass with solid fill">
            <a:extLst>
              <a:ext uri="{FF2B5EF4-FFF2-40B4-BE49-F238E27FC236}">
                <a16:creationId xmlns:a16="http://schemas.microsoft.com/office/drawing/2014/main" id="{A2B4BDA2-23D3-56AE-4BAE-175F5DBDB6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486" y="3339290"/>
            <a:ext cx="956690" cy="956690"/>
          </a:xfrm>
          <a:prstGeom prst="rect">
            <a:avLst/>
          </a:prstGeom>
        </p:spPr>
      </p:pic>
      <p:pic>
        <p:nvPicPr>
          <p:cNvPr id="20" name="Graphic 19" descr="Laptop with solid fill">
            <a:extLst>
              <a:ext uri="{FF2B5EF4-FFF2-40B4-BE49-F238E27FC236}">
                <a16:creationId xmlns:a16="http://schemas.microsoft.com/office/drawing/2014/main" id="{C11EF693-0B3D-3A6C-6D89-8832DA7929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486" y="1742842"/>
            <a:ext cx="956690" cy="956690"/>
          </a:xfrm>
          <a:prstGeom prst="rect">
            <a:avLst/>
          </a:prstGeom>
        </p:spPr>
      </p:pic>
      <p:sp>
        <p:nvSpPr>
          <p:cNvPr id="22" name="TextBox 21">
            <a:extLst>
              <a:ext uri="{FF2B5EF4-FFF2-40B4-BE49-F238E27FC236}">
                <a16:creationId xmlns:a16="http://schemas.microsoft.com/office/drawing/2014/main" id="{D85A0A87-3F1B-2E6A-3E5C-F08039252609}"/>
              </a:ext>
            </a:extLst>
          </p:cNvPr>
          <p:cNvSpPr txBox="1"/>
          <p:nvPr/>
        </p:nvSpPr>
        <p:spPr>
          <a:xfrm>
            <a:off x="1724906" y="1830414"/>
            <a:ext cx="3068726" cy="954107"/>
          </a:xfrm>
          <a:prstGeom prst="rect">
            <a:avLst/>
          </a:prstGeom>
          <a:noFill/>
        </p:spPr>
        <p:txBody>
          <a:bodyPr wrap="square">
            <a:spAutoFit/>
          </a:bodyPr>
          <a:lstStyle/>
          <a:p>
            <a:pPr marL="0" indent="0" fontAlgn="auto">
              <a:spcAft>
                <a:spcPts val="0"/>
              </a:spcAft>
              <a:buNone/>
            </a:pPr>
            <a:r>
              <a:rPr lang="en-GB" sz="1400" b="1" dirty="0">
                <a:solidFill>
                  <a:schemeClr val="tx1">
                    <a:lumMod val="50000"/>
                    <a:lumOff val="50000"/>
                  </a:schemeClr>
                </a:solidFill>
              </a:rPr>
              <a:t>Visit</a:t>
            </a:r>
            <a:r>
              <a:rPr lang="en-GB" sz="1400" dirty="0">
                <a:solidFill>
                  <a:schemeClr val="tx1">
                    <a:lumMod val="50000"/>
                    <a:lumOff val="50000"/>
                  </a:schemeClr>
                </a:solidFill>
              </a:rPr>
              <a:t> the </a:t>
            </a:r>
            <a:r>
              <a:rPr lang="en-GB" sz="1400" i="1" dirty="0">
                <a:solidFill>
                  <a:schemeClr val="tx1">
                    <a:lumMod val="50000"/>
                    <a:lumOff val="50000"/>
                  </a:schemeClr>
                </a:solidFill>
              </a:rPr>
              <a:t>SAGE Research Methods </a:t>
            </a:r>
            <a:r>
              <a:rPr lang="en-GB" sz="1400" dirty="0">
                <a:solidFill>
                  <a:schemeClr val="tx1">
                    <a:lumMod val="50000"/>
                    <a:lumOff val="50000"/>
                  </a:schemeClr>
                </a:solidFill>
              </a:rPr>
              <a:t>homepage at </a:t>
            </a:r>
            <a:r>
              <a:rPr lang="en-GB" sz="1400" b="1" u="sng" dirty="0">
                <a:solidFill>
                  <a:srgbClr val="00A87D"/>
                </a:solidFill>
              </a:rPr>
              <a:t>http://methods.sagepub.com</a:t>
            </a:r>
            <a:r>
              <a:rPr lang="en-GB" sz="1400" b="1" dirty="0">
                <a:solidFill>
                  <a:srgbClr val="00A87D"/>
                </a:solidFill>
              </a:rPr>
              <a:t> </a:t>
            </a:r>
            <a:r>
              <a:rPr lang="en-GB" sz="1400" dirty="0">
                <a:solidFill>
                  <a:schemeClr val="tx1">
                    <a:lumMod val="50000"/>
                    <a:lumOff val="50000"/>
                  </a:schemeClr>
                </a:solidFill>
              </a:rPr>
              <a:t>or find it via your library catalogue</a:t>
            </a:r>
          </a:p>
        </p:txBody>
      </p:sp>
      <p:sp>
        <p:nvSpPr>
          <p:cNvPr id="24" name="TextBox 23">
            <a:extLst>
              <a:ext uri="{FF2B5EF4-FFF2-40B4-BE49-F238E27FC236}">
                <a16:creationId xmlns:a16="http://schemas.microsoft.com/office/drawing/2014/main" id="{DE9E2493-F0EE-A600-EED4-84E9C4C5DD00}"/>
              </a:ext>
            </a:extLst>
          </p:cNvPr>
          <p:cNvSpPr txBox="1"/>
          <p:nvPr/>
        </p:nvSpPr>
        <p:spPr>
          <a:xfrm>
            <a:off x="5922507" y="1830414"/>
            <a:ext cx="2725821" cy="523220"/>
          </a:xfrm>
          <a:prstGeom prst="rect">
            <a:avLst/>
          </a:prstGeom>
          <a:noFill/>
        </p:spPr>
        <p:txBody>
          <a:bodyPr wrap="square">
            <a:spAutoFit/>
          </a:bodyPr>
          <a:lstStyle/>
          <a:p>
            <a:pPr marL="0" indent="0" fontAlgn="auto">
              <a:spcAft>
                <a:spcPts val="0"/>
              </a:spcAft>
              <a:buNone/>
            </a:pPr>
            <a:r>
              <a:rPr lang="en-GB" sz="1400" b="1" dirty="0">
                <a:solidFill>
                  <a:schemeClr val="tx1">
                    <a:lumMod val="50000"/>
                    <a:lumOff val="50000"/>
                  </a:schemeClr>
                </a:solidFill>
              </a:rPr>
              <a:t>Find a resource </a:t>
            </a:r>
            <a:r>
              <a:rPr lang="en-GB" sz="1400" dirty="0">
                <a:solidFill>
                  <a:schemeClr val="tx1">
                    <a:lumMod val="50000"/>
                    <a:lumOff val="50000"/>
                  </a:schemeClr>
                </a:solidFill>
              </a:rPr>
              <a:t>using the </a:t>
            </a:r>
            <a:r>
              <a:rPr lang="en-GB" sz="1400" i="1" dirty="0">
                <a:solidFill>
                  <a:schemeClr val="tx1">
                    <a:lumMod val="50000"/>
                    <a:lumOff val="50000"/>
                  </a:schemeClr>
                </a:solidFill>
              </a:rPr>
              <a:t>collection</a:t>
            </a:r>
            <a:r>
              <a:rPr lang="en-GB" sz="1400" dirty="0">
                <a:solidFill>
                  <a:schemeClr val="tx1">
                    <a:lumMod val="50000"/>
                    <a:lumOff val="50000"/>
                  </a:schemeClr>
                </a:solidFill>
              </a:rPr>
              <a:t> </a:t>
            </a:r>
            <a:r>
              <a:rPr lang="en-GB" sz="1400" i="1" dirty="0">
                <a:solidFill>
                  <a:schemeClr val="tx1">
                    <a:lumMod val="50000"/>
                    <a:lumOff val="50000"/>
                  </a:schemeClr>
                </a:solidFill>
              </a:rPr>
              <a:t>tiles</a:t>
            </a:r>
            <a:r>
              <a:rPr lang="en-GB" sz="1400" dirty="0">
                <a:solidFill>
                  <a:schemeClr val="tx1">
                    <a:lumMod val="50000"/>
                    <a:lumOff val="50000"/>
                  </a:schemeClr>
                </a:solidFill>
              </a:rPr>
              <a:t> on the homepage</a:t>
            </a:r>
          </a:p>
        </p:txBody>
      </p:sp>
      <p:sp>
        <p:nvSpPr>
          <p:cNvPr id="26" name="TextBox 25">
            <a:extLst>
              <a:ext uri="{FF2B5EF4-FFF2-40B4-BE49-F238E27FC236}">
                <a16:creationId xmlns:a16="http://schemas.microsoft.com/office/drawing/2014/main" id="{1D2A6985-CB18-07B5-9667-B03913C674A3}"/>
              </a:ext>
            </a:extLst>
          </p:cNvPr>
          <p:cNvSpPr txBox="1"/>
          <p:nvPr/>
        </p:nvSpPr>
        <p:spPr>
          <a:xfrm>
            <a:off x="1724906" y="3339290"/>
            <a:ext cx="2900921" cy="954107"/>
          </a:xfrm>
          <a:prstGeom prst="rect">
            <a:avLst/>
          </a:prstGeom>
          <a:noFill/>
        </p:spPr>
        <p:txBody>
          <a:bodyPr wrap="square">
            <a:spAutoFit/>
          </a:bodyPr>
          <a:lstStyle/>
          <a:p>
            <a:pPr marL="0" indent="0" fontAlgn="auto">
              <a:spcAft>
                <a:spcPts val="0"/>
              </a:spcAft>
              <a:buNone/>
            </a:pPr>
            <a:r>
              <a:rPr lang="en-GB" sz="1400" b="1" dirty="0">
                <a:solidFill>
                  <a:schemeClr val="tx1">
                    <a:lumMod val="50000"/>
                    <a:lumOff val="50000"/>
                  </a:schemeClr>
                </a:solidFill>
              </a:rPr>
              <a:t>Run a search </a:t>
            </a:r>
            <a:r>
              <a:rPr lang="en-GB" sz="1400" dirty="0">
                <a:solidFill>
                  <a:schemeClr val="tx1">
                    <a:lumMod val="50000"/>
                    <a:lumOff val="50000"/>
                  </a:schemeClr>
                </a:solidFill>
              </a:rPr>
              <a:t>for your methods, data, keywords or stage of your project using the search bar on the homepage</a:t>
            </a:r>
          </a:p>
        </p:txBody>
      </p:sp>
      <p:sp>
        <p:nvSpPr>
          <p:cNvPr id="29" name="TextBox 28">
            <a:extLst>
              <a:ext uri="{FF2B5EF4-FFF2-40B4-BE49-F238E27FC236}">
                <a16:creationId xmlns:a16="http://schemas.microsoft.com/office/drawing/2014/main" id="{28D77640-CA00-2284-2961-D10DB7507AF8}"/>
              </a:ext>
            </a:extLst>
          </p:cNvPr>
          <p:cNvSpPr txBox="1"/>
          <p:nvPr/>
        </p:nvSpPr>
        <p:spPr>
          <a:xfrm>
            <a:off x="5922507" y="3339290"/>
            <a:ext cx="2725821" cy="523220"/>
          </a:xfrm>
          <a:prstGeom prst="rect">
            <a:avLst/>
          </a:prstGeom>
          <a:noFill/>
        </p:spPr>
        <p:txBody>
          <a:bodyPr wrap="square">
            <a:spAutoFit/>
          </a:bodyPr>
          <a:lstStyle/>
          <a:p>
            <a:pPr marL="0" indent="0" fontAlgn="auto">
              <a:spcAft>
                <a:spcPts val="0"/>
              </a:spcAft>
              <a:buNone/>
            </a:pPr>
            <a:r>
              <a:rPr lang="en-GB" sz="1400" b="1" dirty="0">
                <a:solidFill>
                  <a:schemeClr val="tx1">
                    <a:lumMod val="50000"/>
                    <a:lumOff val="50000"/>
                  </a:schemeClr>
                </a:solidFill>
              </a:rPr>
              <a:t>Use the filters </a:t>
            </a:r>
            <a:r>
              <a:rPr lang="en-GB" sz="1400" dirty="0">
                <a:solidFill>
                  <a:schemeClr val="tx1">
                    <a:lumMod val="50000"/>
                    <a:lumOff val="50000"/>
                  </a:schemeClr>
                </a:solidFill>
              </a:rPr>
              <a:t>to find resources useful to you</a:t>
            </a:r>
          </a:p>
        </p:txBody>
      </p:sp>
      <p:sp>
        <p:nvSpPr>
          <p:cNvPr id="32" name="Arrow: Pentagon 31">
            <a:hlinkClick r:id="rId13" action="ppaction://hlinksldjump"/>
            <a:extLst>
              <a:ext uri="{FF2B5EF4-FFF2-40B4-BE49-F238E27FC236}">
                <a16:creationId xmlns:a16="http://schemas.microsoft.com/office/drawing/2014/main" id="{E33FA8FD-6984-85E6-9361-0B789514885F}"/>
              </a:ext>
            </a:extLst>
          </p:cNvPr>
          <p:cNvSpPr/>
          <p:nvPr/>
        </p:nvSpPr>
        <p:spPr>
          <a:xfrm flipH="1">
            <a:off x="7180788" y="4670935"/>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   Back to </a:t>
            </a:r>
            <a:r>
              <a:rPr lang="en-GB" sz="1600" i="1" dirty="0">
                <a:solidFill>
                  <a:schemeClr val="bg1"/>
                </a:solidFill>
              </a:rPr>
              <a:t>Topics</a:t>
            </a:r>
          </a:p>
        </p:txBody>
      </p:sp>
      <p:sp>
        <p:nvSpPr>
          <p:cNvPr id="5" name="Rectangle 4">
            <a:extLst>
              <a:ext uri="{FF2B5EF4-FFF2-40B4-BE49-F238E27FC236}">
                <a16:creationId xmlns:a16="http://schemas.microsoft.com/office/drawing/2014/main" id="{761984D8-FB98-3D82-55EC-28ECA3DAAB43}"/>
              </a:ext>
            </a:extLst>
          </p:cNvPr>
          <p:cNvSpPr/>
          <p:nvPr/>
        </p:nvSpPr>
        <p:spPr>
          <a:xfrm rot="-120000">
            <a:off x="4880267" y="2748520"/>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9464E63-3733-3684-DA97-B76DC7CD9517}"/>
              </a:ext>
            </a:extLst>
          </p:cNvPr>
          <p:cNvSpPr/>
          <p:nvPr/>
        </p:nvSpPr>
        <p:spPr>
          <a:xfrm rot="-120000">
            <a:off x="4880267" y="4262942"/>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2EB079D-6E79-B7C4-CFD7-CF1FF81110C3}"/>
              </a:ext>
            </a:extLst>
          </p:cNvPr>
          <p:cNvSpPr/>
          <p:nvPr/>
        </p:nvSpPr>
        <p:spPr>
          <a:xfrm rot="-120000">
            <a:off x="572002" y="2748519"/>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EE2CFD7-CB3C-0013-A1B9-48C86CCFC848}"/>
              </a:ext>
            </a:extLst>
          </p:cNvPr>
          <p:cNvSpPr/>
          <p:nvPr/>
        </p:nvSpPr>
        <p:spPr>
          <a:xfrm rot="-120000">
            <a:off x="572002" y="4262941"/>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385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8800" y="2633213"/>
            <a:ext cx="3977631" cy="685801"/>
          </a:xfrm>
        </p:spPr>
        <p:txBody>
          <a:bodyPr/>
          <a:lstStyle/>
          <a:p>
            <a:pPr algn="r"/>
            <a:r>
              <a:rPr lang="en-US" sz="3600" b="1" dirty="0"/>
              <a:t>platform profile</a:t>
            </a:r>
          </a:p>
        </p:txBody>
      </p:sp>
      <p:sp>
        <p:nvSpPr>
          <p:cNvPr id="3" name="Subtitle 2"/>
          <p:cNvSpPr>
            <a:spLocks noGrp="1"/>
          </p:cNvSpPr>
          <p:nvPr>
            <p:ph type="subTitle" idx="1"/>
          </p:nvPr>
        </p:nvSpPr>
        <p:spPr>
          <a:xfrm>
            <a:off x="466854" y="1581080"/>
            <a:ext cx="6854565" cy="499222"/>
          </a:xfrm>
        </p:spPr>
        <p:txBody>
          <a:bodyPr>
            <a:noAutofit/>
          </a:bodyPr>
          <a:lstStyle/>
          <a:p>
            <a:pPr algn="r"/>
            <a:r>
              <a:rPr lang="en-US" sz="2400" dirty="0">
                <a:latin typeface="Arial Nova Light" panose="020B0304020202020204" pitchFamily="34" charset="0"/>
              </a:rPr>
              <a:t>Saving searches; adding resources to reading lists</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
        <p:nvSpPr>
          <p:cNvPr id="7" name="Oval 6">
            <a:hlinkClick r:id="" action="ppaction://hlinkshowjump?jump=nextslide"/>
            <a:extLst>
              <a:ext uri="{FF2B5EF4-FFF2-40B4-BE49-F238E27FC236}">
                <a16:creationId xmlns:a16="http://schemas.microsoft.com/office/drawing/2014/main" id="{09DC731A-A986-459B-5F80-DB6694A2BBDE}"/>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9" name="TextBox 8">
            <a:extLst>
              <a:ext uri="{FF2B5EF4-FFF2-40B4-BE49-F238E27FC236}">
                <a16:creationId xmlns:a16="http://schemas.microsoft.com/office/drawing/2014/main" id="{859202CE-21C6-6719-A634-93DB3784037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39027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5560142"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r" fontAlgn="auto">
              <a:spcAft>
                <a:spcPts val="0"/>
              </a:spcAft>
            </a:pPr>
            <a:r>
              <a:rPr lang="en-US" sz="3200" dirty="0">
                <a:solidFill>
                  <a:schemeClr val="tx1">
                    <a:lumMod val="50000"/>
                    <a:lumOff val="50000"/>
                  </a:schemeClr>
                </a:solidFill>
                <a:latin typeface="+mn-lt"/>
              </a:rPr>
              <a:t>creating a profile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274072" y="246947"/>
            <a:ext cx="4241775" cy="446326"/>
          </a:xfrm>
          <a:prstGeom prst="rect">
            <a:avLst/>
          </a:prstGeom>
        </p:spPr>
      </p:pic>
      <p:pic>
        <p:nvPicPr>
          <p:cNvPr id="18" name="Picture 17">
            <a:extLst>
              <a:ext uri="{FF2B5EF4-FFF2-40B4-BE49-F238E27FC236}">
                <a16:creationId xmlns:a16="http://schemas.microsoft.com/office/drawing/2014/main" id="{B01F8B51-8E98-92B6-942D-8B6977C417ED}"/>
              </a:ext>
            </a:extLst>
          </p:cNvPr>
          <p:cNvPicPr>
            <a:picLocks noChangeAspect="1"/>
          </p:cNvPicPr>
          <p:nvPr/>
        </p:nvPicPr>
        <p:blipFill>
          <a:blip r:embed="rId3"/>
          <a:stretch>
            <a:fillRect/>
          </a:stretch>
        </p:blipFill>
        <p:spPr>
          <a:xfrm>
            <a:off x="219345" y="1342828"/>
            <a:ext cx="5635962" cy="3474065"/>
          </a:xfrm>
          <a:prstGeom prst="rect">
            <a:avLst/>
          </a:prstGeom>
          <a:ln>
            <a:solidFill>
              <a:srgbClr val="00A87D"/>
            </a:solidFill>
          </a:ln>
        </p:spPr>
      </p:pic>
      <p:grpSp>
        <p:nvGrpSpPr>
          <p:cNvPr id="26" name="Group 25">
            <a:extLst>
              <a:ext uri="{FF2B5EF4-FFF2-40B4-BE49-F238E27FC236}">
                <a16:creationId xmlns:a16="http://schemas.microsoft.com/office/drawing/2014/main" id="{9896975B-021E-CF38-6277-4A19307AB35A}"/>
              </a:ext>
            </a:extLst>
          </p:cNvPr>
          <p:cNvGrpSpPr/>
          <p:nvPr/>
        </p:nvGrpSpPr>
        <p:grpSpPr>
          <a:xfrm>
            <a:off x="3870351" y="1854796"/>
            <a:ext cx="1488024" cy="2847480"/>
            <a:chOff x="-1375005" y="446326"/>
            <a:chExt cx="1488024" cy="2847480"/>
          </a:xfrm>
        </p:grpSpPr>
        <p:pic>
          <p:nvPicPr>
            <p:cNvPr id="12" name="Picture 11">
              <a:extLst>
                <a:ext uri="{FF2B5EF4-FFF2-40B4-BE49-F238E27FC236}">
                  <a16:creationId xmlns:a16="http://schemas.microsoft.com/office/drawing/2014/main" id="{21444252-52E6-11A3-9614-DC05CA436232}"/>
                </a:ext>
              </a:extLst>
            </p:cNvPr>
            <p:cNvPicPr>
              <a:picLocks noChangeAspect="1"/>
            </p:cNvPicPr>
            <p:nvPr/>
          </p:nvPicPr>
          <p:blipFill>
            <a:blip r:embed="rId4"/>
            <a:stretch>
              <a:fillRect/>
            </a:stretch>
          </p:blipFill>
          <p:spPr>
            <a:xfrm>
              <a:off x="-1375005" y="693273"/>
              <a:ext cx="1488024" cy="2600533"/>
            </a:xfrm>
            <a:prstGeom prst="rect">
              <a:avLst/>
            </a:prstGeom>
            <a:ln w="9525">
              <a:noFill/>
            </a:ln>
          </p:spPr>
        </p:pic>
        <p:sp>
          <p:nvSpPr>
            <p:cNvPr id="23" name="Rectangle 22">
              <a:extLst>
                <a:ext uri="{FF2B5EF4-FFF2-40B4-BE49-F238E27FC236}">
                  <a16:creationId xmlns:a16="http://schemas.microsoft.com/office/drawing/2014/main" id="{FC6E8BD8-86EA-543C-03E1-7972A21AED92}"/>
                </a:ext>
              </a:extLst>
            </p:cNvPr>
            <p:cNvSpPr/>
            <p:nvPr/>
          </p:nvSpPr>
          <p:spPr>
            <a:xfrm>
              <a:off x="-1375005" y="693273"/>
              <a:ext cx="1488024" cy="2600533"/>
            </a:xfrm>
            <a:prstGeom prst="rect">
              <a:avLst/>
            </a:prstGeom>
            <a:no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4837281D-8973-1FE2-B63E-3820E0094375}"/>
                </a:ext>
              </a:extLst>
            </p:cNvPr>
            <p:cNvSpPr/>
            <p:nvPr/>
          </p:nvSpPr>
          <p:spPr>
            <a:xfrm>
              <a:off x="-855906" y="446326"/>
              <a:ext cx="449825" cy="246947"/>
            </a:xfrm>
            <a:prstGeom prst="triangl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FF30A5DF-309C-D076-4E37-D6463183A67E}"/>
                </a:ext>
              </a:extLst>
            </p:cNvPr>
            <p:cNvSpPr/>
            <p:nvPr/>
          </p:nvSpPr>
          <p:spPr>
            <a:xfrm>
              <a:off x="-855906" y="457024"/>
              <a:ext cx="449825" cy="24694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Rounded Corners 27">
            <a:extLst>
              <a:ext uri="{FF2B5EF4-FFF2-40B4-BE49-F238E27FC236}">
                <a16:creationId xmlns:a16="http://schemas.microsoft.com/office/drawing/2014/main" id="{1CB5A3F0-A215-3137-9AAF-B5618A1E6E2F}"/>
              </a:ext>
            </a:extLst>
          </p:cNvPr>
          <p:cNvSpPr>
            <a:spLocks/>
          </p:cNvSpPr>
          <p:nvPr/>
        </p:nvSpPr>
        <p:spPr>
          <a:xfrm>
            <a:off x="6591478" y="3244536"/>
            <a:ext cx="1473253" cy="1080542"/>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Once you’ve created your profile, you can log in via the </a:t>
            </a:r>
            <a:r>
              <a:rPr lang="en-GB" sz="1100" i="1" dirty="0">
                <a:solidFill>
                  <a:schemeClr val="bg1"/>
                </a:solidFill>
                <a:latin typeface="Arial Nova Light" panose="020B0304020202020204" pitchFamily="34" charset="0"/>
                <a:ea typeface="ＭＳ Ｐゴシック" pitchFamily="34" charset="-128"/>
                <a:cs typeface="Arial" pitchFamily="34" charset="0"/>
              </a:rPr>
              <a:t>My Profile</a:t>
            </a:r>
            <a:r>
              <a:rPr lang="en-GB" sz="1100" dirty="0">
                <a:solidFill>
                  <a:schemeClr val="bg1"/>
                </a:solidFill>
                <a:latin typeface="Arial Nova Light" panose="020B0304020202020204" pitchFamily="34" charset="0"/>
                <a:ea typeface="ＭＳ Ｐゴシック" pitchFamily="34" charset="-128"/>
                <a:cs typeface="Arial" pitchFamily="34" charset="0"/>
              </a:rPr>
              <a:t> button at any time.</a:t>
            </a:r>
          </a:p>
        </p:txBody>
      </p:sp>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434730" y="1622361"/>
            <a:ext cx="1787496" cy="124605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Complete the registration form to set up your free profile. Creating a profile allows you to save searches and add resources to reading lists.</a:t>
            </a:r>
          </a:p>
        </p:txBody>
      </p:sp>
      <p:cxnSp>
        <p:nvCxnSpPr>
          <p:cNvPr id="30" name="Straight Connector 29">
            <a:extLst>
              <a:ext uri="{FF2B5EF4-FFF2-40B4-BE49-F238E27FC236}">
                <a16:creationId xmlns:a16="http://schemas.microsoft.com/office/drawing/2014/main" id="{542E35E9-D549-AB39-AD36-C496971F3834}"/>
              </a:ext>
            </a:extLst>
          </p:cNvPr>
          <p:cNvCxnSpPr>
            <a:cxnSpLocks/>
            <a:endCxn id="27" idx="1"/>
          </p:cNvCxnSpPr>
          <p:nvPr/>
        </p:nvCxnSpPr>
        <p:spPr>
          <a:xfrm flipV="1">
            <a:off x="5213371" y="914351"/>
            <a:ext cx="1221361" cy="4742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4709371" y="1388567"/>
            <a:ext cx="504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6CBE6FD5-D00A-F746-FD5C-7EB34D172C37}"/>
              </a:ext>
            </a:extLst>
          </p:cNvPr>
          <p:cNvSpPr/>
          <p:nvPr/>
        </p:nvSpPr>
        <p:spPr>
          <a:xfrm>
            <a:off x="4067998" y="4403707"/>
            <a:ext cx="1098000" cy="216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6434732" y="582463"/>
            <a:ext cx="1787494" cy="663776"/>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Click </a:t>
            </a:r>
            <a:r>
              <a:rPr lang="en-GB" sz="1200" i="1" dirty="0">
                <a:solidFill>
                  <a:schemeClr val="bg1"/>
                </a:solidFill>
                <a:latin typeface="Arial Nova Light" panose="020B0304020202020204" pitchFamily="34" charset="0"/>
                <a:ea typeface="ＭＳ Ｐゴシック" pitchFamily="34" charset="-128"/>
                <a:cs typeface="Arial" pitchFamily="34" charset="0"/>
              </a:rPr>
              <a:t>My Profile</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then </a:t>
            </a:r>
            <a:r>
              <a:rPr lang="en-GB" sz="1200" i="1" dirty="0">
                <a:solidFill>
                  <a:schemeClr val="bg1"/>
                </a:solidFill>
                <a:latin typeface="Arial Nova Light" panose="020B0304020202020204" pitchFamily="34" charset="0"/>
                <a:ea typeface="ＭＳ Ｐゴシック" pitchFamily="34" charset="-128"/>
                <a:cs typeface="Arial" pitchFamily="34" charset="0"/>
              </a:rPr>
              <a:t>Create my profile</a:t>
            </a:r>
            <a:r>
              <a:rPr lang="en-GB" sz="1200" dirty="0">
                <a:solidFill>
                  <a:schemeClr val="bg1"/>
                </a:solidFill>
                <a:latin typeface="Arial Nova Light" panose="020B0304020202020204" pitchFamily="34" charset="0"/>
                <a:ea typeface="ＭＳ Ｐゴシック" pitchFamily="34" charset="-128"/>
                <a:cs typeface="Arial" pitchFamily="34" charset="0"/>
              </a:rPr>
              <a:t>.</a:t>
            </a:r>
          </a:p>
        </p:txBody>
      </p:sp>
      <p:sp>
        <p:nvSpPr>
          <p:cNvPr id="2" name="Oval 1">
            <a:hlinkClick r:id="" action="ppaction://hlinkshowjump?jump=nextslide"/>
            <a:extLst>
              <a:ext uri="{FF2B5EF4-FFF2-40B4-BE49-F238E27FC236}">
                <a16:creationId xmlns:a16="http://schemas.microsoft.com/office/drawing/2014/main" id="{874C70D4-15CB-2C9F-20E6-5A075975489B}"/>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A4C18607-F7CD-4A4B-3CFA-325A51CF6F1C}"/>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404573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424FFE-DE49-B195-6F11-3E532D5DA43F}"/>
              </a:ext>
            </a:extLst>
          </p:cNvPr>
          <p:cNvPicPr>
            <a:picLocks noChangeAspect="1"/>
          </p:cNvPicPr>
          <p:nvPr/>
        </p:nvPicPr>
        <p:blipFill rotWithShape="1">
          <a:blip r:embed="rId2"/>
          <a:srcRect t="9175"/>
          <a:stretch/>
        </p:blipFill>
        <p:spPr>
          <a:xfrm>
            <a:off x="294722" y="1263311"/>
            <a:ext cx="5009339" cy="3666442"/>
          </a:xfrm>
          <a:prstGeom prst="rect">
            <a:avLst/>
          </a:prstGeom>
          <a:ln>
            <a:solidFill>
              <a:srgbClr val="00A87D"/>
            </a:solidFill>
          </a:ln>
        </p:spPr>
      </p:pic>
      <p:sp>
        <p:nvSpPr>
          <p:cNvPr id="7" name="Rectangle 6">
            <a:extLst>
              <a:ext uri="{FF2B5EF4-FFF2-40B4-BE49-F238E27FC236}">
                <a16:creationId xmlns:a16="http://schemas.microsoft.com/office/drawing/2014/main" id="{54038C86-9B5B-26A2-370C-DDA7715B9E9C}"/>
              </a:ext>
            </a:extLst>
          </p:cNvPr>
          <p:cNvSpPr/>
          <p:nvPr/>
        </p:nvSpPr>
        <p:spPr>
          <a:xfrm>
            <a:off x="5559714"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r" fontAlgn="auto">
              <a:spcAft>
                <a:spcPts val="0"/>
              </a:spcAft>
            </a:pPr>
            <a:r>
              <a:rPr lang="en-US" sz="3200" dirty="0">
                <a:solidFill>
                  <a:schemeClr val="tx1">
                    <a:lumMod val="50000"/>
                    <a:lumOff val="50000"/>
                  </a:schemeClr>
                </a:solidFill>
                <a:latin typeface="+mn-lt"/>
              </a:rPr>
              <a:t>saving searches</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3"/>
          <a:stretch>
            <a:fillRect/>
          </a:stretch>
        </p:blipFill>
        <p:spPr>
          <a:xfrm>
            <a:off x="274072" y="246947"/>
            <a:ext cx="4241775" cy="446326"/>
          </a:xfrm>
          <a:prstGeom prst="rect">
            <a:avLst/>
          </a:prstGeom>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918794" y="3427985"/>
            <a:ext cx="1787496" cy="74580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Once you’ve clicked </a:t>
            </a:r>
            <a:r>
              <a:rPr lang="en-GB" sz="1100" i="1" dirty="0">
                <a:solidFill>
                  <a:schemeClr val="bg1"/>
                </a:solidFill>
                <a:latin typeface="Arial Nova Light" panose="020B0304020202020204" pitchFamily="34" charset="0"/>
                <a:ea typeface="ＭＳ Ｐゴシック" pitchFamily="34" charset="-128"/>
                <a:cs typeface="Arial" pitchFamily="34" charset="0"/>
              </a:rPr>
              <a:t>Save search</a:t>
            </a:r>
            <a:r>
              <a:rPr lang="en-GB" sz="1100" dirty="0">
                <a:solidFill>
                  <a:schemeClr val="bg1"/>
                </a:solidFill>
                <a:latin typeface="Arial Nova Light" panose="020B0304020202020204" pitchFamily="34" charset="0"/>
                <a:ea typeface="ＭＳ Ｐゴシック" pitchFamily="34" charset="-128"/>
                <a:cs typeface="Arial" pitchFamily="34" charset="0"/>
              </a:rPr>
              <a:t>, give your search a name and click </a:t>
            </a:r>
            <a:r>
              <a:rPr lang="en-GB" sz="1100" i="1" dirty="0">
                <a:solidFill>
                  <a:schemeClr val="bg1"/>
                </a:solidFill>
                <a:latin typeface="Arial Nova Light" panose="020B0304020202020204" pitchFamily="34" charset="0"/>
                <a:ea typeface="ＭＳ Ｐゴシック" pitchFamily="34" charset="-128"/>
                <a:cs typeface="Arial" pitchFamily="34" charset="0"/>
              </a:rPr>
              <a:t>Save</a:t>
            </a:r>
            <a:r>
              <a:rPr lang="en-GB" sz="1100" dirty="0">
                <a:solidFill>
                  <a:schemeClr val="bg1"/>
                </a:solidFill>
                <a:latin typeface="Arial Nova Light" panose="020B0304020202020204" pitchFamily="34" charset="0"/>
                <a:ea typeface="ＭＳ Ｐゴシック" pitchFamily="34" charset="-128"/>
                <a:cs typeface="Arial" pitchFamily="34" charset="0"/>
              </a:rPr>
              <a:t>.</a:t>
            </a:r>
          </a:p>
        </p:txBody>
      </p:sp>
      <p:cxnSp>
        <p:nvCxnSpPr>
          <p:cNvPr id="30" name="Straight Connector 29">
            <a:extLst>
              <a:ext uri="{FF2B5EF4-FFF2-40B4-BE49-F238E27FC236}">
                <a16:creationId xmlns:a16="http://schemas.microsoft.com/office/drawing/2014/main" id="{542E35E9-D549-AB39-AD36-C496971F3834}"/>
              </a:ext>
            </a:extLst>
          </p:cNvPr>
          <p:cNvCxnSpPr>
            <a:cxnSpLocks/>
            <a:stCxn id="31" idx="3"/>
            <a:endCxn id="27" idx="1"/>
          </p:cNvCxnSpPr>
          <p:nvPr/>
        </p:nvCxnSpPr>
        <p:spPr>
          <a:xfrm flipV="1">
            <a:off x="2539167" y="1246660"/>
            <a:ext cx="3895564" cy="7901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1963167" y="1910856"/>
            <a:ext cx="576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6434731" y="582463"/>
            <a:ext cx="2271559" cy="13283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When you’re logged into your profile, from your search results page you can click </a:t>
            </a:r>
            <a:r>
              <a:rPr lang="en-GB" sz="1200" i="1" dirty="0">
                <a:solidFill>
                  <a:schemeClr val="bg1"/>
                </a:solidFill>
                <a:latin typeface="Arial Nova Light" panose="020B0304020202020204" pitchFamily="34" charset="0"/>
                <a:ea typeface="ＭＳ Ｐゴシック" pitchFamily="34" charset="-128"/>
                <a:cs typeface="Arial" pitchFamily="34" charset="0"/>
              </a:rPr>
              <a:t>Save search</a:t>
            </a:r>
            <a:r>
              <a:rPr lang="en-GB" sz="1200" dirty="0">
                <a:solidFill>
                  <a:schemeClr val="bg1"/>
                </a:solidFill>
                <a:latin typeface="Arial Nova Light" panose="020B0304020202020204" pitchFamily="34" charset="0"/>
                <a:ea typeface="ＭＳ Ｐゴシック" pitchFamily="34" charset="-128"/>
                <a:cs typeface="Arial" pitchFamily="34" charset="0"/>
              </a:rPr>
              <a:t> to save your filtered search results.</a:t>
            </a:r>
          </a:p>
        </p:txBody>
      </p:sp>
      <p:pic>
        <p:nvPicPr>
          <p:cNvPr id="11" name="Picture 10">
            <a:extLst>
              <a:ext uri="{FF2B5EF4-FFF2-40B4-BE49-F238E27FC236}">
                <a16:creationId xmlns:a16="http://schemas.microsoft.com/office/drawing/2014/main" id="{21F9290F-E36B-198F-A1A9-A6F976203D6D}"/>
              </a:ext>
            </a:extLst>
          </p:cNvPr>
          <p:cNvPicPr>
            <a:picLocks noChangeAspect="1"/>
          </p:cNvPicPr>
          <p:nvPr/>
        </p:nvPicPr>
        <p:blipFill>
          <a:blip r:embed="rId4"/>
          <a:stretch>
            <a:fillRect/>
          </a:stretch>
        </p:blipFill>
        <p:spPr>
          <a:xfrm>
            <a:off x="3328309" y="3672349"/>
            <a:ext cx="3284953" cy="1001690"/>
          </a:xfrm>
          <a:prstGeom prst="rect">
            <a:avLst/>
          </a:prstGeom>
          <a:ln>
            <a:solidFill>
              <a:srgbClr val="00A87D"/>
            </a:solidFill>
          </a:ln>
        </p:spPr>
      </p:pic>
      <p:sp>
        <p:nvSpPr>
          <p:cNvPr id="19" name="Rectangle: Rounded Corners 18">
            <a:extLst>
              <a:ext uri="{FF2B5EF4-FFF2-40B4-BE49-F238E27FC236}">
                <a16:creationId xmlns:a16="http://schemas.microsoft.com/office/drawing/2014/main" id="{23DCEACB-903B-293A-5F24-160D191412F0}"/>
              </a:ext>
            </a:extLst>
          </p:cNvPr>
          <p:cNvSpPr>
            <a:spLocks/>
          </p:cNvSpPr>
          <p:nvPr/>
        </p:nvSpPr>
        <p:spPr>
          <a:xfrm>
            <a:off x="6434731" y="2123389"/>
            <a:ext cx="2271559" cy="657573"/>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This allows you to quickly re-run the same search again later.</a:t>
            </a:r>
          </a:p>
        </p:txBody>
      </p:sp>
      <p:cxnSp>
        <p:nvCxnSpPr>
          <p:cNvPr id="20" name="Straight Connector 19">
            <a:extLst>
              <a:ext uri="{FF2B5EF4-FFF2-40B4-BE49-F238E27FC236}">
                <a16:creationId xmlns:a16="http://schemas.microsoft.com/office/drawing/2014/main" id="{FA5E99D3-C6A4-9E6F-2505-0CF94005F6A1}"/>
              </a:ext>
            </a:extLst>
          </p:cNvPr>
          <p:cNvCxnSpPr>
            <a:cxnSpLocks/>
            <a:stCxn id="11" idx="3"/>
            <a:endCxn id="29" idx="1"/>
          </p:cNvCxnSpPr>
          <p:nvPr/>
        </p:nvCxnSpPr>
        <p:spPr>
          <a:xfrm flipV="1">
            <a:off x="6613262" y="3800890"/>
            <a:ext cx="305532" cy="37230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Oval 1">
            <a:hlinkClick r:id="" action="ppaction://hlinkshowjump?jump=nextslide"/>
            <a:extLst>
              <a:ext uri="{FF2B5EF4-FFF2-40B4-BE49-F238E27FC236}">
                <a16:creationId xmlns:a16="http://schemas.microsoft.com/office/drawing/2014/main" id="{45BF6EB0-5E0A-792E-80D4-7C325220C9B1}"/>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CD6A71E1-10E1-D28F-84FA-3DB6B3B0CAD8}"/>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86222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0" y="0"/>
            <a:ext cx="3583858" cy="5150873"/>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3925354" y="505791"/>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r" fontAlgn="auto">
              <a:spcAft>
                <a:spcPts val="0"/>
              </a:spcAft>
            </a:pPr>
            <a:r>
              <a:rPr lang="en-US" sz="3200" dirty="0">
                <a:solidFill>
                  <a:schemeClr val="tx1">
                    <a:lumMod val="50000"/>
                    <a:lumOff val="50000"/>
                  </a:schemeClr>
                </a:solidFill>
                <a:latin typeface="+mn-lt"/>
              </a:rPr>
              <a:t>reading lists</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3722587" y="170275"/>
            <a:ext cx="4241775" cy="446326"/>
          </a:xfrm>
          <a:prstGeom prst="rect">
            <a:avLst/>
          </a:prstGeom>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287030" y="4026879"/>
            <a:ext cx="2271559" cy="74580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Create a new custom list or add resources to your existing lists.</a:t>
            </a: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144501" y="237832"/>
            <a:ext cx="2271559" cy="1071466"/>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When you’re logged into your profile, you can add resources to reading lists in order to save items of interest for later.</a:t>
            </a:r>
          </a:p>
        </p:txBody>
      </p:sp>
      <p:sp>
        <p:nvSpPr>
          <p:cNvPr id="19" name="Rectangle: Rounded Corners 18">
            <a:extLst>
              <a:ext uri="{FF2B5EF4-FFF2-40B4-BE49-F238E27FC236}">
                <a16:creationId xmlns:a16="http://schemas.microsoft.com/office/drawing/2014/main" id="{23DCEACB-903B-293A-5F24-160D191412F0}"/>
              </a:ext>
            </a:extLst>
          </p:cNvPr>
          <p:cNvSpPr>
            <a:spLocks/>
          </p:cNvSpPr>
          <p:nvPr/>
        </p:nvSpPr>
        <p:spPr>
          <a:xfrm>
            <a:off x="3500399" y="1343115"/>
            <a:ext cx="2271559" cy="90287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Add items to a list by clicking the                 s   symbol, directly from </a:t>
            </a:r>
          </a:p>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the search results page…</a:t>
            </a:r>
          </a:p>
        </p:txBody>
      </p:sp>
      <p:sp>
        <p:nvSpPr>
          <p:cNvPr id="6" name="Rectangle: Rounded Corners 5">
            <a:extLst>
              <a:ext uri="{FF2B5EF4-FFF2-40B4-BE49-F238E27FC236}">
                <a16:creationId xmlns:a16="http://schemas.microsoft.com/office/drawing/2014/main" id="{A46555D4-7608-A407-F515-B9B479BA5B96}"/>
              </a:ext>
            </a:extLst>
          </p:cNvPr>
          <p:cNvSpPr>
            <a:spLocks/>
          </p:cNvSpPr>
          <p:nvPr/>
        </p:nvSpPr>
        <p:spPr>
          <a:xfrm>
            <a:off x="3500400" y="2351151"/>
            <a:ext cx="2271559" cy="64542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100" dirty="0">
                <a:solidFill>
                  <a:schemeClr val="bg1"/>
                </a:solidFill>
                <a:latin typeface="Arial Nova Light" panose="020B0304020202020204" pitchFamily="34" charset="0"/>
                <a:ea typeface="ＭＳ Ｐゴシック" pitchFamily="34" charset="-128"/>
                <a:cs typeface="Arial" pitchFamily="34" charset="0"/>
              </a:rPr>
              <a:t>…or from any content page.</a:t>
            </a:r>
          </a:p>
        </p:txBody>
      </p:sp>
      <p:pic>
        <p:nvPicPr>
          <p:cNvPr id="8" name="Picture 7">
            <a:extLst>
              <a:ext uri="{FF2B5EF4-FFF2-40B4-BE49-F238E27FC236}">
                <a16:creationId xmlns:a16="http://schemas.microsoft.com/office/drawing/2014/main" id="{EEF1C8F8-992B-A591-D8D1-08C2849F040D}"/>
              </a:ext>
            </a:extLst>
          </p:cNvPr>
          <p:cNvPicPr>
            <a:picLocks noChangeAspect="1"/>
          </p:cNvPicPr>
          <p:nvPr/>
        </p:nvPicPr>
        <p:blipFill rotWithShape="1">
          <a:blip r:embed="rId3"/>
          <a:srcRect l="-719" t="18174" b="-1"/>
          <a:stretch/>
        </p:blipFill>
        <p:spPr>
          <a:xfrm>
            <a:off x="4850654" y="4221494"/>
            <a:ext cx="1000125" cy="356577"/>
          </a:xfrm>
          <a:prstGeom prst="rect">
            <a:avLst/>
          </a:prstGeom>
          <a:ln>
            <a:solidFill>
              <a:srgbClr val="11885A"/>
            </a:solidFill>
          </a:ln>
        </p:spPr>
      </p:pic>
      <p:grpSp>
        <p:nvGrpSpPr>
          <p:cNvPr id="17" name="Group 16">
            <a:extLst>
              <a:ext uri="{FF2B5EF4-FFF2-40B4-BE49-F238E27FC236}">
                <a16:creationId xmlns:a16="http://schemas.microsoft.com/office/drawing/2014/main" id="{5CBDDAFE-46C1-EEEC-2A49-02C53A621C06}"/>
              </a:ext>
            </a:extLst>
          </p:cNvPr>
          <p:cNvGrpSpPr>
            <a:grpSpLocks noChangeAspect="1"/>
          </p:cNvGrpSpPr>
          <p:nvPr/>
        </p:nvGrpSpPr>
        <p:grpSpPr>
          <a:xfrm>
            <a:off x="3849777" y="1688218"/>
            <a:ext cx="188398" cy="188398"/>
            <a:chOff x="-848032" y="140110"/>
            <a:chExt cx="288000" cy="288000"/>
          </a:xfrm>
        </p:grpSpPr>
        <p:sp>
          <p:nvSpPr>
            <p:cNvPr id="13" name="Oval 12">
              <a:extLst>
                <a:ext uri="{FF2B5EF4-FFF2-40B4-BE49-F238E27FC236}">
                  <a16:creationId xmlns:a16="http://schemas.microsoft.com/office/drawing/2014/main" id="{B3B5E2C4-BAE3-A0C6-B40C-1C370F2EDDC1}"/>
                </a:ext>
              </a:extLst>
            </p:cNvPr>
            <p:cNvSpPr/>
            <p:nvPr/>
          </p:nvSpPr>
          <p:spPr>
            <a:xfrm>
              <a:off x="-848032" y="140110"/>
              <a:ext cx="288000" cy="288000"/>
            </a:xfrm>
            <a:prstGeom prst="ellipse">
              <a:avLst/>
            </a:prstGeom>
            <a:solidFill>
              <a:schemeClr val="bg1"/>
            </a:solidFill>
            <a:ln w="317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78A9F55-62AC-4C57-2A87-39DCD66019FB}"/>
                </a:ext>
              </a:extLst>
            </p:cNvPr>
            <p:cNvPicPr>
              <a:picLocks noChangeAspect="1"/>
            </p:cNvPicPr>
            <p:nvPr/>
          </p:nvPicPr>
          <p:blipFill>
            <a:blip r:embed="rId4"/>
            <a:stretch>
              <a:fillRect/>
            </a:stretch>
          </p:blipFill>
          <p:spPr>
            <a:xfrm>
              <a:off x="-802199" y="169765"/>
              <a:ext cx="211081" cy="235914"/>
            </a:xfrm>
            <a:prstGeom prst="ellipse">
              <a:avLst/>
            </a:prstGeom>
          </p:spPr>
        </p:pic>
      </p:grpSp>
      <p:pic>
        <p:nvPicPr>
          <p:cNvPr id="53" name="Picture 52">
            <a:extLst>
              <a:ext uri="{FF2B5EF4-FFF2-40B4-BE49-F238E27FC236}">
                <a16:creationId xmlns:a16="http://schemas.microsoft.com/office/drawing/2014/main" id="{C6B3900A-BB77-77BB-1F35-D922A7926613}"/>
              </a:ext>
            </a:extLst>
          </p:cNvPr>
          <p:cNvPicPr>
            <a:picLocks noChangeAspect="1"/>
          </p:cNvPicPr>
          <p:nvPr/>
        </p:nvPicPr>
        <p:blipFill>
          <a:blip r:embed="rId5"/>
          <a:stretch>
            <a:fillRect/>
          </a:stretch>
        </p:blipFill>
        <p:spPr>
          <a:xfrm>
            <a:off x="6370643" y="1343115"/>
            <a:ext cx="2104335" cy="2555772"/>
          </a:xfrm>
          <a:prstGeom prst="rect">
            <a:avLst/>
          </a:prstGeom>
          <a:ln>
            <a:solidFill>
              <a:srgbClr val="00A87D"/>
            </a:solidFill>
          </a:ln>
        </p:spPr>
      </p:pic>
      <p:grpSp>
        <p:nvGrpSpPr>
          <p:cNvPr id="63" name="Group 62">
            <a:extLst>
              <a:ext uri="{FF2B5EF4-FFF2-40B4-BE49-F238E27FC236}">
                <a16:creationId xmlns:a16="http://schemas.microsoft.com/office/drawing/2014/main" id="{D74A5575-2414-ED82-93E7-713301222844}"/>
              </a:ext>
            </a:extLst>
          </p:cNvPr>
          <p:cNvGrpSpPr/>
          <p:nvPr/>
        </p:nvGrpSpPr>
        <p:grpSpPr>
          <a:xfrm>
            <a:off x="492516" y="1577301"/>
            <a:ext cx="2089798" cy="2252560"/>
            <a:chOff x="6995208" y="1258545"/>
            <a:chExt cx="2089798" cy="2252560"/>
          </a:xfrm>
        </p:grpSpPr>
        <p:pic>
          <p:nvPicPr>
            <p:cNvPr id="9" name="Picture 8">
              <a:extLst>
                <a:ext uri="{FF2B5EF4-FFF2-40B4-BE49-F238E27FC236}">
                  <a16:creationId xmlns:a16="http://schemas.microsoft.com/office/drawing/2014/main" id="{11424FFE-DE49-B195-6F11-3E532D5DA43F}"/>
                </a:ext>
              </a:extLst>
            </p:cNvPr>
            <p:cNvPicPr>
              <a:picLocks noChangeAspect="1"/>
            </p:cNvPicPr>
            <p:nvPr/>
          </p:nvPicPr>
          <p:blipFill rotWithShape="1">
            <a:blip r:embed="rId6"/>
            <a:srcRect l="32097" t="9175"/>
            <a:stretch/>
          </p:blipFill>
          <p:spPr>
            <a:xfrm>
              <a:off x="6995208" y="1258545"/>
              <a:ext cx="2089798" cy="2252560"/>
            </a:xfrm>
            <a:prstGeom prst="rect">
              <a:avLst/>
            </a:prstGeom>
            <a:ln>
              <a:solidFill>
                <a:srgbClr val="00A87D"/>
              </a:solidFill>
            </a:ln>
          </p:spPr>
        </p:pic>
        <p:sp>
          <p:nvSpPr>
            <p:cNvPr id="40" name="Rectangle 39">
              <a:extLst>
                <a:ext uri="{FF2B5EF4-FFF2-40B4-BE49-F238E27FC236}">
                  <a16:creationId xmlns:a16="http://schemas.microsoft.com/office/drawing/2014/main" id="{68DA0C8E-963C-CA0D-3A50-58A099DA2499}"/>
                </a:ext>
              </a:extLst>
            </p:cNvPr>
            <p:cNvSpPr/>
            <p:nvPr/>
          </p:nvSpPr>
          <p:spPr>
            <a:xfrm>
              <a:off x="8621036" y="1871460"/>
              <a:ext cx="408140" cy="157139"/>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FB1E6600-A296-82B8-48AE-BAA20B329E72}"/>
              </a:ext>
            </a:extLst>
          </p:cNvPr>
          <p:cNvGrpSpPr/>
          <p:nvPr/>
        </p:nvGrpSpPr>
        <p:grpSpPr>
          <a:xfrm>
            <a:off x="1932901" y="3078023"/>
            <a:ext cx="2477494" cy="1734240"/>
            <a:chOff x="5543021" y="2478648"/>
            <a:chExt cx="2477494" cy="1734240"/>
          </a:xfrm>
        </p:grpSpPr>
        <p:grpSp>
          <p:nvGrpSpPr>
            <p:cNvPr id="32" name="Group 31">
              <a:extLst>
                <a:ext uri="{FF2B5EF4-FFF2-40B4-BE49-F238E27FC236}">
                  <a16:creationId xmlns:a16="http://schemas.microsoft.com/office/drawing/2014/main" id="{2E0FDCD9-F2CB-A63A-F0F9-846159AA22DB}"/>
                </a:ext>
              </a:extLst>
            </p:cNvPr>
            <p:cNvGrpSpPr>
              <a:grpSpLocks noChangeAspect="1"/>
            </p:cNvGrpSpPr>
            <p:nvPr/>
          </p:nvGrpSpPr>
          <p:grpSpPr>
            <a:xfrm>
              <a:off x="5543021" y="2478648"/>
              <a:ext cx="2477494" cy="1734240"/>
              <a:chOff x="1541890" y="2644744"/>
              <a:chExt cx="3303639" cy="2312539"/>
            </a:xfrm>
          </p:grpSpPr>
          <p:grpSp>
            <p:nvGrpSpPr>
              <p:cNvPr id="33" name="Group 32">
                <a:extLst>
                  <a:ext uri="{FF2B5EF4-FFF2-40B4-BE49-F238E27FC236}">
                    <a16:creationId xmlns:a16="http://schemas.microsoft.com/office/drawing/2014/main" id="{8D9DEB47-3280-74D8-DBE0-0FF3D186B740}"/>
                  </a:ext>
                </a:extLst>
              </p:cNvPr>
              <p:cNvGrpSpPr>
                <a:grpSpLocks noChangeAspect="1"/>
              </p:cNvGrpSpPr>
              <p:nvPr/>
            </p:nvGrpSpPr>
            <p:grpSpPr>
              <a:xfrm>
                <a:off x="1541890" y="2644744"/>
                <a:ext cx="3303639" cy="2312539"/>
                <a:chOff x="269311" y="247650"/>
                <a:chExt cx="6640308" cy="4648200"/>
              </a:xfrm>
            </p:grpSpPr>
            <p:sp>
              <p:nvSpPr>
                <p:cNvPr id="35" name="Rectangle 34">
                  <a:extLst>
                    <a:ext uri="{FF2B5EF4-FFF2-40B4-BE49-F238E27FC236}">
                      <a16:creationId xmlns:a16="http://schemas.microsoft.com/office/drawing/2014/main" id="{E1E80B65-5DF8-BFA6-326B-2F84949797B9}"/>
                    </a:ext>
                  </a:extLst>
                </p:cNvPr>
                <p:cNvSpPr/>
                <p:nvPr/>
              </p:nvSpPr>
              <p:spPr>
                <a:xfrm>
                  <a:off x="5523271" y="685800"/>
                  <a:ext cx="1386348" cy="421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9A66CA69-A9A6-EA1B-2838-24D1473DE457}"/>
                    </a:ext>
                  </a:extLst>
                </p:cNvPr>
                <p:cNvPicPr>
                  <a:picLocks noChangeAspect="1"/>
                </p:cNvPicPr>
                <p:nvPr/>
              </p:nvPicPr>
              <p:blipFill>
                <a:blip r:embed="rId7"/>
                <a:stretch>
                  <a:fillRect/>
                </a:stretch>
              </p:blipFill>
              <p:spPr>
                <a:xfrm>
                  <a:off x="269311" y="247650"/>
                  <a:ext cx="5876925" cy="4648200"/>
                </a:xfrm>
                <a:prstGeom prst="rect">
                  <a:avLst/>
                </a:prstGeom>
              </p:spPr>
            </p:pic>
            <p:sp>
              <p:nvSpPr>
                <p:cNvPr id="37" name="Rectangle 36">
                  <a:extLst>
                    <a:ext uri="{FF2B5EF4-FFF2-40B4-BE49-F238E27FC236}">
                      <a16:creationId xmlns:a16="http://schemas.microsoft.com/office/drawing/2014/main" id="{A1EF5B49-573E-E1E0-CA84-DD1EB1F29397}"/>
                    </a:ext>
                  </a:extLst>
                </p:cNvPr>
                <p:cNvSpPr/>
                <p:nvPr/>
              </p:nvSpPr>
              <p:spPr>
                <a:xfrm>
                  <a:off x="6146236" y="247650"/>
                  <a:ext cx="763383" cy="432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25CD2484-57AB-C17A-7586-A9DF808B910D}"/>
                    </a:ext>
                  </a:extLst>
                </p:cNvPr>
                <p:cNvPicPr>
                  <a:picLocks noChangeAspect="1"/>
                </p:cNvPicPr>
                <p:nvPr/>
              </p:nvPicPr>
              <p:blipFill>
                <a:blip r:embed="rId8"/>
                <a:stretch>
                  <a:fillRect/>
                </a:stretch>
              </p:blipFill>
              <p:spPr>
                <a:xfrm>
                  <a:off x="5597626" y="1117800"/>
                  <a:ext cx="847419" cy="344479"/>
                </a:xfrm>
                <a:prstGeom prst="rect">
                  <a:avLst/>
                </a:prstGeom>
              </p:spPr>
            </p:pic>
          </p:grpSp>
          <p:sp>
            <p:nvSpPr>
              <p:cNvPr id="34" name="Rectangle 33">
                <a:extLst>
                  <a:ext uri="{FF2B5EF4-FFF2-40B4-BE49-F238E27FC236}">
                    <a16:creationId xmlns:a16="http://schemas.microsoft.com/office/drawing/2014/main" id="{5518205F-CA07-64D1-BCCE-E354100E962C}"/>
                  </a:ext>
                </a:extLst>
              </p:cNvPr>
              <p:cNvSpPr/>
              <p:nvPr/>
            </p:nvSpPr>
            <p:spPr>
              <a:xfrm>
                <a:off x="1541890" y="2644744"/>
                <a:ext cx="3303638" cy="2312539"/>
              </a:xfrm>
              <a:prstGeom prst="rect">
                <a:avLst/>
              </a:prstGeom>
              <a:no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0DF54F97-0091-B68C-73B9-7ED4301D5752}"/>
                </a:ext>
              </a:extLst>
            </p:cNvPr>
            <p:cNvSpPr/>
            <p:nvPr/>
          </p:nvSpPr>
          <p:spPr>
            <a:xfrm>
              <a:off x="7479200" y="2792720"/>
              <a:ext cx="406800" cy="1584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id="{542E35E9-D549-AB39-AD36-C496971F3834}"/>
              </a:ext>
            </a:extLst>
          </p:cNvPr>
          <p:cNvCxnSpPr>
            <a:cxnSpLocks/>
            <a:stCxn id="19" idx="1"/>
            <a:endCxn id="40" idx="3"/>
          </p:cNvCxnSpPr>
          <p:nvPr/>
        </p:nvCxnSpPr>
        <p:spPr>
          <a:xfrm flipH="1">
            <a:off x="2526484" y="1794553"/>
            <a:ext cx="973915" cy="4742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5E99D3-C6A4-9E6F-2505-0CF94005F6A1}"/>
              </a:ext>
            </a:extLst>
          </p:cNvPr>
          <p:cNvCxnSpPr>
            <a:cxnSpLocks/>
            <a:stCxn id="31" idx="3"/>
            <a:endCxn id="6" idx="2"/>
          </p:cNvCxnSpPr>
          <p:nvPr/>
        </p:nvCxnSpPr>
        <p:spPr>
          <a:xfrm flipV="1">
            <a:off x="4275880" y="2996575"/>
            <a:ext cx="360300" cy="4747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Oval 1">
            <a:hlinkClick r:id="" action="ppaction://hlinkshowjump?jump=nextslide"/>
            <a:extLst>
              <a:ext uri="{FF2B5EF4-FFF2-40B4-BE49-F238E27FC236}">
                <a16:creationId xmlns:a16="http://schemas.microsoft.com/office/drawing/2014/main" id="{59D3FAB3-1B6C-43DC-5907-8B2CEB9BB3F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81CCFCB9-50F2-77E5-CB57-0B08AF144BD2}"/>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416989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AFDF07-0C63-A31B-B535-E00562DAC113}"/>
              </a:ext>
            </a:extLst>
          </p:cNvPr>
          <p:cNvSpPr txBox="1">
            <a:spLocks/>
          </p:cNvSpPr>
          <p:nvPr/>
        </p:nvSpPr>
        <p:spPr>
          <a:xfrm>
            <a:off x="262234" y="153163"/>
            <a:ext cx="5933850" cy="881190"/>
          </a:xfrm>
          <a:prstGeom prst="rect">
            <a:avLst/>
          </a:prstGeom>
        </p:spPr>
        <p:txBody>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600" b="1" dirty="0">
                <a:solidFill>
                  <a:schemeClr val="tx1">
                    <a:lumMod val="50000"/>
                    <a:lumOff val="50000"/>
                  </a:schemeClr>
                </a:solidFill>
              </a:rPr>
              <a:t>using this presentation</a:t>
            </a:r>
          </a:p>
        </p:txBody>
      </p:sp>
      <p:sp>
        <p:nvSpPr>
          <p:cNvPr id="6" name="TextBox 5">
            <a:extLst>
              <a:ext uri="{FF2B5EF4-FFF2-40B4-BE49-F238E27FC236}">
                <a16:creationId xmlns:a16="http://schemas.microsoft.com/office/drawing/2014/main" id="{C2121391-5A06-D796-907A-788170CF442E}"/>
              </a:ext>
            </a:extLst>
          </p:cNvPr>
          <p:cNvSpPr txBox="1"/>
          <p:nvPr/>
        </p:nvSpPr>
        <p:spPr>
          <a:xfrm>
            <a:off x="519852" y="914903"/>
            <a:ext cx="4249259" cy="1754326"/>
          </a:xfrm>
          <a:prstGeom prst="rect">
            <a:avLst/>
          </a:prstGeom>
          <a:noFill/>
        </p:spPr>
        <p:txBody>
          <a:bodyPr wrap="square" rtlCol="0">
            <a:spAutoFit/>
          </a:bodyPr>
          <a:lstStyle/>
          <a:p>
            <a:r>
              <a:rPr lang="en-GB" sz="1200" dirty="0">
                <a:solidFill>
                  <a:schemeClr val="tx1">
                    <a:lumMod val="50000"/>
                    <a:lumOff val="50000"/>
                  </a:schemeClr>
                </a:solidFill>
              </a:rPr>
              <a:t>This resource will teach you everything you need to know to start using                                                    . </a:t>
            </a:r>
          </a:p>
          <a:p>
            <a:endParaRPr lang="en-GB" sz="1200" dirty="0">
              <a:solidFill>
                <a:schemeClr val="tx1">
                  <a:lumMod val="50000"/>
                  <a:lumOff val="50000"/>
                </a:schemeClr>
              </a:solidFill>
            </a:endParaRPr>
          </a:p>
          <a:p>
            <a:r>
              <a:rPr lang="en-GB" sz="1200" dirty="0">
                <a:solidFill>
                  <a:schemeClr val="tx1">
                    <a:lumMod val="50000"/>
                    <a:lumOff val="50000"/>
                  </a:schemeClr>
                </a:solidFill>
                <a:latin typeface="Arial Nova Light" panose="020B0304020202020204" pitchFamily="34" charset="0"/>
              </a:rPr>
              <a:t>You can follow the whole presentation by </a:t>
            </a:r>
            <a:r>
              <a:rPr lang="en-US" sz="1200" dirty="0">
                <a:solidFill>
                  <a:schemeClr val="tx1">
                    <a:lumMod val="50000"/>
                    <a:lumOff val="50000"/>
                  </a:schemeClr>
                </a:solidFill>
                <a:latin typeface="Arial Nova Light" panose="020B0304020202020204" pitchFamily="34" charset="0"/>
              </a:rPr>
              <a:t>viewing in </a:t>
            </a:r>
            <a:r>
              <a:rPr lang="en-US" sz="1200" i="1" dirty="0">
                <a:solidFill>
                  <a:schemeClr val="tx1">
                    <a:lumMod val="50000"/>
                    <a:lumOff val="50000"/>
                  </a:schemeClr>
                </a:solidFill>
                <a:latin typeface="Arial Nova Light" panose="020B0304020202020204" pitchFamily="34" charset="0"/>
              </a:rPr>
              <a:t>Presentation</a:t>
            </a:r>
            <a:r>
              <a:rPr lang="en-US" sz="1200" dirty="0">
                <a:solidFill>
                  <a:schemeClr val="tx1">
                    <a:lumMod val="50000"/>
                    <a:lumOff val="50000"/>
                  </a:schemeClr>
                </a:solidFill>
                <a:latin typeface="Arial Nova Light" panose="020B0304020202020204" pitchFamily="34" charset="0"/>
              </a:rPr>
              <a:t> mode and clicking through the navigation  buttons on each slide</a:t>
            </a:r>
            <a:r>
              <a:rPr lang="en-GB" sz="1200" dirty="0">
                <a:solidFill>
                  <a:schemeClr val="tx1">
                    <a:lumMod val="50000"/>
                    <a:lumOff val="50000"/>
                  </a:schemeClr>
                </a:solidFill>
                <a:latin typeface="Arial Nova Light" panose="020B0304020202020204" pitchFamily="34" charset="0"/>
              </a:rPr>
              <a:t>.</a:t>
            </a:r>
          </a:p>
          <a:p>
            <a:endParaRPr lang="en-GB" sz="1200" dirty="0">
              <a:solidFill>
                <a:schemeClr val="tx1">
                  <a:lumMod val="50000"/>
                  <a:lumOff val="50000"/>
                </a:schemeClr>
              </a:solidFill>
              <a:latin typeface="Arial Nova Light" panose="020B0304020202020204" pitchFamily="34" charset="0"/>
            </a:endParaRPr>
          </a:p>
          <a:p>
            <a:r>
              <a:rPr lang="en-GB" sz="1200" dirty="0">
                <a:solidFill>
                  <a:schemeClr val="tx1">
                    <a:lumMod val="50000"/>
                    <a:lumOff val="50000"/>
                  </a:schemeClr>
                </a:solidFill>
                <a:latin typeface="Arial Nova Light" panose="020B0304020202020204" pitchFamily="34" charset="0"/>
              </a:rPr>
              <a:t>Alternatively, use the section links below to learn about a specific topic.</a:t>
            </a:r>
            <a:endParaRPr lang="en-GB" sz="1200" dirty="0">
              <a:solidFill>
                <a:srgbClr val="00A87D"/>
              </a:solidFill>
            </a:endParaRPr>
          </a:p>
        </p:txBody>
      </p:sp>
      <p:grpSp>
        <p:nvGrpSpPr>
          <p:cNvPr id="7" name="Group 6">
            <a:extLst>
              <a:ext uri="{FF2B5EF4-FFF2-40B4-BE49-F238E27FC236}">
                <a16:creationId xmlns:a16="http://schemas.microsoft.com/office/drawing/2014/main" id="{39A097F5-80A4-3EAE-0781-6CB69DD77255}"/>
              </a:ext>
            </a:extLst>
          </p:cNvPr>
          <p:cNvGrpSpPr>
            <a:grpSpLocks noChangeAspect="1"/>
          </p:cNvGrpSpPr>
          <p:nvPr/>
        </p:nvGrpSpPr>
        <p:grpSpPr>
          <a:xfrm rot="656894">
            <a:off x="6027100" y="506859"/>
            <a:ext cx="2721013" cy="1902461"/>
            <a:chOff x="6158932" y="238551"/>
            <a:chExt cx="2635818" cy="1842894"/>
          </a:xfrm>
        </p:grpSpPr>
        <p:pic>
          <p:nvPicPr>
            <p:cNvPr id="8" name="Picture 7" descr="Shape, square&#10;&#10;Description automatically generated">
              <a:extLst>
                <a:ext uri="{FF2B5EF4-FFF2-40B4-BE49-F238E27FC236}">
                  <a16:creationId xmlns:a16="http://schemas.microsoft.com/office/drawing/2014/main" id="{031D15E0-9B15-6ED6-F2E1-F9D5F9A166BF}"/>
                </a:ext>
              </a:extLst>
            </p:cNvPr>
            <p:cNvPicPr>
              <a:picLocks noChangeAspect="1"/>
            </p:cNvPicPr>
            <p:nvPr/>
          </p:nvPicPr>
          <p:blipFill>
            <a:blip r:embed="rId2"/>
            <a:stretch>
              <a:fillRect/>
            </a:stretch>
          </p:blipFill>
          <p:spPr>
            <a:xfrm>
              <a:off x="6158932" y="238551"/>
              <a:ext cx="2635818" cy="1842894"/>
            </a:xfrm>
            <a:prstGeom prst="rect">
              <a:avLst/>
            </a:prstGeom>
          </p:spPr>
        </p:pic>
        <p:pic>
          <p:nvPicPr>
            <p:cNvPr id="9" name="Picture 8">
              <a:extLst>
                <a:ext uri="{FF2B5EF4-FFF2-40B4-BE49-F238E27FC236}">
                  <a16:creationId xmlns:a16="http://schemas.microsoft.com/office/drawing/2014/main" id="{79B58214-5696-293C-35CC-D3B5A112A06C}"/>
                </a:ext>
              </a:extLst>
            </p:cNvPr>
            <p:cNvPicPr>
              <a:picLocks noChangeAspect="1"/>
            </p:cNvPicPr>
            <p:nvPr/>
          </p:nvPicPr>
          <p:blipFill rotWithShape="1">
            <a:blip r:embed="rId3"/>
            <a:srcRect l="13331" r="13960"/>
            <a:stretch/>
          </p:blipFill>
          <p:spPr>
            <a:xfrm>
              <a:off x="6741993" y="558347"/>
              <a:ext cx="1705971" cy="1256805"/>
            </a:xfrm>
            <a:prstGeom prst="rect">
              <a:avLst/>
            </a:prstGeom>
          </p:spPr>
        </p:pic>
      </p:grpSp>
      <p:cxnSp>
        <p:nvCxnSpPr>
          <p:cNvPr id="11" name="Straight Connector 10">
            <a:extLst>
              <a:ext uri="{FF2B5EF4-FFF2-40B4-BE49-F238E27FC236}">
                <a16:creationId xmlns:a16="http://schemas.microsoft.com/office/drawing/2014/main" id="{D3A02DBF-07D6-105B-E741-898CE1F16049}"/>
              </a:ext>
            </a:extLst>
          </p:cNvPr>
          <p:cNvCxnSpPr>
            <a:cxnSpLocks/>
          </p:cNvCxnSpPr>
          <p:nvPr/>
        </p:nvCxnSpPr>
        <p:spPr>
          <a:xfrm>
            <a:off x="480704" y="965554"/>
            <a:ext cx="0" cy="1738233"/>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3055566-5E11-DFF9-D897-18A5D03942B9}"/>
              </a:ext>
            </a:extLst>
          </p:cNvPr>
          <p:cNvSpPr/>
          <p:nvPr/>
        </p:nvSpPr>
        <p:spPr>
          <a:xfrm>
            <a:off x="541352" y="3363988"/>
            <a:ext cx="1360972" cy="580215"/>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r>
              <a:rPr lang="en-US" sz="1200" b="1" dirty="0">
                <a:solidFill>
                  <a:srgbClr val="008563"/>
                </a:solidFill>
                <a:latin typeface="Arial Nova Light" panose="020B0304020202020204" pitchFamily="34" charset="0"/>
              </a:rPr>
              <a:t>Introduction to the platform</a:t>
            </a:r>
          </a:p>
        </p:txBody>
      </p:sp>
      <p:sp>
        <p:nvSpPr>
          <p:cNvPr id="14" name="Oval 13">
            <a:extLst>
              <a:ext uri="{FF2B5EF4-FFF2-40B4-BE49-F238E27FC236}">
                <a16:creationId xmlns:a16="http://schemas.microsoft.com/office/drawing/2014/main" id="{50760C10-1700-0D2D-ABB5-C45A47B93FF7}"/>
              </a:ext>
            </a:extLst>
          </p:cNvPr>
          <p:cNvSpPr/>
          <p:nvPr/>
        </p:nvSpPr>
        <p:spPr>
          <a:xfrm>
            <a:off x="375312" y="3255417"/>
            <a:ext cx="341195" cy="341195"/>
          </a:xfrm>
          <a:prstGeom prst="ellipse">
            <a:avLst/>
          </a:prstGeom>
          <a:solidFill>
            <a:srgbClr val="C8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E74E5001-C5F2-EA52-6F5B-94B575DA4429}"/>
              </a:ext>
            </a:extLst>
          </p:cNvPr>
          <p:cNvSpPr txBox="1"/>
          <p:nvPr/>
        </p:nvSpPr>
        <p:spPr>
          <a:xfrm>
            <a:off x="541352" y="3979120"/>
            <a:ext cx="1360972" cy="415498"/>
          </a:xfrm>
          <a:prstGeom prst="rect">
            <a:avLst/>
          </a:prstGeom>
          <a:noFill/>
        </p:spPr>
        <p:txBody>
          <a:bodyPr wrap="square">
            <a:spAutoFit/>
          </a:bodyPr>
          <a:lstStyle/>
          <a:p>
            <a:pPr marL="0" indent="0" fontAlgn="auto">
              <a:spcAft>
                <a:spcPts val="0"/>
              </a:spcAft>
              <a:buNone/>
            </a:pPr>
            <a:r>
              <a:rPr lang="en-US" sz="1050" dirty="0">
                <a:solidFill>
                  <a:schemeClr val="tx1">
                    <a:lumMod val="50000"/>
                    <a:lumOff val="50000"/>
                  </a:schemeClr>
                </a:solidFill>
                <a:latin typeface="Arial Nova Light" panose="020B0304020202020204" pitchFamily="34" charset="0"/>
              </a:rPr>
              <a:t>What is it? What’s in it? Who is it for?</a:t>
            </a:r>
          </a:p>
        </p:txBody>
      </p:sp>
      <p:sp>
        <p:nvSpPr>
          <p:cNvPr id="17" name="Rectangle 16">
            <a:extLst>
              <a:ext uri="{FF2B5EF4-FFF2-40B4-BE49-F238E27FC236}">
                <a16:creationId xmlns:a16="http://schemas.microsoft.com/office/drawing/2014/main" id="{1E7D8922-FC32-3187-61A3-05B5454545EF}"/>
              </a:ext>
            </a:extLst>
          </p:cNvPr>
          <p:cNvSpPr/>
          <p:nvPr/>
        </p:nvSpPr>
        <p:spPr>
          <a:xfrm>
            <a:off x="2190459" y="3363988"/>
            <a:ext cx="1360972" cy="580215"/>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r>
              <a:rPr lang="en-US" sz="1200" b="1" dirty="0">
                <a:solidFill>
                  <a:srgbClr val="008563"/>
                </a:solidFill>
                <a:latin typeface="Arial Nova Light" panose="020B0304020202020204" pitchFamily="34" charset="0"/>
              </a:rPr>
              <a:t>  Getting started on the platform</a:t>
            </a:r>
          </a:p>
        </p:txBody>
      </p:sp>
      <p:sp>
        <p:nvSpPr>
          <p:cNvPr id="18" name="Rectangle 17">
            <a:extLst>
              <a:ext uri="{FF2B5EF4-FFF2-40B4-BE49-F238E27FC236}">
                <a16:creationId xmlns:a16="http://schemas.microsoft.com/office/drawing/2014/main" id="{D41102B1-EFF8-8C62-5C09-37AD012C827E}"/>
              </a:ext>
            </a:extLst>
          </p:cNvPr>
          <p:cNvSpPr/>
          <p:nvPr/>
        </p:nvSpPr>
        <p:spPr>
          <a:xfrm>
            <a:off x="3839566" y="3363988"/>
            <a:ext cx="1360972" cy="580215"/>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r>
              <a:rPr lang="en-US" sz="1200" b="1" dirty="0">
                <a:solidFill>
                  <a:srgbClr val="008563"/>
                </a:solidFill>
                <a:latin typeface="Arial Nova Light" panose="020B0304020202020204" pitchFamily="34" charset="0"/>
              </a:rPr>
              <a:t>  Platform     profile</a:t>
            </a:r>
          </a:p>
        </p:txBody>
      </p:sp>
      <p:sp>
        <p:nvSpPr>
          <p:cNvPr id="20" name="Oval 19">
            <a:extLst>
              <a:ext uri="{FF2B5EF4-FFF2-40B4-BE49-F238E27FC236}">
                <a16:creationId xmlns:a16="http://schemas.microsoft.com/office/drawing/2014/main" id="{74E69DA5-A5CF-DF06-252B-E23F6F257C91}"/>
              </a:ext>
            </a:extLst>
          </p:cNvPr>
          <p:cNvSpPr/>
          <p:nvPr/>
        </p:nvSpPr>
        <p:spPr>
          <a:xfrm>
            <a:off x="2018589" y="3255417"/>
            <a:ext cx="341195" cy="341195"/>
          </a:xfrm>
          <a:prstGeom prst="ellipse">
            <a:avLst/>
          </a:prstGeom>
          <a:solidFill>
            <a:srgbClr val="C8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Oval 22">
            <a:extLst>
              <a:ext uri="{FF2B5EF4-FFF2-40B4-BE49-F238E27FC236}">
                <a16:creationId xmlns:a16="http://schemas.microsoft.com/office/drawing/2014/main" id="{2B41E38A-B10F-9EF9-E9D6-6B58788FA588}"/>
              </a:ext>
            </a:extLst>
          </p:cNvPr>
          <p:cNvSpPr/>
          <p:nvPr/>
        </p:nvSpPr>
        <p:spPr>
          <a:xfrm>
            <a:off x="3661866" y="3255417"/>
            <a:ext cx="341195" cy="341195"/>
          </a:xfrm>
          <a:prstGeom prst="ellipse">
            <a:avLst/>
          </a:prstGeom>
          <a:solidFill>
            <a:srgbClr val="C8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85019441-AE37-1961-F0F1-00012EE7EDE1}"/>
              </a:ext>
            </a:extLst>
          </p:cNvPr>
          <p:cNvSpPr txBox="1"/>
          <p:nvPr/>
        </p:nvSpPr>
        <p:spPr>
          <a:xfrm>
            <a:off x="2164483" y="3979120"/>
            <a:ext cx="1350815" cy="577081"/>
          </a:xfrm>
          <a:prstGeom prst="rect">
            <a:avLst/>
          </a:prstGeom>
          <a:noFill/>
        </p:spPr>
        <p:txBody>
          <a:bodyPr wrap="square">
            <a:spAutoFit/>
          </a:bodyPr>
          <a:lstStyle/>
          <a:p>
            <a:pPr marL="0" indent="0" fontAlgn="auto">
              <a:spcAft>
                <a:spcPts val="0"/>
              </a:spcAft>
              <a:buNone/>
            </a:pPr>
            <a:r>
              <a:rPr lang="en-US" sz="1050" dirty="0">
                <a:solidFill>
                  <a:schemeClr val="tx1">
                    <a:lumMod val="50000"/>
                    <a:lumOff val="50000"/>
                  </a:schemeClr>
                </a:solidFill>
                <a:latin typeface="Arial Nova Light" panose="020B0304020202020204" pitchFamily="34" charset="0"/>
              </a:rPr>
              <a:t>The homepage, collection tiles and searching</a:t>
            </a:r>
          </a:p>
        </p:txBody>
      </p:sp>
      <p:sp>
        <p:nvSpPr>
          <p:cNvPr id="26" name="TextBox 25">
            <a:extLst>
              <a:ext uri="{FF2B5EF4-FFF2-40B4-BE49-F238E27FC236}">
                <a16:creationId xmlns:a16="http://schemas.microsoft.com/office/drawing/2014/main" id="{F9822509-E333-AD5E-228D-90A832BC0582}"/>
              </a:ext>
            </a:extLst>
          </p:cNvPr>
          <p:cNvSpPr txBox="1"/>
          <p:nvPr/>
        </p:nvSpPr>
        <p:spPr>
          <a:xfrm>
            <a:off x="3839567" y="3979120"/>
            <a:ext cx="1360969" cy="577081"/>
          </a:xfrm>
          <a:prstGeom prst="rect">
            <a:avLst/>
          </a:prstGeom>
          <a:noFill/>
        </p:spPr>
        <p:txBody>
          <a:bodyPr wrap="square">
            <a:spAutoFit/>
          </a:bodyPr>
          <a:lstStyle/>
          <a:p>
            <a:pPr marL="0" indent="0" fontAlgn="auto">
              <a:spcAft>
                <a:spcPts val="0"/>
              </a:spcAft>
              <a:buNone/>
            </a:pPr>
            <a:r>
              <a:rPr lang="en-US" sz="1050" dirty="0">
                <a:solidFill>
                  <a:schemeClr val="tx1">
                    <a:lumMod val="50000"/>
                    <a:lumOff val="50000"/>
                  </a:schemeClr>
                </a:solidFill>
                <a:latin typeface="Arial Nova Light" panose="020B0304020202020204" pitchFamily="34" charset="0"/>
              </a:rPr>
              <a:t>Saving searches; adding resources to reading lists</a:t>
            </a:r>
          </a:p>
        </p:txBody>
      </p:sp>
      <p:cxnSp>
        <p:nvCxnSpPr>
          <p:cNvPr id="27" name="Straight Connector 26">
            <a:extLst>
              <a:ext uri="{FF2B5EF4-FFF2-40B4-BE49-F238E27FC236}">
                <a16:creationId xmlns:a16="http://schemas.microsoft.com/office/drawing/2014/main" id="{BEADE848-945D-BDC6-DF9B-943588168A73}"/>
              </a:ext>
            </a:extLst>
          </p:cNvPr>
          <p:cNvCxnSpPr>
            <a:cxnSpLocks/>
          </p:cNvCxnSpPr>
          <p:nvPr/>
        </p:nvCxnSpPr>
        <p:spPr>
          <a:xfrm>
            <a:off x="541352" y="4026512"/>
            <a:ext cx="0" cy="341194"/>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143DCF-2197-7338-B16C-18DCE1B68438}"/>
              </a:ext>
            </a:extLst>
          </p:cNvPr>
          <p:cNvCxnSpPr>
            <a:cxnSpLocks/>
          </p:cNvCxnSpPr>
          <p:nvPr/>
        </p:nvCxnSpPr>
        <p:spPr>
          <a:xfrm flipH="1">
            <a:off x="2190459" y="4026512"/>
            <a:ext cx="744" cy="529689"/>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98FFC1-3111-5BC9-C1A3-AD020E6A7D29}"/>
              </a:ext>
            </a:extLst>
          </p:cNvPr>
          <p:cNvCxnSpPr>
            <a:cxnSpLocks/>
          </p:cNvCxnSpPr>
          <p:nvPr/>
        </p:nvCxnSpPr>
        <p:spPr>
          <a:xfrm>
            <a:off x="3841054" y="4026512"/>
            <a:ext cx="0" cy="529689"/>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802683B-7B97-9313-E462-0EA3013C103F}"/>
              </a:ext>
            </a:extLst>
          </p:cNvPr>
          <p:cNvSpPr/>
          <p:nvPr/>
        </p:nvSpPr>
        <p:spPr>
          <a:xfrm>
            <a:off x="5488673" y="3363988"/>
            <a:ext cx="1360972" cy="580215"/>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r>
              <a:rPr lang="en-US" sz="1200" b="1" dirty="0">
                <a:solidFill>
                  <a:srgbClr val="008563"/>
                </a:solidFill>
                <a:latin typeface="Arial Nova Light" panose="020B0304020202020204" pitchFamily="34" charset="0"/>
              </a:rPr>
              <a:t>  Content</a:t>
            </a:r>
          </a:p>
          <a:p>
            <a:pPr marL="0" indent="0" algn="ctr" fontAlgn="auto">
              <a:spcAft>
                <a:spcPts val="0"/>
              </a:spcAft>
              <a:buNone/>
            </a:pPr>
            <a:r>
              <a:rPr lang="en-US" sz="1200" b="1" dirty="0">
                <a:solidFill>
                  <a:srgbClr val="008563"/>
                </a:solidFill>
                <a:latin typeface="Arial Nova Light" panose="020B0304020202020204" pitchFamily="34" charset="0"/>
              </a:rPr>
              <a:t>types</a:t>
            </a:r>
          </a:p>
        </p:txBody>
      </p:sp>
      <p:sp>
        <p:nvSpPr>
          <p:cNvPr id="31" name="Rectangle 30">
            <a:extLst>
              <a:ext uri="{FF2B5EF4-FFF2-40B4-BE49-F238E27FC236}">
                <a16:creationId xmlns:a16="http://schemas.microsoft.com/office/drawing/2014/main" id="{338CA1E7-D365-5569-22F1-2CA4A7877E93}"/>
              </a:ext>
            </a:extLst>
          </p:cNvPr>
          <p:cNvSpPr/>
          <p:nvPr/>
        </p:nvSpPr>
        <p:spPr>
          <a:xfrm>
            <a:off x="7137779" y="3363988"/>
            <a:ext cx="1360972" cy="580215"/>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r>
              <a:rPr lang="en-US" sz="1200" b="1" dirty="0">
                <a:solidFill>
                  <a:srgbClr val="008563"/>
                </a:solidFill>
                <a:latin typeface="Arial Nova Light" panose="020B0304020202020204" pitchFamily="34" charset="0"/>
              </a:rPr>
              <a:t>Research</a:t>
            </a:r>
          </a:p>
          <a:p>
            <a:pPr marL="0" indent="0" algn="ctr" fontAlgn="auto">
              <a:spcAft>
                <a:spcPts val="0"/>
              </a:spcAft>
              <a:buNone/>
            </a:pPr>
            <a:r>
              <a:rPr lang="en-US" sz="1200" b="1" dirty="0">
                <a:solidFill>
                  <a:srgbClr val="008563"/>
                </a:solidFill>
                <a:latin typeface="Arial Nova Light" panose="020B0304020202020204" pitchFamily="34" charset="0"/>
              </a:rPr>
              <a:t>tools</a:t>
            </a:r>
          </a:p>
        </p:txBody>
      </p:sp>
      <p:sp>
        <p:nvSpPr>
          <p:cNvPr id="33" name="Oval 32">
            <a:extLst>
              <a:ext uri="{FF2B5EF4-FFF2-40B4-BE49-F238E27FC236}">
                <a16:creationId xmlns:a16="http://schemas.microsoft.com/office/drawing/2014/main" id="{982E842B-DD2A-395E-9A9E-59942A10D53B}"/>
              </a:ext>
            </a:extLst>
          </p:cNvPr>
          <p:cNvSpPr/>
          <p:nvPr/>
        </p:nvSpPr>
        <p:spPr>
          <a:xfrm>
            <a:off x="5305143" y="3255417"/>
            <a:ext cx="341195" cy="341195"/>
          </a:xfrm>
          <a:prstGeom prst="ellipse">
            <a:avLst/>
          </a:prstGeom>
          <a:solidFill>
            <a:srgbClr val="C8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0689A39A-5C7B-054E-EE21-EC021C1F982E}"/>
              </a:ext>
            </a:extLst>
          </p:cNvPr>
          <p:cNvSpPr/>
          <p:nvPr/>
        </p:nvSpPr>
        <p:spPr>
          <a:xfrm>
            <a:off x="6948421" y="3255417"/>
            <a:ext cx="341195" cy="341195"/>
          </a:xfrm>
          <a:prstGeom prst="ellipse">
            <a:avLst/>
          </a:prstGeom>
          <a:solidFill>
            <a:srgbClr val="C8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7" name="Graphic 36" descr="Cursor with solid fill">
            <a:extLst>
              <a:ext uri="{FF2B5EF4-FFF2-40B4-BE49-F238E27FC236}">
                <a16:creationId xmlns:a16="http://schemas.microsoft.com/office/drawing/2014/main" id="{5F278546-50D7-8777-318D-9579309DFE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734" y="3266253"/>
            <a:ext cx="319236" cy="319236"/>
          </a:xfrm>
          <a:prstGeom prst="rect">
            <a:avLst/>
          </a:prstGeom>
        </p:spPr>
      </p:pic>
      <p:sp>
        <p:nvSpPr>
          <p:cNvPr id="38" name="TextBox 37">
            <a:extLst>
              <a:ext uri="{FF2B5EF4-FFF2-40B4-BE49-F238E27FC236}">
                <a16:creationId xmlns:a16="http://schemas.microsoft.com/office/drawing/2014/main" id="{ED540E08-EE61-2730-2069-C583A3F541ED}"/>
              </a:ext>
            </a:extLst>
          </p:cNvPr>
          <p:cNvSpPr txBox="1"/>
          <p:nvPr/>
        </p:nvSpPr>
        <p:spPr>
          <a:xfrm>
            <a:off x="5462695" y="3979120"/>
            <a:ext cx="1350815" cy="577081"/>
          </a:xfrm>
          <a:prstGeom prst="rect">
            <a:avLst/>
          </a:prstGeom>
          <a:noFill/>
        </p:spPr>
        <p:txBody>
          <a:bodyPr wrap="square">
            <a:spAutoFit/>
          </a:bodyPr>
          <a:lstStyle/>
          <a:p>
            <a:pPr marL="0" indent="0" fontAlgn="auto">
              <a:spcAft>
                <a:spcPts val="0"/>
              </a:spcAft>
              <a:buNone/>
            </a:pPr>
            <a:r>
              <a:rPr lang="en-US" sz="1050" dirty="0">
                <a:solidFill>
                  <a:schemeClr val="tx1">
                    <a:lumMod val="50000"/>
                    <a:lumOff val="50000"/>
                  </a:schemeClr>
                </a:solidFill>
                <a:latin typeface="Arial Nova Light" panose="020B0304020202020204" pitchFamily="34" charset="0"/>
              </a:rPr>
              <a:t>Available collections and formats; function buttons</a:t>
            </a:r>
          </a:p>
        </p:txBody>
      </p:sp>
      <p:sp>
        <p:nvSpPr>
          <p:cNvPr id="39" name="TextBox 38">
            <a:extLst>
              <a:ext uri="{FF2B5EF4-FFF2-40B4-BE49-F238E27FC236}">
                <a16:creationId xmlns:a16="http://schemas.microsoft.com/office/drawing/2014/main" id="{7034FC87-EDF6-FACB-07F5-A00B598F193B}"/>
              </a:ext>
            </a:extLst>
          </p:cNvPr>
          <p:cNvSpPr txBox="1"/>
          <p:nvPr/>
        </p:nvSpPr>
        <p:spPr>
          <a:xfrm>
            <a:off x="7137779" y="3979120"/>
            <a:ext cx="1360969" cy="415498"/>
          </a:xfrm>
          <a:prstGeom prst="rect">
            <a:avLst/>
          </a:prstGeom>
          <a:noFill/>
        </p:spPr>
        <p:txBody>
          <a:bodyPr wrap="square">
            <a:spAutoFit/>
          </a:bodyPr>
          <a:lstStyle/>
          <a:p>
            <a:pPr marL="0" indent="0" fontAlgn="auto">
              <a:spcAft>
                <a:spcPts val="0"/>
              </a:spcAft>
              <a:buNone/>
            </a:pPr>
            <a:r>
              <a:rPr lang="en-US" sz="1050" dirty="0">
                <a:solidFill>
                  <a:schemeClr val="tx1">
                    <a:lumMod val="50000"/>
                    <a:lumOff val="50000"/>
                  </a:schemeClr>
                </a:solidFill>
                <a:latin typeface="Arial Nova Light" panose="020B0304020202020204" pitchFamily="34" charset="0"/>
              </a:rPr>
              <a:t>Project Planner and Methods Map</a:t>
            </a:r>
          </a:p>
        </p:txBody>
      </p:sp>
      <p:cxnSp>
        <p:nvCxnSpPr>
          <p:cNvPr id="40" name="Straight Connector 39">
            <a:extLst>
              <a:ext uri="{FF2B5EF4-FFF2-40B4-BE49-F238E27FC236}">
                <a16:creationId xmlns:a16="http://schemas.microsoft.com/office/drawing/2014/main" id="{A2780B92-E5DC-1193-97D8-BC691DCC5A8A}"/>
              </a:ext>
            </a:extLst>
          </p:cNvPr>
          <p:cNvCxnSpPr>
            <a:cxnSpLocks/>
          </p:cNvCxnSpPr>
          <p:nvPr/>
        </p:nvCxnSpPr>
        <p:spPr>
          <a:xfrm>
            <a:off x="5490905" y="4026512"/>
            <a:ext cx="0" cy="529689"/>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2FB1FE-8B58-DB91-0BC3-7109B43B9227}"/>
              </a:ext>
            </a:extLst>
          </p:cNvPr>
          <p:cNvCxnSpPr>
            <a:cxnSpLocks/>
          </p:cNvCxnSpPr>
          <p:nvPr/>
        </p:nvCxnSpPr>
        <p:spPr>
          <a:xfrm>
            <a:off x="7140756" y="4026512"/>
            <a:ext cx="0" cy="341194"/>
          </a:xfrm>
          <a:prstGeom prst="line">
            <a:avLst/>
          </a:prstGeom>
          <a:ln w="12700">
            <a:solidFill>
              <a:srgbClr val="00A87D"/>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AE4C77B9-AB05-D29E-C4B2-BA969AA101D9}"/>
              </a:ext>
            </a:extLst>
          </p:cNvPr>
          <p:cNvSpPr txBox="1">
            <a:spLocks/>
          </p:cNvSpPr>
          <p:nvPr/>
        </p:nvSpPr>
        <p:spPr>
          <a:xfrm>
            <a:off x="448369" y="2703787"/>
            <a:ext cx="4911643" cy="53161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1800" dirty="0">
                <a:solidFill>
                  <a:schemeClr val="tx1">
                    <a:lumMod val="50000"/>
                    <a:lumOff val="50000"/>
                  </a:schemeClr>
                </a:solidFill>
                <a:latin typeface="Arial Nova Light" panose="020B0304020202020204" pitchFamily="34" charset="0"/>
              </a:rPr>
              <a:t>Click on a </a:t>
            </a:r>
            <a:r>
              <a:rPr lang="en-US" sz="1800" b="1" dirty="0">
                <a:solidFill>
                  <a:schemeClr val="tx1">
                    <a:lumMod val="50000"/>
                    <a:lumOff val="50000"/>
                  </a:schemeClr>
                </a:solidFill>
              </a:rPr>
              <a:t>topic</a:t>
            </a:r>
            <a:r>
              <a:rPr lang="en-US" sz="1800" dirty="0">
                <a:solidFill>
                  <a:schemeClr val="tx1">
                    <a:lumMod val="50000"/>
                    <a:lumOff val="50000"/>
                  </a:schemeClr>
                </a:solidFill>
                <a:latin typeface="Arial Nova Light" panose="020B0304020202020204" pitchFamily="34" charset="0"/>
              </a:rPr>
              <a:t> to get started</a:t>
            </a:r>
          </a:p>
        </p:txBody>
      </p:sp>
      <p:pic>
        <p:nvPicPr>
          <p:cNvPr id="47" name="Picture 46">
            <a:extLst>
              <a:ext uri="{FF2B5EF4-FFF2-40B4-BE49-F238E27FC236}">
                <a16:creationId xmlns:a16="http://schemas.microsoft.com/office/drawing/2014/main" id="{D736B4DD-0171-A63E-869C-3D0DAF0F3DE8}"/>
              </a:ext>
            </a:extLst>
          </p:cNvPr>
          <p:cNvPicPr>
            <a:picLocks noChangeAspect="1"/>
          </p:cNvPicPr>
          <p:nvPr/>
        </p:nvPicPr>
        <p:blipFill>
          <a:blip r:embed="rId6"/>
          <a:stretch>
            <a:fillRect/>
          </a:stretch>
        </p:blipFill>
        <p:spPr>
          <a:xfrm>
            <a:off x="1314911" y="1122666"/>
            <a:ext cx="2234313" cy="235098"/>
          </a:xfrm>
          <a:prstGeom prst="rect">
            <a:avLst/>
          </a:prstGeom>
        </p:spPr>
      </p:pic>
      <p:pic>
        <p:nvPicPr>
          <p:cNvPr id="49" name="Picture 48" descr="A picture containing dewdrop&#10;&#10;Description automatically generated">
            <a:extLst>
              <a:ext uri="{FF2B5EF4-FFF2-40B4-BE49-F238E27FC236}">
                <a16:creationId xmlns:a16="http://schemas.microsoft.com/office/drawing/2014/main" id="{257FD0B9-180A-96AD-89E6-352AFCFBDD12}"/>
              </a:ext>
            </a:extLst>
          </p:cNvPr>
          <p:cNvPicPr>
            <a:picLocks noChangeAspect="1"/>
          </p:cNvPicPr>
          <p:nvPr/>
        </p:nvPicPr>
        <p:blipFill>
          <a:blip r:embed="rId7"/>
          <a:stretch>
            <a:fillRect/>
          </a:stretch>
        </p:blipFill>
        <p:spPr>
          <a:xfrm>
            <a:off x="7579172" y="-342105"/>
            <a:ext cx="1480273" cy="1215773"/>
          </a:xfrm>
          <a:prstGeom prst="rect">
            <a:avLst/>
          </a:prstGeom>
        </p:spPr>
      </p:pic>
      <p:pic>
        <p:nvPicPr>
          <p:cNvPr id="51" name="Picture 50" descr="A picture containing text&#10;&#10;Description automatically generated">
            <a:extLst>
              <a:ext uri="{FF2B5EF4-FFF2-40B4-BE49-F238E27FC236}">
                <a16:creationId xmlns:a16="http://schemas.microsoft.com/office/drawing/2014/main" id="{753A78A3-A99F-6FF9-1566-68EB6792C7D0}"/>
              </a:ext>
            </a:extLst>
          </p:cNvPr>
          <p:cNvPicPr>
            <a:picLocks noChangeAspect="1"/>
          </p:cNvPicPr>
          <p:nvPr/>
        </p:nvPicPr>
        <p:blipFill rotWithShape="1">
          <a:blip r:embed="rId8"/>
          <a:srcRect l="35864"/>
          <a:stretch/>
        </p:blipFill>
        <p:spPr>
          <a:xfrm rot="20707194">
            <a:off x="5286745" y="1329519"/>
            <a:ext cx="1015827" cy="1610718"/>
          </a:xfrm>
          <a:prstGeom prst="rect">
            <a:avLst/>
          </a:prstGeom>
        </p:spPr>
      </p:pic>
      <p:pic>
        <p:nvPicPr>
          <p:cNvPr id="53" name="Picture 52" descr="A picture containing cosmetic&#10;&#10;Description automatically generated">
            <a:extLst>
              <a:ext uri="{FF2B5EF4-FFF2-40B4-BE49-F238E27FC236}">
                <a16:creationId xmlns:a16="http://schemas.microsoft.com/office/drawing/2014/main" id="{0913B119-D9F2-F99E-DFE4-500B9FFEBCF9}"/>
              </a:ext>
            </a:extLst>
          </p:cNvPr>
          <p:cNvPicPr>
            <a:picLocks noChangeAspect="1"/>
          </p:cNvPicPr>
          <p:nvPr/>
        </p:nvPicPr>
        <p:blipFill>
          <a:blip r:embed="rId9"/>
          <a:stretch>
            <a:fillRect/>
          </a:stretch>
        </p:blipFill>
        <p:spPr>
          <a:xfrm rot="544120">
            <a:off x="5682379" y="1950140"/>
            <a:ext cx="856532" cy="856532"/>
          </a:xfrm>
          <a:prstGeom prst="rect">
            <a:avLst/>
          </a:prstGeom>
        </p:spPr>
      </p:pic>
      <p:pic>
        <p:nvPicPr>
          <p:cNvPr id="15" name="Graphic 14" descr="Cursor with solid fill">
            <a:extLst>
              <a:ext uri="{FF2B5EF4-FFF2-40B4-BE49-F238E27FC236}">
                <a16:creationId xmlns:a16="http://schemas.microsoft.com/office/drawing/2014/main" id="{A2C09C29-CB1E-4F6B-A3FF-D977B4D4D0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412" y="3255417"/>
            <a:ext cx="319236" cy="319236"/>
          </a:xfrm>
          <a:prstGeom prst="rect">
            <a:avLst/>
          </a:prstGeom>
        </p:spPr>
      </p:pic>
      <p:pic>
        <p:nvPicPr>
          <p:cNvPr id="21" name="Graphic 20" descr="Cursor with solid fill">
            <a:extLst>
              <a:ext uri="{FF2B5EF4-FFF2-40B4-BE49-F238E27FC236}">
                <a16:creationId xmlns:a16="http://schemas.microsoft.com/office/drawing/2014/main" id="{4A5B6162-4F82-4720-BF2A-D665A2376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8001" y="3259125"/>
            <a:ext cx="319236" cy="319236"/>
          </a:xfrm>
          <a:prstGeom prst="rect">
            <a:avLst/>
          </a:prstGeom>
        </p:spPr>
      </p:pic>
      <p:pic>
        <p:nvPicPr>
          <p:cNvPr id="24" name="Graphic 23" descr="Cursor with solid fill">
            <a:extLst>
              <a:ext uri="{FF2B5EF4-FFF2-40B4-BE49-F238E27FC236}">
                <a16:creationId xmlns:a16="http://schemas.microsoft.com/office/drawing/2014/main" id="{987479BD-BE35-9710-9A8A-72BA12105B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793" y="3255417"/>
            <a:ext cx="319236" cy="319236"/>
          </a:xfrm>
          <a:prstGeom prst="rect">
            <a:avLst/>
          </a:prstGeom>
        </p:spPr>
      </p:pic>
      <p:pic>
        <p:nvPicPr>
          <p:cNvPr id="34" name="Graphic 33" descr="Cursor with solid fill">
            <a:extLst>
              <a:ext uri="{FF2B5EF4-FFF2-40B4-BE49-F238E27FC236}">
                <a16:creationId xmlns:a16="http://schemas.microsoft.com/office/drawing/2014/main" id="{753940DA-D790-29DD-ABCF-93EC584684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6122" y="3259125"/>
            <a:ext cx="319236" cy="319236"/>
          </a:xfrm>
          <a:prstGeom prst="rect">
            <a:avLst/>
          </a:prstGeom>
        </p:spPr>
      </p:pic>
      <p:sp>
        <p:nvSpPr>
          <p:cNvPr id="2" name="Rectangle 1">
            <a:hlinkClick r:id="rId10" action="ppaction://hlinksldjump"/>
            <a:extLst>
              <a:ext uri="{FF2B5EF4-FFF2-40B4-BE49-F238E27FC236}">
                <a16:creationId xmlns:a16="http://schemas.microsoft.com/office/drawing/2014/main" id="{34CD7242-7B60-92EF-CFC9-61152D83D588}"/>
              </a:ext>
            </a:extLst>
          </p:cNvPr>
          <p:cNvSpPr/>
          <p:nvPr/>
        </p:nvSpPr>
        <p:spPr>
          <a:xfrm>
            <a:off x="375311" y="3235406"/>
            <a:ext cx="1527013" cy="148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11" action="ppaction://hlinksldjump"/>
            <a:extLst>
              <a:ext uri="{FF2B5EF4-FFF2-40B4-BE49-F238E27FC236}">
                <a16:creationId xmlns:a16="http://schemas.microsoft.com/office/drawing/2014/main" id="{4B46641E-F526-45CF-2FE6-F2103406FB50}"/>
              </a:ext>
            </a:extLst>
          </p:cNvPr>
          <p:cNvSpPr/>
          <p:nvPr/>
        </p:nvSpPr>
        <p:spPr>
          <a:xfrm>
            <a:off x="1998253" y="3235406"/>
            <a:ext cx="1553741" cy="148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12" action="ppaction://hlinksldjump"/>
            <a:extLst>
              <a:ext uri="{FF2B5EF4-FFF2-40B4-BE49-F238E27FC236}">
                <a16:creationId xmlns:a16="http://schemas.microsoft.com/office/drawing/2014/main" id="{6E6AA851-0855-1303-4805-E9BDDE901531}"/>
              </a:ext>
            </a:extLst>
          </p:cNvPr>
          <p:cNvSpPr/>
          <p:nvPr/>
        </p:nvSpPr>
        <p:spPr>
          <a:xfrm>
            <a:off x="3654152" y="3237931"/>
            <a:ext cx="1553741" cy="148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13" action="ppaction://hlinksldjump"/>
            <a:extLst>
              <a:ext uri="{FF2B5EF4-FFF2-40B4-BE49-F238E27FC236}">
                <a16:creationId xmlns:a16="http://schemas.microsoft.com/office/drawing/2014/main" id="{58A4CF0E-FE33-1214-A1E5-5262A7D780F4}"/>
              </a:ext>
            </a:extLst>
          </p:cNvPr>
          <p:cNvSpPr/>
          <p:nvPr/>
        </p:nvSpPr>
        <p:spPr>
          <a:xfrm>
            <a:off x="5292231" y="3220982"/>
            <a:ext cx="1553741" cy="148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4" action="ppaction://hlinksldjump"/>
            <a:extLst>
              <a:ext uri="{FF2B5EF4-FFF2-40B4-BE49-F238E27FC236}">
                <a16:creationId xmlns:a16="http://schemas.microsoft.com/office/drawing/2014/main" id="{1AA438E2-C17B-8C1C-D746-570607A68419}"/>
              </a:ext>
            </a:extLst>
          </p:cNvPr>
          <p:cNvSpPr/>
          <p:nvPr/>
        </p:nvSpPr>
        <p:spPr>
          <a:xfrm>
            <a:off x="6935299" y="3220982"/>
            <a:ext cx="1553741" cy="1482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E616BF6E-AA11-0E18-5D79-8B44D2CFB76E}"/>
              </a:ext>
            </a:extLst>
          </p:cNvPr>
          <p:cNvGrpSpPr/>
          <p:nvPr/>
        </p:nvGrpSpPr>
        <p:grpSpPr>
          <a:xfrm>
            <a:off x="4201822" y="1552942"/>
            <a:ext cx="507479" cy="360000"/>
            <a:chOff x="-1274387" y="-206734"/>
            <a:chExt cx="507479" cy="360000"/>
          </a:xfrm>
        </p:grpSpPr>
        <p:sp>
          <p:nvSpPr>
            <p:cNvPr id="19" name="Oval 18">
              <a:extLst>
                <a:ext uri="{FF2B5EF4-FFF2-40B4-BE49-F238E27FC236}">
                  <a16:creationId xmlns:a16="http://schemas.microsoft.com/office/drawing/2014/main" id="{83CE1E18-7254-E8DE-E959-0CCB805EE272}"/>
                </a:ext>
              </a:extLst>
            </p:cNvPr>
            <p:cNvSpPr/>
            <p:nvPr/>
          </p:nvSpPr>
          <p:spPr>
            <a:xfrm>
              <a:off x="-1200647" y="-206734"/>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22" name="TextBox 21">
              <a:extLst>
                <a:ext uri="{FF2B5EF4-FFF2-40B4-BE49-F238E27FC236}">
                  <a16:creationId xmlns:a16="http://schemas.microsoft.com/office/drawing/2014/main" id="{37242BC1-BE8D-F561-B8C0-FCF3FE251E3A}"/>
                </a:ext>
              </a:extLst>
            </p:cNvPr>
            <p:cNvSpPr txBox="1"/>
            <p:nvPr/>
          </p:nvSpPr>
          <p:spPr>
            <a:xfrm>
              <a:off x="-1274387" y="-149845"/>
              <a:ext cx="507479" cy="246221"/>
            </a:xfrm>
            <a:prstGeom prst="rect">
              <a:avLst/>
            </a:prstGeom>
            <a:noFill/>
          </p:spPr>
          <p:txBody>
            <a:bodyPr wrap="square" rtlCol="0">
              <a:spAutoFit/>
            </a:bodyPr>
            <a:lstStyle/>
            <a:p>
              <a:pPr algn="ctr"/>
              <a:r>
                <a:rPr lang="en-GB" sz="1000" dirty="0">
                  <a:solidFill>
                    <a:srgbClr val="00A87D"/>
                  </a:solidFill>
                </a:rPr>
                <a:t>next</a:t>
              </a:r>
            </a:p>
          </p:txBody>
        </p:sp>
      </p:grpSp>
      <p:sp>
        <p:nvSpPr>
          <p:cNvPr id="44" name="Oval 43">
            <a:hlinkClick r:id="" action="ppaction://hlinkshowjump?jump=nextslide"/>
            <a:extLst>
              <a:ext uri="{FF2B5EF4-FFF2-40B4-BE49-F238E27FC236}">
                <a16:creationId xmlns:a16="http://schemas.microsoft.com/office/drawing/2014/main" id="{7B5CBDFE-AC4A-DD2F-0380-E67389E0267E}"/>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45" name="TextBox 44">
            <a:extLst>
              <a:ext uri="{FF2B5EF4-FFF2-40B4-BE49-F238E27FC236}">
                <a16:creationId xmlns:a16="http://schemas.microsoft.com/office/drawing/2014/main" id="{C3805886-FAC6-0B24-7E33-57CCFBAECF08}"/>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55877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C38980-BA43-7998-6B5F-07C52C7529AB}"/>
              </a:ext>
            </a:extLst>
          </p:cNvPr>
          <p:cNvSpPr/>
          <p:nvPr/>
        </p:nvSpPr>
        <p:spPr>
          <a:xfrm>
            <a:off x="428" y="1293919"/>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8" name="Title 1">
            <a:extLst>
              <a:ext uri="{FF2B5EF4-FFF2-40B4-BE49-F238E27FC236}">
                <a16:creationId xmlns:a16="http://schemas.microsoft.com/office/drawing/2014/main" id="{41D1CED6-D58D-E3D1-02B7-2BD52FD4E259}"/>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using reading lists</a:t>
            </a:r>
          </a:p>
        </p:txBody>
      </p:sp>
      <p:pic>
        <p:nvPicPr>
          <p:cNvPr id="9" name="Picture 8">
            <a:extLst>
              <a:ext uri="{FF2B5EF4-FFF2-40B4-BE49-F238E27FC236}">
                <a16:creationId xmlns:a16="http://schemas.microsoft.com/office/drawing/2014/main" id="{07B653EB-7FEF-3986-8A62-018C2E66FE8F}"/>
              </a:ext>
            </a:extLst>
          </p:cNvPr>
          <p:cNvPicPr>
            <a:picLocks noChangeAspect="1"/>
          </p:cNvPicPr>
          <p:nvPr/>
        </p:nvPicPr>
        <p:blipFill>
          <a:blip r:embed="rId2"/>
          <a:stretch>
            <a:fillRect/>
          </a:stretch>
        </p:blipFill>
        <p:spPr>
          <a:xfrm>
            <a:off x="213801" y="242655"/>
            <a:ext cx="4241775" cy="446326"/>
          </a:xfrm>
          <a:prstGeom prst="rect">
            <a:avLst/>
          </a:prstGeom>
        </p:spPr>
      </p:pic>
      <p:sp>
        <p:nvSpPr>
          <p:cNvPr id="27" name="TextBox 26">
            <a:extLst>
              <a:ext uri="{FF2B5EF4-FFF2-40B4-BE49-F238E27FC236}">
                <a16:creationId xmlns:a16="http://schemas.microsoft.com/office/drawing/2014/main" id="{5A767D44-82EC-9155-1404-EBD3F419D36B}"/>
              </a:ext>
            </a:extLst>
          </p:cNvPr>
          <p:cNvSpPr txBox="1"/>
          <p:nvPr/>
        </p:nvSpPr>
        <p:spPr>
          <a:xfrm>
            <a:off x="3318813" y="1940011"/>
            <a:ext cx="2506374" cy="2631490"/>
          </a:xfrm>
          <a:prstGeom prst="rect">
            <a:avLst/>
          </a:prstGeom>
          <a:noFill/>
        </p:spPr>
        <p:txBody>
          <a:bodyPr wrap="square" rtlCol="0">
            <a:spAutoFit/>
          </a:bodyPr>
          <a:lstStyle/>
          <a:p>
            <a:r>
              <a:rPr lang="en-US" sz="1100" dirty="0">
                <a:solidFill>
                  <a:schemeClr val="tx1">
                    <a:lumMod val="50000"/>
                    <a:lumOff val="50000"/>
                  </a:schemeClr>
                </a:solidFill>
              </a:rPr>
              <a:t>Create lists on various topics or methods to:</a:t>
            </a:r>
          </a:p>
          <a:p>
            <a:pPr marL="171450" indent="-171450">
              <a:buFont typeface="Arial" panose="020B0604020202020204" pitchFamily="34" charset="0"/>
              <a:buChar char="•"/>
            </a:pPr>
            <a:r>
              <a:rPr lang="en-US" sz="1100" b="1" dirty="0">
                <a:solidFill>
                  <a:schemeClr val="tx1">
                    <a:lumMod val="50000"/>
                    <a:lumOff val="50000"/>
                  </a:schemeClr>
                </a:solidFill>
              </a:rPr>
              <a:t>share</a:t>
            </a:r>
            <a:r>
              <a:rPr lang="en-US" sz="1100" dirty="0">
                <a:solidFill>
                  <a:schemeClr val="tx1">
                    <a:lumMod val="50000"/>
                    <a:lumOff val="50000"/>
                  </a:schemeClr>
                </a:solidFill>
              </a:rPr>
              <a:t> as pre-class reading</a:t>
            </a:r>
          </a:p>
          <a:p>
            <a:pPr marL="171450" indent="-171450">
              <a:buFont typeface="Arial" panose="020B0604020202020204" pitchFamily="34" charset="0"/>
              <a:buChar char="•"/>
            </a:pPr>
            <a:r>
              <a:rPr lang="en-US" sz="1100" b="1" dirty="0">
                <a:solidFill>
                  <a:schemeClr val="tx1">
                    <a:lumMod val="50000"/>
                    <a:lumOff val="50000"/>
                  </a:schemeClr>
                </a:solidFill>
              </a:rPr>
              <a:t>supplement</a:t>
            </a:r>
            <a:r>
              <a:rPr lang="en-US" sz="1100" dirty="0">
                <a:solidFill>
                  <a:schemeClr val="tx1">
                    <a:lumMod val="50000"/>
                    <a:lumOff val="50000"/>
                  </a:schemeClr>
                </a:solidFill>
              </a:rPr>
              <a:t> course textbooks</a:t>
            </a:r>
          </a:p>
          <a:p>
            <a:pPr marL="171450" indent="-171450">
              <a:buFont typeface="Arial" panose="020B0604020202020204" pitchFamily="34" charset="0"/>
              <a:buChar char="•"/>
            </a:pPr>
            <a:r>
              <a:rPr lang="en-US" sz="1100" b="1" dirty="0">
                <a:solidFill>
                  <a:schemeClr val="tx1">
                    <a:lumMod val="50000"/>
                    <a:lumOff val="50000"/>
                  </a:schemeClr>
                </a:solidFill>
              </a:rPr>
              <a:t>engage</a:t>
            </a:r>
            <a:r>
              <a:rPr lang="en-US" sz="1100" dirty="0">
                <a:solidFill>
                  <a:schemeClr val="tx1">
                    <a:lumMod val="50000"/>
                    <a:lumOff val="50000"/>
                  </a:schemeClr>
                </a:solidFill>
              </a:rPr>
              <a:t> students and encourage them to </a:t>
            </a:r>
            <a:r>
              <a:rPr lang="en-US" sz="1100" b="1" dirty="0">
                <a:solidFill>
                  <a:schemeClr val="tx1">
                    <a:lumMod val="50000"/>
                    <a:lumOff val="50000"/>
                  </a:schemeClr>
                </a:solidFill>
              </a:rPr>
              <a:t>explore</a:t>
            </a:r>
            <a:r>
              <a:rPr lang="en-US" sz="1100" dirty="0">
                <a:solidFill>
                  <a:schemeClr val="tx1">
                    <a:lumMod val="50000"/>
                    <a:lumOff val="50000"/>
                  </a:schemeClr>
                </a:solidFill>
              </a:rPr>
              <a:t> research methods related to their course or project</a:t>
            </a:r>
          </a:p>
          <a:p>
            <a:r>
              <a:rPr lang="en-US" sz="1100" dirty="0">
                <a:solidFill>
                  <a:schemeClr val="tx1">
                    <a:lumMod val="50000"/>
                    <a:lumOff val="50000"/>
                  </a:schemeClr>
                </a:solidFill>
              </a:rPr>
              <a:t> </a:t>
            </a:r>
          </a:p>
          <a:p>
            <a:r>
              <a:rPr lang="en-US" sz="1100" b="1" dirty="0">
                <a:solidFill>
                  <a:schemeClr val="tx1">
                    <a:lumMod val="50000"/>
                    <a:lumOff val="50000"/>
                  </a:schemeClr>
                </a:solidFill>
              </a:rPr>
              <a:t>Share lists </a:t>
            </a:r>
            <a:r>
              <a:rPr lang="en-US" sz="1100" dirty="0">
                <a:solidFill>
                  <a:schemeClr val="tx1">
                    <a:lumMod val="50000"/>
                    <a:lumOff val="50000"/>
                  </a:schemeClr>
                </a:solidFill>
              </a:rPr>
              <a:t>directly with student groups.</a:t>
            </a:r>
          </a:p>
          <a:p>
            <a:r>
              <a:rPr lang="en-US" sz="1100" dirty="0">
                <a:solidFill>
                  <a:schemeClr val="tx1">
                    <a:lumMod val="50000"/>
                    <a:lumOff val="50000"/>
                  </a:schemeClr>
                </a:solidFill>
              </a:rPr>
              <a:t> </a:t>
            </a:r>
          </a:p>
          <a:p>
            <a:r>
              <a:rPr lang="en-US" sz="1100" b="1" dirty="0">
                <a:solidFill>
                  <a:schemeClr val="tx1">
                    <a:lumMod val="50000"/>
                    <a:lumOff val="50000"/>
                  </a:schemeClr>
                </a:solidFill>
              </a:rPr>
              <a:t>Link</a:t>
            </a:r>
            <a:r>
              <a:rPr lang="en-US" sz="1100" dirty="0">
                <a:solidFill>
                  <a:schemeClr val="tx1">
                    <a:lumMod val="50000"/>
                    <a:lumOff val="50000"/>
                  </a:schemeClr>
                </a:solidFill>
              </a:rPr>
              <a:t> or </a:t>
            </a:r>
            <a:r>
              <a:rPr lang="en-US" sz="1100" b="1" dirty="0">
                <a:solidFill>
                  <a:schemeClr val="tx1">
                    <a:lumMod val="50000"/>
                    <a:lumOff val="50000"/>
                  </a:schemeClr>
                </a:solidFill>
              </a:rPr>
              <a:t>embed</a:t>
            </a:r>
            <a:r>
              <a:rPr lang="en-US" sz="1100" dirty="0">
                <a:solidFill>
                  <a:schemeClr val="tx1">
                    <a:lumMod val="50000"/>
                    <a:lumOff val="50000"/>
                  </a:schemeClr>
                </a:solidFill>
              </a:rPr>
              <a:t> reading lists in Virtual Learning Environments, your LMS or course pages for quick, easy access.</a:t>
            </a:r>
            <a:endParaRPr lang="en-GB" sz="1100" dirty="0">
              <a:solidFill>
                <a:schemeClr val="tx1">
                  <a:lumMod val="50000"/>
                  <a:lumOff val="50000"/>
                </a:schemeClr>
              </a:solidFill>
            </a:endParaRPr>
          </a:p>
        </p:txBody>
      </p:sp>
      <p:sp>
        <p:nvSpPr>
          <p:cNvPr id="32" name="TextBox 31">
            <a:extLst>
              <a:ext uri="{FF2B5EF4-FFF2-40B4-BE49-F238E27FC236}">
                <a16:creationId xmlns:a16="http://schemas.microsoft.com/office/drawing/2014/main" id="{C13A4FAA-920B-CE92-228A-4E9B3E593023}"/>
              </a:ext>
            </a:extLst>
          </p:cNvPr>
          <p:cNvSpPr txBox="1"/>
          <p:nvPr/>
        </p:nvSpPr>
        <p:spPr>
          <a:xfrm>
            <a:off x="1218793" y="1302503"/>
            <a:ext cx="1642614" cy="369332"/>
          </a:xfrm>
          <a:prstGeom prst="rect">
            <a:avLst/>
          </a:prstGeom>
          <a:noFill/>
        </p:spPr>
        <p:txBody>
          <a:bodyPr wrap="square" rtlCol="0">
            <a:spAutoFit/>
          </a:bodyPr>
          <a:lstStyle/>
          <a:p>
            <a:r>
              <a:rPr lang="en-US" b="1" dirty="0">
                <a:solidFill>
                  <a:srgbClr val="00A87D"/>
                </a:solidFill>
              </a:rPr>
              <a:t>Librarians</a:t>
            </a:r>
            <a:endParaRPr lang="en-GB" dirty="0">
              <a:solidFill>
                <a:srgbClr val="00A87D"/>
              </a:solidFill>
            </a:endParaRPr>
          </a:p>
        </p:txBody>
      </p:sp>
      <p:sp>
        <p:nvSpPr>
          <p:cNvPr id="33" name="TextBox 32">
            <a:extLst>
              <a:ext uri="{FF2B5EF4-FFF2-40B4-BE49-F238E27FC236}">
                <a16:creationId xmlns:a16="http://schemas.microsoft.com/office/drawing/2014/main" id="{89D341DC-86FA-1D32-9FF3-1F994D43B78B}"/>
              </a:ext>
            </a:extLst>
          </p:cNvPr>
          <p:cNvSpPr txBox="1"/>
          <p:nvPr/>
        </p:nvSpPr>
        <p:spPr>
          <a:xfrm>
            <a:off x="464080" y="1940011"/>
            <a:ext cx="2397327" cy="2508379"/>
          </a:xfrm>
          <a:prstGeom prst="rect">
            <a:avLst/>
          </a:prstGeom>
          <a:noFill/>
        </p:spPr>
        <p:txBody>
          <a:bodyPr wrap="square" rtlCol="0">
            <a:spAutoFit/>
          </a:bodyPr>
          <a:lstStyle/>
          <a:p>
            <a:r>
              <a:rPr lang="en-US" sz="1100" b="1" dirty="0">
                <a:solidFill>
                  <a:schemeClr val="tx1">
                    <a:lumMod val="50000"/>
                    <a:lumOff val="50000"/>
                  </a:schemeClr>
                </a:solidFill>
              </a:rPr>
              <a:t>Support patrons </a:t>
            </a:r>
            <a:r>
              <a:rPr lang="en-US" sz="1100" dirty="0">
                <a:solidFill>
                  <a:schemeClr val="tx1">
                    <a:lumMod val="50000"/>
                    <a:lumOff val="50000"/>
                  </a:schemeClr>
                </a:solidFill>
              </a:rPr>
              <a:t>with reading lists linked to their projects, to support research challenges, or to enhance research skills.</a:t>
            </a:r>
          </a:p>
          <a:p>
            <a:r>
              <a:rPr lang="en-US" sz="700" dirty="0">
                <a:solidFill>
                  <a:schemeClr val="tx1">
                    <a:lumMod val="50000"/>
                    <a:lumOff val="50000"/>
                  </a:schemeClr>
                </a:solidFill>
              </a:rPr>
              <a:t> </a:t>
            </a:r>
          </a:p>
          <a:p>
            <a:r>
              <a:rPr lang="en-US" sz="1100" dirty="0">
                <a:solidFill>
                  <a:schemeClr val="tx1">
                    <a:lumMod val="50000"/>
                    <a:lumOff val="50000"/>
                  </a:schemeClr>
                </a:solidFill>
              </a:rPr>
              <a:t>Collate materials linked to a particular </a:t>
            </a:r>
            <a:r>
              <a:rPr lang="en-US" sz="1100" b="1" dirty="0">
                <a:solidFill>
                  <a:schemeClr val="tx1">
                    <a:lumMod val="50000"/>
                    <a:lumOff val="50000"/>
                  </a:schemeClr>
                </a:solidFill>
              </a:rPr>
              <a:t>field or discipline</a:t>
            </a:r>
            <a:r>
              <a:rPr lang="en-US" sz="1100" dirty="0">
                <a:solidFill>
                  <a:schemeClr val="tx1">
                    <a:lumMod val="50000"/>
                    <a:lumOff val="50000"/>
                  </a:schemeClr>
                </a:solidFill>
              </a:rPr>
              <a:t>. Embed or link the reading lists in the relevant </a:t>
            </a:r>
            <a:r>
              <a:rPr lang="en-US" sz="1100" b="1" dirty="0">
                <a:solidFill>
                  <a:schemeClr val="tx1">
                    <a:lumMod val="50000"/>
                    <a:lumOff val="50000"/>
                  </a:schemeClr>
                </a:solidFill>
              </a:rPr>
              <a:t>subject library catalogues </a:t>
            </a:r>
            <a:r>
              <a:rPr lang="en-US" sz="1100" dirty="0">
                <a:solidFill>
                  <a:schemeClr val="tx1">
                    <a:lumMod val="50000"/>
                    <a:lumOff val="50000"/>
                  </a:schemeClr>
                </a:solidFill>
              </a:rPr>
              <a:t>for quick, easy access.</a:t>
            </a:r>
          </a:p>
          <a:p>
            <a:r>
              <a:rPr lang="en-US" sz="700" dirty="0">
                <a:solidFill>
                  <a:schemeClr val="tx1">
                    <a:lumMod val="50000"/>
                    <a:lumOff val="50000"/>
                  </a:schemeClr>
                </a:solidFill>
              </a:rPr>
              <a:t>  </a:t>
            </a:r>
          </a:p>
          <a:p>
            <a:r>
              <a:rPr lang="en-US" sz="1100" dirty="0">
                <a:solidFill>
                  <a:schemeClr val="tx1">
                    <a:lumMod val="50000"/>
                    <a:lumOff val="50000"/>
                  </a:schemeClr>
                </a:solidFill>
              </a:rPr>
              <a:t>Use reading lists as support materials for </a:t>
            </a:r>
            <a:r>
              <a:rPr lang="en-US" sz="1100" b="1" dirty="0">
                <a:solidFill>
                  <a:schemeClr val="tx1">
                    <a:lumMod val="50000"/>
                    <a:lumOff val="50000"/>
                  </a:schemeClr>
                </a:solidFill>
              </a:rPr>
              <a:t>skills workshops</a:t>
            </a:r>
            <a:r>
              <a:rPr lang="en-US" sz="1100" dirty="0">
                <a:solidFill>
                  <a:schemeClr val="tx1">
                    <a:lumMod val="50000"/>
                    <a:lumOff val="50000"/>
                  </a:schemeClr>
                </a:solidFill>
              </a:rPr>
              <a:t>. </a:t>
            </a:r>
            <a:r>
              <a:rPr lang="en-US" sz="1100" b="1" dirty="0">
                <a:solidFill>
                  <a:schemeClr val="tx1">
                    <a:lumMod val="50000"/>
                    <a:lumOff val="50000"/>
                  </a:schemeClr>
                </a:solidFill>
              </a:rPr>
              <a:t>Share</a:t>
            </a:r>
            <a:r>
              <a:rPr lang="en-US" sz="1100" dirty="0">
                <a:solidFill>
                  <a:schemeClr val="tx1">
                    <a:lumMod val="50000"/>
                    <a:lumOff val="50000"/>
                  </a:schemeClr>
                </a:solidFill>
              </a:rPr>
              <a:t> with attendees or </a:t>
            </a:r>
            <a:r>
              <a:rPr lang="en-US" sz="1100" b="1" dirty="0">
                <a:solidFill>
                  <a:schemeClr val="tx1">
                    <a:lumMod val="50000"/>
                    <a:lumOff val="50000"/>
                  </a:schemeClr>
                </a:solidFill>
              </a:rPr>
              <a:t>embed</a:t>
            </a:r>
            <a:r>
              <a:rPr lang="en-US" sz="1100" dirty="0">
                <a:solidFill>
                  <a:schemeClr val="tx1">
                    <a:lumMod val="50000"/>
                    <a:lumOff val="50000"/>
                  </a:schemeClr>
                </a:solidFill>
              </a:rPr>
              <a:t> in course registration pages.</a:t>
            </a:r>
            <a:endParaRPr lang="en-GB" sz="1100" dirty="0">
              <a:solidFill>
                <a:schemeClr val="tx1">
                  <a:lumMod val="50000"/>
                  <a:lumOff val="50000"/>
                </a:schemeClr>
              </a:solidFill>
            </a:endParaRPr>
          </a:p>
        </p:txBody>
      </p:sp>
      <p:sp>
        <p:nvSpPr>
          <p:cNvPr id="14" name="TextBox 13">
            <a:extLst>
              <a:ext uri="{FF2B5EF4-FFF2-40B4-BE49-F238E27FC236}">
                <a16:creationId xmlns:a16="http://schemas.microsoft.com/office/drawing/2014/main" id="{30828201-1B83-52B4-189D-7A3339B87561}"/>
              </a:ext>
            </a:extLst>
          </p:cNvPr>
          <p:cNvSpPr txBox="1"/>
          <p:nvPr/>
        </p:nvSpPr>
        <p:spPr>
          <a:xfrm>
            <a:off x="4096232" y="1302503"/>
            <a:ext cx="1642614" cy="369332"/>
          </a:xfrm>
          <a:prstGeom prst="rect">
            <a:avLst/>
          </a:prstGeom>
          <a:noFill/>
        </p:spPr>
        <p:txBody>
          <a:bodyPr wrap="square" rtlCol="0">
            <a:spAutoFit/>
          </a:bodyPr>
          <a:lstStyle/>
          <a:p>
            <a:r>
              <a:rPr lang="en-US" b="1" dirty="0">
                <a:solidFill>
                  <a:srgbClr val="00A87D"/>
                </a:solidFill>
              </a:rPr>
              <a:t>Faculty</a:t>
            </a:r>
            <a:endParaRPr lang="en-GB" dirty="0">
              <a:solidFill>
                <a:srgbClr val="00A87D"/>
              </a:solidFill>
            </a:endParaRPr>
          </a:p>
        </p:txBody>
      </p:sp>
      <p:sp>
        <p:nvSpPr>
          <p:cNvPr id="15" name="TextBox 14">
            <a:extLst>
              <a:ext uri="{FF2B5EF4-FFF2-40B4-BE49-F238E27FC236}">
                <a16:creationId xmlns:a16="http://schemas.microsoft.com/office/drawing/2014/main" id="{4C1F890B-1192-217B-43E3-0DBB5DCEE95B}"/>
              </a:ext>
            </a:extLst>
          </p:cNvPr>
          <p:cNvSpPr txBox="1"/>
          <p:nvPr/>
        </p:nvSpPr>
        <p:spPr>
          <a:xfrm>
            <a:off x="6276290" y="1940011"/>
            <a:ext cx="2402286" cy="2462213"/>
          </a:xfrm>
          <a:prstGeom prst="rect">
            <a:avLst/>
          </a:prstGeom>
          <a:noFill/>
        </p:spPr>
        <p:txBody>
          <a:bodyPr wrap="square" rtlCol="0">
            <a:spAutoFit/>
          </a:bodyPr>
          <a:lstStyle/>
          <a:p>
            <a:r>
              <a:rPr lang="en-US" sz="1100" dirty="0">
                <a:solidFill>
                  <a:schemeClr val="tx1">
                    <a:lumMod val="50000"/>
                    <a:lumOff val="50000"/>
                  </a:schemeClr>
                </a:solidFill>
              </a:rPr>
              <a:t>A </a:t>
            </a:r>
            <a:r>
              <a:rPr lang="en-US" sz="1100" b="1" dirty="0">
                <a:solidFill>
                  <a:schemeClr val="tx1">
                    <a:lumMod val="50000"/>
                    <a:lumOff val="50000"/>
                  </a:schemeClr>
                </a:solidFill>
              </a:rPr>
              <a:t>quick and easy </a:t>
            </a:r>
            <a:r>
              <a:rPr lang="en-US" sz="1100" dirty="0">
                <a:solidFill>
                  <a:schemeClr val="tx1">
                    <a:lumMod val="50000"/>
                    <a:lumOff val="50000"/>
                  </a:schemeClr>
                </a:solidFill>
              </a:rPr>
              <a:t>way to find your materials.</a:t>
            </a:r>
          </a:p>
          <a:p>
            <a:endParaRPr lang="en-US" sz="1100" dirty="0">
              <a:solidFill>
                <a:schemeClr val="tx1">
                  <a:lumMod val="50000"/>
                  <a:lumOff val="50000"/>
                </a:schemeClr>
              </a:solidFill>
            </a:endParaRPr>
          </a:p>
          <a:p>
            <a:r>
              <a:rPr lang="en-US" sz="1100" b="1" dirty="0">
                <a:solidFill>
                  <a:schemeClr val="tx1">
                    <a:lumMod val="50000"/>
                    <a:lumOff val="50000"/>
                  </a:schemeClr>
                </a:solidFill>
              </a:rPr>
              <a:t>Create multiple reading lists </a:t>
            </a:r>
            <a:r>
              <a:rPr lang="en-US" sz="1100" dirty="0">
                <a:solidFill>
                  <a:schemeClr val="tx1">
                    <a:lumMod val="50000"/>
                    <a:lumOff val="50000"/>
                  </a:schemeClr>
                </a:solidFill>
              </a:rPr>
              <a:t>linked to different research methods, different types of data you need to </a:t>
            </a:r>
            <a:r>
              <a:rPr lang="en-US" sz="1100" dirty="0" err="1">
                <a:solidFill>
                  <a:schemeClr val="tx1">
                    <a:lumMod val="50000"/>
                    <a:lumOff val="50000"/>
                  </a:schemeClr>
                </a:solidFill>
              </a:rPr>
              <a:t>analyse</a:t>
            </a:r>
            <a:r>
              <a:rPr lang="en-US" sz="1100" dirty="0">
                <a:solidFill>
                  <a:schemeClr val="tx1">
                    <a:lumMod val="50000"/>
                    <a:lumOff val="50000"/>
                  </a:schemeClr>
                </a:solidFill>
              </a:rPr>
              <a:t> or to support you in the various stages of your research project.</a:t>
            </a:r>
          </a:p>
          <a:p>
            <a:endParaRPr lang="en-US" sz="1100" dirty="0">
              <a:solidFill>
                <a:schemeClr val="tx1">
                  <a:lumMod val="50000"/>
                  <a:lumOff val="50000"/>
                </a:schemeClr>
              </a:solidFill>
            </a:endParaRPr>
          </a:p>
          <a:p>
            <a:r>
              <a:rPr lang="en-US" sz="1100" b="1" dirty="0">
                <a:solidFill>
                  <a:schemeClr val="tx1">
                    <a:lumMod val="50000"/>
                    <a:lumOff val="50000"/>
                  </a:schemeClr>
                </a:solidFill>
              </a:rPr>
              <a:t>Collaborate with co-researchers </a:t>
            </a:r>
            <a:r>
              <a:rPr lang="en-US" sz="1100" dirty="0">
                <a:solidFill>
                  <a:schemeClr val="tx1">
                    <a:lumMod val="50000"/>
                    <a:lumOff val="50000"/>
                  </a:schemeClr>
                </a:solidFill>
              </a:rPr>
              <a:t>by sharing lists related to your topic to ensure consistency across the project.</a:t>
            </a:r>
          </a:p>
        </p:txBody>
      </p:sp>
      <p:sp>
        <p:nvSpPr>
          <p:cNvPr id="16" name="TextBox 15">
            <a:extLst>
              <a:ext uri="{FF2B5EF4-FFF2-40B4-BE49-F238E27FC236}">
                <a16:creationId xmlns:a16="http://schemas.microsoft.com/office/drawing/2014/main" id="{F162A9E7-A425-455F-5E07-B4007A215FC9}"/>
              </a:ext>
            </a:extLst>
          </p:cNvPr>
          <p:cNvSpPr txBox="1"/>
          <p:nvPr/>
        </p:nvSpPr>
        <p:spPr>
          <a:xfrm>
            <a:off x="6978889" y="1293919"/>
            <a:ext cx="1642614" cy="369332"/>
          </a:xfrm>
          <a:prstGeom prst="rect">
            <a:avLst/>
          </a:prstGeom>
          <a:noFill/>
        </p:spPr>
        <p:txBody>
          <a:bodyPr wrap="square" rtlCol="0">
            <a:spAutoFit/>
          </a:bodyPr>
          <a:lstStyle/>
          <a:p>
            <a:r>
              <a:rPr lang="en-US" b="1" dirty="0">
                <a:solidFill>
                  <a:srgbClr val="00A87D"/>
                </a:solidFill>
              </a:rPr>
              <a:t>Researchers</a:t>
            </a:r>
            <a:endParaRPr lang="en-GB" dirty="0">
              <a:solidFill>
                <a:srgbClr val="00A87D"/>
              </a:solidFill>
            </a:endParaRPr>
          </a:p>
        </p:txBody>
      </p:sp>
      <p:grpSp>
        <p:nvGrpSpPr>
          <p:cNvPr id="21" name="Group 20">
            <a:extLst>
              <a:ext uri="{FF2B5EF4-FFF2-40B4-BE49-F238E27FC236}">
                <a16:creationId xmlns:a16="http://schemas.microsoft.com/office/drawing/2014/main" id="{21C4B34B-CDCB-C12A-0A4E-E25112A32436}"/>
              </a:ext>
            </a:extLst>
          </p:cNvPr>
          <p:cNvGrpSpPr>
            <a:grpSpLocks noChangeAspect="1"/>
          </p:cNvGrpSpPr>
          <p:nvPr/>
        </p:nvGrpSpPr>
        <p:grpSpPr>
          <a:xfrm>
            <a:off x="3452151" y="1208412"/>
            <a:ext cx="589794" cy="593691"/>
            <a:chOff x="5944736" y="1340361"/>
            <a:chExt cx="581114" cy="584955"/>
          </a:xfrm>
        </p:grpSpPr>
        <p:sp>
          <p:nvSpPr>
            <p:cNvPr id="22" name="Rectangle 21">
              <a:extLst>
                <a:ext uri="{FF2B5EF4-FFF2-40B4-BE49-F238E27FC236}">
                  <a16:creationId xmlns:a16="http://schemas.microsoft.com/office/drawing/2014/main" id="{2CB8863C-D88D-FC42-410D-8B6B0E930781}"/>
                </a:ext>
              </a:extLst>
            </p:cNvPr>
            <p:cNvSpPr/>
            <p:nvPr/>
          </p:nvSpPr>
          <p:spPr>
            <a:xfrm>
              <a:off x="5945749" y="1340361"/>
              <a:ext cx="580101" cy="580101"/>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ight Triangle 22">
              <a:extLst>
                <a:ext uri="{FF2B5EF4-FFF2-40B4-BE49-F238E27FC236}">
                  <a16:creationId xmlns:a16="http://schemas.microsoft.com/office/drawing/2014/main" id="{F6778675-E580-ADD6-E739-54A3992B215E}"/>
                </a:ext>
              </a:extLst>
            </p:cNvPr>
            <p:cNvSpPr/>
            <p:nvPr/>
          </p:nvSpPr>
          <p:spPr>
            <a:xfrm rot="16200000">
              <a:off x="5944736" y="1345215"/>
              <a:ext cx="580101" cy="580101"/>
            </a:xfrm>
            <a:prstGeom prst="rtTriangl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descr="Classroom with solid fill">
              <a:extLst>
                <a:ext uri="{FF2B5EF4-FFF2-40B4-BE49-F238E27FC236}">
                  <a16:creationId xmlns:a16="http://schemas.microsoft.com/office/drawing/2014/main" id="{502C8331-0D04-5A5D-F4BA-E14B07C4F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3796" y="1389380"/>
              <a:ext cx="441982" cy="441982"/>
            </a:xfrm>
            <a:prstGeom prst="rect">
              <a:avLst/>
            </a:prstGeom>
          </p:spPr>
        </p:pic>
      </p:grpSp>
      <p:grpSp>
        <p:nvGrpSpPr>
          <p:cNvPr id="38" name="Group 37">
            <a:extLst>
              <a:ext uri="{FF2B5EF4-FFF2-40B4-BE49-F238E27FC236}">
                <a16:creationId xmlns:a16="http://schemas.microsoft.com/office/drawing/2014/main" id="{06A7CF05-2811-5776-5832-80749F1AF054}"/>
              </a:ext>
            </a:extLst>
          </p:cNvPr>
          <p:cNvGrpSpPr>
            <a:grpSpLocks noChangeAspect="1"/>
          </p:cNvGrpSpPr>
          <p:nvPr/>
        </p:nvGrpSpPr>
        <p:grpSpPr>
          <a:xfrm>
            <a:off x="6317560" y="1204649"/>
            <a:ext cx="589745" cy="588718"/>
            <a:chOff x="4669483" y="-1170077"/>
            <a:chExt cx="581114" cy="580102"/>
          </a:xfrm>
        </p:grpSpPr>
        <p:sp>
          <p:nvSpPr>
            <p:cNvPr id="39" name="Rectangle 38">
              <a:extLst>
                <a:ext uri="{FF2B5EF4-FFF2-40B4-BE49-F238E27FC236}">
                  <a16:creationId xmlns:a16="http://schemas.microsoft.com/office/drawing/2014/main" id="{C326D341-9D7B-6908-BB49-1E00E2E0341E}"/>
                </a:ext>
              </a:extLst>
            </p:cNvPr>
            <p:cNvSpPr/>
            <p:nvPr/>
          </p:nvSpPr>
          <p:spPr>
            <a:xfrm>
              <a:off x="4670496" y="-1170076"/>
              <a:ext cx="580101" cy="580101"/>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ight Triangle 39">
              <a:extLst>
                <a:ext uri="{FF2B5EF4-FFF2-40B4-BE49-F238E27FC236}">
                  <a16:creationId xmlns:a16="http://schemas.microsoft.com/office/drawing/2014/main" id="{BD20F722-CA5D-0DDD-9E44-2B01BD44717A}"/>
                </a:ext>
              </a:extLst>
            </p:cNvPr>
            <p:cNvSpPr/>
            <p:nvPr/>
          </p:nvSpPr>
          <p:spPr>
            <a:xfrm rot="16200000">
              <a:off x="4669483" y="-1170077"/>
              <a:ext cx="580101" cy="580101"/>
            </a:xfrm>
            <a:prstGeom prst="rtTriangl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Graduation cap with solid fill">
              <a:extLst>
                <a:ext uri="{FF2B5EF4-FFF2-40B4-BE49-F238E27FC236}">
                  <a16:creationId xmlns:a16="http://schemas.microsoft.com/office/drawing/2014/main" id="{782BD33A-CB91-C441-583D-C660E6AFD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0502" y="-1151383"/>
              <a:ext cx="535091" cy="535090"/>
            </a:xfrm>
            <a:prstGeom prst="rect">
              <a:avLst/>
            </a:prstGeom>
          </p:spPr>
        </p:pic>
      </p:grpSp>
      <p:grpSp>
        <p:nvGrpSpPr>
          <p:cNvPr id="42" name="Group 41">
            <a:extLst>
              <a:ext uri="{FF2B5EF4-FFF2-40B4-BE49-F238E27FC236}">
                <a16:creationId xmlns:a16="http://schemas.microsoft.com/office/drawing/2014/main" id="{A5A71321-D936-61B9-1217-BDD2CC17CDCE}"/>
              </a:ext>
            </a:extLst>
          </p:cNvPr>
          <p:cNvGrpSpPr>
            <a:grpSpLocks noChangeAspect="1"/>
          </p:cNvGrpSpPr>
          <p:nvPr/>
        </p:nvGrpSpPr>
        <p:grpSpPr>
          <a:xfrm>
            <a:off x="558442" y="1213338"/>
            <a:ext cx="588767" cy="602572"/>
            <a:chOff x="-705328" y="7031793"/>
            <a:chExt cx="580101" cy="593703"/>
          </a:xfrm>
        </p:grpSpPr>
        <p:sp>
          <p:nvSpPr>
            <p:cNvPr id="43" name="Rectangle 42">
              <a:extLst>
                <a:ext uri="{FF2B5EF4-FFF2-40B4-BE49-F238E27FC236}">
                  <a16:creationId xmlns:a16="http://schemas.microsoft.com/office/drawing/2014/main" id="{36BE81C2-0E77-29AB-77BE-9DE411140AB3}"/>
                </a:ext>
              </a:extLst>
            </p:cNvPr>
            <p:cNvSpPr/>
            <p:nvPr/>
          </p:nvSpPr>
          <p:spPr>
            <a:xfrm>
              <a:off x="-705328" y="7031793"/>
              <a:ext cx="580101" cy="580101"/>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ight Triangle 43">
              <a:extLst>
                <a:ext uri="{FF2B5EF4-FFF2-40B4-BE49-F238E27FC236}">
                  <a16:creationId xmlns:a16="http://schemas.microsoft.com/office/drawing/2014/main" id="{A977F29D-0789-2A17-1967-68968531428A}"/>
                </a:ext>
              </a:extLst>
            </p:cNvPr>
            <p:cNvSpPr/>
            <p:nvPr/>
          </p:nvSpPr>
          <p:spPr>
            <a:xfrm rot="16200000">
              <a:off x="-705328" y="7045395"/>
              <a:ext cx="580101" cy="580101"/>
            </a:xfrm>
            <a:prstGeom prst="rtTriangl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ooks on shelf with solid fill">
              <a:extLst>
                <a:ext uri="{FF2B5EF4-FFF2-40B4-BE49-F238E27FC236}">
                  <a16:creationId xmlns:a16="http://schemas.microsoft.com/office/drawing/2014/main" id="{817AE9EF-8F48-796A-25BA-7CFD0FFD6F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075" y="7077395"/>
              <a:ext cx="504844" cy="504844"/>
            </a:xfrm>
            <a:prstGeom prst="rect">
              <a:avLst/>
            </a:prstGeom>
          </p:spPr>
        </p:pic>
      </p:grpSp>
      <p:sp>
        <p:nvSpPr>
          <p:cNvPr id="2" name="Oval 1">
            <a:hlinkClick r:id="" action="ppaction://hlinkshowjump?jump=nextslide"/>
            <a:extLst>
              <a:ext uri="{FF2B5EF4-FFF2-40B4-BE49-F238E27FC236}">
                <a16:creationId xmlns:a16="http://schemas.microsoft.com/office/drawing/2014/main" id="{5952FE03-F2D5-2564-5F82-B46D35084AAC}"/>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DC988A9C-AECB-804D-0C0F-C11ABDA5CC05}"/>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20347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5556022"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manage your profile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274072" y="246947"/>
            <a:ext cx="4241775" cy="446326"/>
          </a:xfrm>
          <a:prstGeom prst="rect">
            <a:avLst/>
          </a:prstGeom>
        </p:spPr>
      </p:pic>
      <p:pic>
        <p:nvPicPr>
          <p:cNvPr id="18" name="Picture 17">
            <a:extLst>
              <a:ext uri="{FF2B5EF4-FFF2-40B4-BE49-F238E27FC236}">
                <a16:creationId xmlns:a16="http://schemas.microsoft.com/office/drawing/2014/main" id="{B01F8B51-8E98-92B6-942D-8B6977C417ED}"/>
              </a:ext>
            </a:extLst>
          </p:cNvPr>
          <p:cNvPicPr>
            <a:picLocks noChangeAspect="1"/>
          </p:cNvPicPr>
          <p:nvPr/>
        </p:nvPicPr>
        <p:blipFill rotWithShape="1">
          <a:blip r:embed="rId3"/>
          <a:srcRect b="89195"/>
          <a:stretch/>
        </p:blipFill>
        <p:spPr>
          <a:xfrm>
            <a:off x="219345" y="1342828"/>
            <a:ext cx="5635962" cy="375359"/>
          </a:xfrm>
          <a:prstGeom prst="rect">
            <a:avLst/>
          </a:prstGeom>
          <a:ln>
            <a:solidFill>
              <a:srgbClr val="00A87D"/>
            </a:solidFill>
          </a:ln>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454203" y="582463"/>
            <a:ext cx="1787496" cy="124605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You can access your saved searches and reading lists by clicking on your profile link int the top toolbar, then select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View my profile</a:t>
            </a:r>
            <a:r>
              <a:rPr kumimoji="0" lang="en-GB"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cxnSp>
        <p:nvCxnSpPr>
          <p:cNvPr id="30" name="Straight Connector 29">
            <a:extLst>
              <a:ext uri="{FF2B5EF4-FFF2-40B4-BE49-F238E27FC236}">
                <a16:creationId xmlns:a16="http://schemas.microsoft.com/office/drawing/2014/main" id="{542E35E9-D549-AB39-AD36-C496971F3834}"/>
              </a:ext>
            </a:extLst>
          </p:cNvPr>
          <p:cNvCxnSpPr>
            <a:cxnSpLocks/>
            <a:stCxn id="31" idx="3"/>
            <a:endCxn id="29" idx="1"/>
          </p:cNvCxnSpPr>
          <p:nvPr/>
        </p:nvCxnSpPr>
        <p:spPr>
          <a:xfrm flipV="1">
            <a:off x="5213371" y="1205490"/>
            <a:ext cx="1240832" cy="3090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4709371" y="1388567"/>
            <a:ext cx="504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5735281" y="2174945"/>
            <a:ext cx="1275736" cy="45403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Searches</a:t>
            </a:r>
          </a:p>
        </p:txBody>
      </p:sp>
      <p:grpSp>
        <p:nvGrpSpPr>
          <p:cNvPr id="13" name="Group 12">
            <a:extLst>
              <a:ext uri="{FF2B5EF4-FFF2-40B4-BE49-F238E27FC236}">
                <a16:creationId xmlns:a16="http://schemas.microsoft.com/office/drawing/2014/main" id="{B1E7F77B-7A20-ADFB-92A5-FA1C2452A4B8}"/>
              </a:ext>
            </a:extLst>
          </p:cNvPr>
          <p:cNvGrpSpPr>
            <a:grpSpLocks noChangeAspect="1"/>
          </p:cNvGrpSpPr>
          <p:nvPr/>
        </p:nvGrpSpPr>
        <p:grpSpPr>
          <a:xfrm>
            <a:off x="3157654" y="1624733"/>
            <a:ext cx="1414346" cy="743009"/>
            <a:chOff x="3648339" y="1855525"/>
            <a:chExt cx="2644035" cy="1389011"/>
          </a:xfrm>
        </p:grpSpPr>
        <p:pic>
          <p:nvPicPr>
            <p:cNvPr id="9" name="Picture 8">
              <a:extLst>
                <a:ext uri="{FF2B5EF4-FFF2-40B4-BE49-F238E27FC236}">
                  <a16:creationId xmlns:a16="http://schemas.microsoft.com/office/drawing/2014/main" id="{636B0FA0-8147-66C8-771E-44F0544EF138}"/>
                </a:ext>
              </a:extLst>
            </p:cNvPr>
            <p:cNvPicPr>
              <a:picLocks noChangeAspect="1"/>
            </p:cNvPicPr>
            <p:nvPr/>
          </p:nvPicPr>
          <p:blipFill>
            <a:blip r:embed="rId4"/>
            <a:stretch>
              <a:fillRect/>
            </a:stretch>
          </p:blipFill>
          <p:spPr>
            <a:xfrm>
              <a:off x="3648339" y="1855525"/>
              <a:ext cx="2644035" cy="1389011"/>
            </a:xfrm>
            <a:prstGeom prst="rect">
              <a:avLst/>
            </a:prstGeom>
            <a:ln>
              <a:solidFill>
                <a:srgbClr val="00A87D"/>
              </a:solidFill>
            </a:ln>
          </p:spPr>
        </p:pic>
        <p:sp>
          <p:nvSpPr>
            <p:cNvPr id="11" name="Rectangle 10">
              <a:extLst>
                <a:ext uri="{FF2B5EF4-FFF2-40B4-BE49-F238E27FC236}">
                  <a16:creationId xmlns:a16="http://schemas.microsoft.com/office/drawing/2014/main" id="{47B0B597-1E13-A749-3219-7A770C298C47}"/>
                </a:ext>
              </a:extLst>
            </p:cNvPr>
            <p:cNvSpPr/>
            <p:nvPr/>
          </p:nvSpPr>
          <p:spPr>
            <a:xfrm>
              <a:off x="4616998" y="2345620"/>
              <a:ext cx="639920" cy="17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CBA753DA-8D30-B36B-2750-057984E8701D}"/>
              </a:ext>
            </a:extLst>
          </p:cNvPr>
          <p:cNvSpPr txBox="1"/>
          <p:nvPr/>
        </p:nvSpPr>
        <p:spPr>
          <a:xfrm>
            <a:off x="3632738" y="1833705"/>
            <a:ext cx="504000" cy="169277"/>
          </a:xfrm>
          <a:prstGeom prst="rect">
            <a:avLst/>
          </a:prstGeom>
          <a:noFill/>
        </p:spPr>
        <p:txBody>
          <a:bodyPr wrap="square" rtlCol="0">
            <a:spAutoFit/>
          </a:bodyPr>
          <a:lstStyle/>
          <a:p>
            <a:r>
              <a:rPr lang="en-GB" sz="5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Your name</a:t>
            </a:r>
          </a:p>
        </p:txBody>
      </p:sp>
      <p:sp>
        <p:nvSpPr>
          <p:cNvPr id="20" name="Rectangle 19">
            <a:extLst>
              <a:ext uri="{FF2B5EF4-FFF2-40B4-BE49-F238E27FC236}">
                <a16:creationId xmlns:a16="http://schemas.microsoft.com/office/drawing/2014/main" id="{E7F50E60-1A2E-A668-F161-59874705C2BD}"/>
              </a:ext>
            </a:extLst>
          </p:cNvPr>
          <p:cNvSpPr/>
          <p:nvPr/>
        </p:nvSpPr>
        <p:spPr>
          <a:xfrm>
            <a:off x="3436374" y="1964495"/>
            <a:ext cx="848032" cy="154005"/>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EA99C3D8-7102-6276-B344-55EF4AD1E62B}"/>
              </a:ext>
            </a:extLst>
          </p:cNvPr>
          <p:cNvPicPr>
            <a:picLocks noChangeAspect="1"/>
          </p:cNvPicPr>
          <p:nvPr/>
        </p:nvPicPr>
        <p:blipFill>
          <a:blip r:embed="rId5"/>
          <a:stretch>
            <a:fillRect/>
          </a:stretch>
        </p:blipFill>
        <p:spPr>
          <a:xfrm>
            <a:off x="217623" y="2498533"/>
            <a:ext cx="3855085" cy="2479116"/>
          </a:xfrm>
          <a:prstGeom prst="rect">
            <a:avLst/>
          </a:prstGeom>
          <a:ln>
            <a:solidFill>
              <a:srgbClr val="00A87D"/>
            </a:solidFill>
          </a:ln>
        </p:spPr>
      </p:pic>
      <p:pic>
        <p:nvPicPr>
          <p:cNvPr id="35" name="Picture 34">
            <a:extLst>
              <a:ext uri="{FF2B5EF4-FFF2-40B4-BE49-F238E27FC236}">
                <a16:creationId xmlns:a16="http://schemas.microsoft.com/office/drawing/2014/main" id="{ED71857C-504E-2DB9-2921-050CA5A6E505}"/>
              </a:ext>
            </a:extLst>
          </p:cNvPr>
          <p:cNvPicPr>
            <a:picLocks noChangeAspect="1"/>
          </p:cNvPicPr>
          <p:nvPr/>
        </p:nvPicPr>
        <p:blipFill>
          <a:blip r:embed="rId6"/>
          <a:stretch>
            <a:fillRect/>
          </a:stretch>
        </p:blipFill>
        <p:spPr>
          <a:xfrm>
            <a:off x="4136738" y="2880063"/>
            <a:ext cx="3997363" cy="2097585"/>
          </a:xfrm>
          <a:prstGeom prst="rect">
            <a:avLst/>
          </a:prstGeom>
          <a:ln>
            <a:solidFill>
              <a:srgbClr val="00A87D"/>
            </a:solidFill>
          </a:ln>
        </p:spPr>
      </p:pic>
      <p:sp>
        <p:nvSpPr>
          <p:cNvPr id="40" name="Rectangle 39">
            <a:extLst>
              <a:ext uri="{FF2B5EF4-FFF2-40B4-BE49-F238E27FC236}">
                <a16:creationId xmlns:a16="http://schemas.microsoft.com/office/drawing/2014/main" id="{6CBE6FD5-D00A-F746-FD5C-7EB34D172C37}"/>
              </a:ext>
            </a:extLst>
          </p:cNvPr>
          <p:cNvSpPr/>
          <p:nvPr/>
        </p:nvSpPr>
        <p:spPr>
          <a:xfrm>
            <a:off x="4941123" y="2886003"/>
            <a:ext cx="515780" cy="234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8EDA862D-EC17-0F8F-96CA-A21989591F81}"/>
              </a:ext>
            </a:extLst>
          </p:cNvPr>
          <p:cNvSpPr/>
          <p:nvPr/>
        </p:nvSpPr>
        <p:spPr>
          <a:xfrm>
            <a:off x="667862" y="2505907"/>
            <a:ext cx="396000" cy="234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D0B52F85-672B-5535-CB99-DAB14CB1255F}"/>
              </a:ext>
            </a:extLst>
          </p:cNvPr>
          <p:cNvSpPr>
            <a:spLocks/>
          </p:cNvSpPr>
          <p:nvPr/>
        </p:nvSpPr>
        <p:spPr>
          <a:xfrm>
            <a:off x="1370158" y="1881342"/>
            <a:ext cx="1275736" cy="45403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Lists</a:t>
            </a:r>
          </a:p>
        </p:txBody>
      </p:sp>
      <p:cxnSp>
        <p:nvCxnSpPr>
          <p:cNvPr id="39" name="Straight Connector 38">
            <a:extLst>
              <a:ext uri="{FF2B5EF4-FFF2-40B4-BE49-F238E27FC236}">
                <a16:creationId xmlns:a16="http://schemas.microsoft.com/office/drawing/2014/main" id="{222A081F-476F-B87B-CCC1-6B34D1AB5582}"/>
              </a:ext>
            </a:extLst>
          </p:cNvPr>
          <p:cNvCxnSpPr>
            <a:cxnSpLocks/>
            <a:stCxn id="36" idx="0"/>
            <a:endCxn id="38" idx="1"/>
          </p:cNvCxnSpPr>
          <p:nvPr/>
        </p:nvCxnSpPr>
        <p:spPr>
          <a:xfrm flipV="1">
            <a:off x="865862" y="2108360"/>
            <a:ext cx="504296" cy="3975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8217F39-7326-A4E8-97EF-BBA6756F7CE0}"/>
              </a:ext>
            </a:extLst>
          </p:cNvPr>
          <p:cNvCxnSpPr>
            <a:cxnSpLocks/>
            <a:stCxn id="40" idx="0"/>
            <a:endCxn id="27" idx="1"/>
          </p:cNvCxnSpPr>
          <p:nvPr/>
        </p:nvCxnSpPr>
        <p:spPr>
          <a:xfrm flipV="1">
            <a:off x="5199013" y="2401963"/>
            <a:ext cx="536268" cy="4840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Oval 1">
            <a:hlinkClick r:id="" action="ppaction://hlinkshowjump?jump=nextslide"/>
            <a:extLst>
              <a:ext uri="{FF2B5EF4-FFF2-40B4-BE49-F238E27FC236}">
                <a16:creationId xmlns:a16="http://schemas.microsoft.com/office/drawing/2014/main" id="{BBF2E8C7-B037-94C7-E9D4-BAD0D98384F2}"/>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DA0AA850-E4F5-C5B4-CD39-E668F38C73D8}"/>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72993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87F8FC-79DD-7DBB-9525-A6ACEBCC5140}"/>
              </a:ext>
            </a:extLst>
          </p:cNvPr>
          <p:cNvSpPr/>
          <p:nvPr/>
        </p:nvSpPr>
        <p:spPr>
          <a:xfrm rot="-120000">
            <a:off x="1445893" y="2912012"/>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10EA25F-ADCB-DEB9-1862-975AEE78F64F}"/>
              </a:ext>
            </a:extLst>
          </p:cNvPr>
          <p:cNvSpPr/>
          <p:nvPr/>
        </p:nvSpPr>
        <p:spPr>
          <a:xfrm>
            <a:off x="428" y="1"/>
            <a:ext cx="9143572" cy="1423218"/>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8" name="Title 1">
            <a:extLst>
              <a:ext uri="{FF2B5EF4-FFF2-40B4-BE49-F238E27FC236}">
                <a16:creationId xmlns:a16="http://schemas.microsoft.com/office/drawing/2014/main" id="{F033A02A-2F31-A1D4-DCED-6A51D0CB1872}"/>
              </a:ext>
            </a:extLst>
          </p:cNvPr>
          <p:cNvSpPr txBox="1">
            <a:spLocks/>
          </p:cNvSpPr>
          <p:nvPr/>
        </p:nvSpPr>
        <p:spPr>
          <a:xfrm>
            <a:off x="2221335" y="350157"/>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r" fontAlgn="auto">
              <a:spcAft>
                <a:spcPts val="0"/>
              </a:spcAft>
            </a:pPr>
            <a:r>
              <a:rPr lang="en-US" sz="3200" dirty="0">
                <a:solidFill>
                  <a:schemeClr val="tx1">
                    <a:lumMod val="50000"/>
                    <a:lumOff val="50000"/>
                  </a:schemeClr>
                </a:solidFill>
                <a:latin typeface="+mn-lt"/>
              </a:rPr>
              <a:t>apply your learning</a:t>
            </a:r>
          </a:p>
        </p:txBody>
      </p:sp>
      <p:grpSp>
        <p:nvGrpSpPr>
          <p:cNvPr id="12" name="Group 11">
            <a:extLst>
              <a:ext uri="{FF2B5EF4-FFF2-40B4-BE49-F238E27FC236}">
                <a16:creationId xmlns:a16="http://schemas.microsoft.com/office/drawing/2014/main" id="{68726531-106B-F709-B36D-6F122894F0E5}"/>
              </a:ext>
            </a:extLst>
          </p:cNvPr>
          <p:cNvGrpSpPr/>
          <p:nvPr/>
        </p:nvGrpSpPr>
        <p:grpSpPr>
          <a:xfrm>
            <a:off x="2308372" y="415819"/>
            <a:ext cx="648000" cy="648000"/>
            <a:chOff x="8309096" y="149233"/>
            <a:chExt cx="648000" cy="648000"/>
          </a:xfrm>
        </p:grpSpPr>
        <p:sp>
          <p:nvSpPr>
            <p:cNvPr id="9" name="Oval 8">
              <a:extLst>
                <a:ext uri="{FF2B5EF4-FFF2-40B4-BE49-F238E27FC236}">
                  <a16:creationId xmlns:a16="http://schemas.microsoft.com/office/drawing/2014/main" id="{E6B2920A-952C-12F0-2ADC-7213AC992934}"/>
                </a:ext>
              </a:extLst>
            </p:cNvPr>
            <p:cNvSpPr/>
            <p:nvPr/>
          </p:nvSpPr>
          <p:spPr>
            <a:xfrm>
              <a:off x="8309096" y="149233"/>
              <a:ext cx="648000" cy="648000"/>
            </a:xfrm>
            <a:prstGeom prst="ellips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lipboard Mixed with solid fill">
              <a:extLst>
                <a:ext uri="{FF2B5EF4-FFF2-40B4-BE49-F238E27FC236}">
                  <a16:creationId xmlns:a16="http://schemas.microsoft.com/office/drawing/2014/main" id="{B951B5C0-F4D1-9C77-A201-9716D24A0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739" y="204876"/>
              <a:ext cx="536713" cy="536713"/>
            </a:xfrm>
            <a:prstGeom prst="rect">
              <a:avLst/>
            </a:prstGeom>
          </p:spPr>
        </p:pic>
      </p:grpSp>
      <p:pic>
        <p:nvPicPr>
          <p:cNvPr id="14" name="Graphic 13" descr="Open folder with solid fill">
            <a:extLst>
              <a:ext uri="{FF2B5EF4-FFF2-40B4-BE49-F238E27FC236}">
                <a16:creationId xmlns:a16="http://schemas.microsoft.com/office/drawing/2014/main" id="{FAD07921-E71B-CBC8-4C23-089F3409A61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09367" y="1930639"/>
            <a:ext cx="956690" cy="956690"/>
          </a:xfrm>
          <a:prstGeom prst="rect">
            <a:avLst/>
          </a:prstGeom>
        </p:spPr>
      </p:pic>
      <p:pic>
        <p:nvPicPr>
          <p:cNvPr id="20" name="Graphic 19" descr="User with solid fill">
            <a:extLst>
              <a:ext uri="{FF2B5EF4-FFF2-40B4-BE49-F238E27FC236}">
                <a16:creationId xmlns:a16="http://schemas.microsoft.com/office/drawing/2014/main" id="{C11EF693-0B3D-3A6C-6D89-8832DA79293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75681" y="1931652"/>
            <a:ext cx="956690" cy="956690"/>
          </a:xfrm>
          <a:prstGeom prst="rect">
            <a:avLst/>
          </a:prstGeom>
        </p:spPr>
      </p:pic>
      <p:sp>
        <p:nvSpPr>
          <p:cNvPr id="22" name="TextBox 21">
            <a:extLst>
              <a:ext uri="{FF2B5EF4-FFF2-40B4-BE49-F238E27FC236}">
                <a16:creationId xmlns:a16="http://schemas.microsoft.com/office/drawing/2014/main" id="{D85A0A87-3F1B-2E6A-3E5C-F08039252609}"/>
              </a:ext>
            </a:extLst>
          </p:cNvPr>
          <p:cNvSpPr txBox="1"/>
          <p:nvPr/>
        </p:nvSpPr>
        <p:spPr>
          <a:xfrm>
            <a:off x="1077311" y="3157232"/>
            <a:ext cx="2288047" cy="954107"/>
          </a:xfrm>
          <a:prstGeom prst="rect">
            <a:avLst/>
          </a:prstGeom>
          <a:noFill/>
        </p:spPr>
        <p:txBody>
          <a:bodyPr wrap="square">
            <a:spAutoFit/>
          </a:bodyPr>
          <a:lstStyle/>
          <a:p>
            <a:pPr marL="0" indent="0" algn="ctr" fontAlgn="auto">
              <a:spcAft>
                <a:spcPts val="0"/>
              </a:spcAft>
              <a:buNone/>
            </a:pPr>
            <a:r>
              <a:rPr lang="en-US" sz="1400" b="1" dirty="0">
                <a:solidFill>
                  <a:schemeClr val="tx1">
                    <a:lumMod val="50000"/>
                    <a:lumOff val="50000"/>
                  </a:schemeClr>
                </a:solidFill>
              </a:rPr>
              <a:t>Create a free profile</a:t>
            </a:r>
          </a:p>
          <a:p>
            <a:pPr marL="0" indent="0" algn="ctr" fontAlgn="auto">
              <a:spcAft>
                <a:spcPts val="0"/>
              </a:spcAft>
              <a:buNone/>
            </a:pPr>
            <a:r>
              <a:rPr lang="en-US" sz="1400" dirty="0">
                <a:solidFill>
                  <a:schemeClr val="tx1">
                    <a:lumMod val="50000"/>
                    <a:lumOff val="50000"/>
                  </a:schemeClr>
                </a:solidFill>
              </a:rPr>
              <a:t>on </a:t>
            </a:r>
            <a:r>
              <a:rPr lang="en-US" sz="1400" i="1" dirty="0">
                <a:solidFill>
                  <a:schemeClr val="tx1">
                    <a:lumMod val="50000"/>
                    <a:lumOff val="50000"/>
                  </a:schemeClr>
                </a:solidFill>
              </a:rPr>
              <a:t>SAGE Research Methods </a:t>
            </a:r>
            <a:r>
              <a:rPr lang="en-US" sz="1400" dirty="0">
                <a:solidFill>
                  <a:schemeClr val="tx1">
                    <a:lumMod val="50000"/>
                    <a:lumOff val="50000"/>
                  </a:schemeClr>
                </a:solidFill>
              </a:rPr>
              <a:t>from any page of the platform</a:t>
            </a:r>
            <a:endParaRPr lang="en-GB" sz="1400" dirty="0">
              <a:solidFill>
                <a:schemeClr val="tx1">
                  <a:lumMod val="50000"/>
                  <a:lumOff val="50000"/>
                </a:schemeClr>
              </a:solidFill>
            </a:endParaRPr>
          </a:p>
        </p:txBody>
      </p:sp>
      <p:sp>
        <p:nvSpPr>
          <p:cNvPr id="29" name="TextBox 28">
            <a:extLst>
              <a:ext uri="{FF2B5EF4-FFF2-40B4-BE49-F238E27FC236}">
                <a16:creationId xmlns:a16="http://schemas.microsoft.com/office/drawing/2014/main" id="{28D77640-CA00-2284-2961-D10DB7507AF8}"/>
              </a:ext>
            </a:extLst>
          </p:cNvPr>
          <p:cNvSpPr txBox="1"/>
          <p:nvPr/>
        </p:nvSpPr>
        <p:spPr>
          <a:xfrm>
            <a:off x="6117888" y="3157232"/>
            <a:ext cx="1727248" cy="523220"/>
          </a:xfrm>
          <a:prstGeom prst="rect">
            <a:avLst/>
          </a:prstGeom>
          <a:noFill/>
        </p:spPr>
        <p:txBody>
          <a:bodyPr wrap="square">
            <a:spAutoFit/>
          </a:bodyPr>
          <a:lstStyle/>
          <a:p>
            <a:pPr marL="0" indent="0" algn="ctr" fontAlgn="auto">
              <a:spcAft>
                <a:spcPts val="0"/>
              </a:spcAft>
              <a:buNone/>
            </a:pPr>
            <a:r>
              <a:rPr lang="en-GB" sz="1400" dirty="0">
                <a:solidFill>
                  <a:schemeClr val="tx1">
                    <a:lumMod val="50000"/>
                    <a:lumOff val="50000"/>
                  </a:schemeClr>
                </a:solidFill>
              </a:rPr>
              <a:t>Add a resource to</a:t>
            </a:r>
          </a:p>
          <a:p>
            <a:pPr marL="0" indent="0" algn="ctr" fontAlgn="auto">
              <a:spcAft>
                <a:spcPts val="0"/>
              </a:spcAft>
              <a:buNone/>
            </a:pPr>
            <a:r>
              <a:rPr lang="en-GB" sz="1400" dirty="0">
                <a:solidFill>
                  <a:schemeClr val="tx1">
                    <a:lumMod val="50000"/>
                    <a:lumOff val="50000"/>
                  </a:schemeClr>
                </a:solidFill>
              </a:rPr>
              <a:t>a </a:t>
            </a:r>
            <a:r>
              <a:rPr lang="en-GB" sz="1400" b="1" dirty="0">
                <a:solidFill>
                  <a:schemeClr val="tx1">
                    <a:lumMod val="50000"/>
                    <a:lumOff val="50000"/>
                  </a:schemeClr>
                </a:solidFill>
              </a:rPr>
              <a:t>reading list</a:t>
            </a:r>
            <a:r>
              <a:rPr lang="en-GB" sz="1400" dirty="0">
                <a:solidFill>
                  <a:schemeClr val="tx1">
                    <a:lumMod val="50000"/>
                    <a:lumOff val="50000"/>
                  </a:schemeClr>
                </a:solidFill>
              </a:rPr>
              <a:t>.</a:t>
            </a:r>
            <a:endParaRPr lang="en-GB" sz="1400" b="1" dirty="0">
              <a:solidFill>
                <a:schemeClr val="tx1">
                  <a:lumMod val="50000"/>
                  <a:lumOff val="50000"/>
                </a:schemeClr>
              </a:solidFill>
            </a:endParaRPr>
          </a:p>
        </p:txBody>
      </p:sp>
      <p:sp>
        <p:nvSpPr>
          <p:cNvPr id="32" name="Arrow: Pentagon 31">
            <a:hlinkClick r:id="rId9" action="ppaction://hlinksldjump"/>
            <a:extLst>
              <a:ext uri="{FF2B5EF4-FFF2-40B4-BE49-F238E27FC236}">
                <a16:creationId xmlns:a16="http://schemas.microsoft.com/office/drawing/2014/main" id="{E33FA8FD-6984-85E6-9361-0B789514885F}"/>
              </a:ext>
            </a:extLst>
          </p:cNvPr>
          <p:cNvSpPr/>
          <p:nvPr/>
        </p:nvSpPr>
        <p:spPr>
          <a:xfrm flipH="1">
            <a:off x="7180788" y="4670935"/>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   Back to </a:t>
            </a:r>
            <a:r>
              <a:rPr lang="en-GB" sz="1600" i="1" dirty="0">
                <a:solidFill>
                  <a:schemeClr val="bg1"/>
                </a:solidFill>
              </a:rPr>
              <a:t>Topics</a:t>
            </a:r>
          </a:p>
        </p:txBody>
      </p:sp>
      <p:pic>
        <p:nvPicPr>
          <p:cNvPr id="3" name="Graphic 2" descr="Magnifying glass with solid fill">
            <a:extLst>
              <a:ext uri="{FF2B5EF4-FFF2-40B4-BE49-F238E27FC236}">
                <a16:creationId xmlns:a16="http://schemas.microsoft.com/office/drawing/2014/main" id="{BB91F1C2-3697-2B65-63EC-7AB96AC20A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92524" y="1930639"/>
            <a:ext cx="956690" cy="956690"/>
          </a:xfrm>
          <a:prstGeom prst="rect">
            <a:avLst/>
          </a:prstGeom>
        </p:spPr>
      </p:pic>
      <p:sp>
        <p:nvSpPr>
          <p:cNvPr id="4" name="TextBox 3">
            <a:extLst>
              <a:ext uri="{FF2B5EF4-FFF2-40B4-BE49-F238E27FC236}">
                <a16:creationId xmlns:a16="http://schemas.microsoft.com/office/drawing/2014/main" id="{FBA52F30-434E-D179-F0B2-C5777CFFCF84}"/>
              </a:ext>
            </a:extLst>
          </p:cNvPr>
          <p:cNvSpPr txBox="1"/>
          <p:nvPr/>
        </p:nvSpPr>
        <p:spPr>
          <a:xfrm>
            <a:off x="3614514" y="3156360"/>
            <a:ext cx="1914971" cy="954107"/>
          </a:xfrm>
          <a:prstGeom prst="rect">
            <a:avLst/>
          </a:prstGeom>
          <a:noFill/>
        </p:spPr>
        <p:txBody>
          <a:bodyPr wrap="square">
            <a:spAutoFit/>
          </a:bodyPr>
          <a:lstStyle/>
          <a:p>
            <a:pPr marL="0" indent="0" algn="ctr" fontAlgn="auto">
              <a:spcAft>
                <a:spcPts val="0"/>
              </a:spcAft>
              <a:buNone/>
            </a:pPr>
            <a:r>
              <a:rPr lang="en-GB" sz="1400" b="1" dirty="0">
                <a:solidFill>
                  <a:schemeClr val="tx1">
                    <a:lumMod val="50000"/>
                    <a:lumOff val="50000"/>
                  </a:schemeClr>
                </a:solidFill>
              </a:rPr>
              <a:t>Save a search</a:t>
            </a:r>
          </a:p>
          <a:p>
            <a:pPr marL="0" indent="0" algn="ctr" fontAlgn="auto">
              <a:spcAft>
                <a:spcPts val="0"/>
              </a:spcAft>
              <a:buNone/>
            </a:pPr>
            <a:r>
              <a:rPr lang="en-GB" sz="1400" dirty="0">
                <a:solidFill>
                  <a:schemeClr val="tx1">
                    <a:lumMod val="50000"/>
                    <a:lumOff val="50000"/>
                  </a:schemeClr>
                </a:solidFill>
              </a:rPr>
              <a:t>based upon a</a:t>
            </a:r>
          </a:p>
          <a:p>
            <a:pPr marL="0" indent="0" algn="ctr" fontAlgn="auto">
              <a:spcAft>
                <a:spcPts val="0"/>
              </a:spcAft>
              <a:buNone/>
            </a:pPr>
            <a:r>
              <a:rPr lang="en-GB" sz="1400" dirty="0">
                <a:solidFill>
                  <a:schemeClr val="tx1">
                    <a:lumMod val="50000"/>
                    <a:lumOff val="50000"/>
                  </a:schemeClr>
                </a:solidFill>
              </a:rPr>
              <a:t>current assignment</a:t>
            </a:r>
          </a:p>
          <a:p>
            <a:pPr marL="0" indent="0" algn="ctr" fontAlgn="auto">
              <a:spcAft>
                <a:spcPts val="0"/>
              </a:spcAft>
              <a:buNone/>
            </a:pPr>
            <a:r>
              <a:rPr lang="en-GB" sz="1400" dirty="0">
                <a:solidFill>
                  <a:schemeClr val="tx1">
                    <a:lumMod val="50000"/>
                    <a:lumOff val="50000"/>
                  </a:schemeClr>
                </a:solidFill>
              </a:rPr>
              <a:t>or research project.</a:t>
            </a:r>
          </a:p>
        </p:txBody>
      </p:sp>
      <p:sp>
        <p:nvSpPr>
          <p:cNvPr id="19" name="Rectangle 18">
            <a:extLst>
              <a:ext uri="{FF2B5EF4-FFF2-40B4-BE49-F238E27FC236}">
                <a16:creationId xmlns:a16="http://schemas.microsoft.com/office/drawing/2014/main" id="{C4C72817-F60C-3B47-8B89-930FD03511A2}"/>
              </a:ext>
            </a:extLst>
          </p:cNvPr>
          <p:cNvSpPr/>
          <p:nvPr/>
        </p:nvSpPr>
        <p:spPr>
          <a:xfrm rot="-120000">
            <a:off x="3857004" y="2913025"/>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0B62877-611A-8D4C-DFE3-717E0A47A342}"/>
              </a:ext>
            </a:extLst>
          </p:cNvPr>
          <p:cNvSpPr/>
          <p:nvPr/>
        </p:nvSpPr>
        <p:spPr>
          <a:xfrm rot="-120000">
            <a:off x="6273380" y="2913897"/>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449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59594" y="2633213"/>
            <a:ext cx="3486837" cy="685801"/>
          </a:xfrm>
        </p:spPr>
        <p:txBody>
          <a:bodyPr/>
          <a:lstStyle/>
          <a:p>
            <a:pPr algn="r"/>
            <a:r>
              <a:rPr lang="en-US" sz="3600" b="1" dirty="0"/>
              <a:t>content types</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
        <p:nvSpPr>
          <p:cNvPr id="3" name="Oval 2">
            <a:hlinkClick r:id="" action="ppaction://hlinkshowjump?jump=nextslide"/>
            <a:extLst>
              <a:ext uri="{FF2B5EF4-FFF2-40B4-BE49-F238E27FC236}">
                <a16:creationId xmlns:a16="http://schemas.microsoft.com/office/drawing/2014/main" id="{F49F2660-E3E0-0D4C-1E12-0D451410C8A7}"/>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4" name="TextBox 3">
            <a:extLst>
              <a:ext uri="{FF2B5EF4-FFF2-40B4-BE49-F238E27FC236}">
                <a16:creationId xmlns:a16="http://schemas.microsoft.com/office/drawing/2014/main" id="{436AA315-C66D-E505-41FA-50C8EA0B7BF0}"/>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02719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F098E7D-2C52-0492-6269-D5293015D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048" y="1138450"/>
            <a:ext cx="1026179" cy="1026179"/>
          </a:xfrm>
          <a:prstGeom prst="rect">
            <a:avLst/>
          </a:prstGeom>
        </p:spPr>
      </p:pic>
      <p:pic>
        <p:nvPicPr>
          <p:cNvPr id="11" name="Graphic 10">
            <a:extLst>
              <a:ext uri="{FF2B5EF4-FFF2-40B4-BE49-F238E27FC236}">
                <a16:creationId xmlns:a16="http://schemas.microsoft.com/office/drawing/2014/main" id="{B3FC34C1-62CE-9876-C1CD-93B7C2045B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2133" y="3043924"/>
            <a:ext cx="1026179" cy="1026179"/>
          </a:xfrm>
          <a:prstGeom prst="rect">
            <a:avLst/>
          </a:prstGeom>
        </p:spPr>
      </p:pic>
      <p:pic>
        <p:nvPicPr>
          <p:cNvPr id="12" name="Graphic 11">
            <a:extLst>
              <a:ext uri="{FF2B5EF4-FFF2-40B4-BE49-F238E27FC236}">
                <a16:creationId xmlns:a16="http://schemas.microsoft.com/office/drawing/2014/main" id="{34A15885-7D65-2254-F8C4-BB9E69056C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9701" y="1128251"/>
            <a:ext cx="1026179" cy="1026179"/>
          </a:xfrm>
          <a:prstGeom prst="rect">
            <a:avLst/>
          </a:prstGeom>
        </p:spPr>
      </p:pic>
      <p:pic>
        <p:nvPicPr>
          <p:cNvPr id="13" name="Graphic 12">
            <a:extLst>
              <a:ext uri="{FF2B5EF4-FFF2-40B4-BE49-F238E27FC236}">
                <a16:creationId xmlns:a16="http://schemas.microsoft.com/office/drawing/2014/main" id="{8142F770-8F78-477A-5926-B621CD3923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7007" y="1132889"/>
            <a:ext cx="1026179" cy="1026179"/>
          </a:xfrm>
          <a:prstGeom prst="rect">
            <a:avLst/>
          </a:prstGeom>
        </p:spPr>
      </p:pic>
      <p:pic>
        <p:nvPicPr>
          <p:cNvPr id="14" name="Graphic 13">
            <a:extLst>
              <a:ext uri="{FF2B5EF4-FFF2-40B4-BE49-F238E27FC236}">
                <a16:creationId xmlns:a16="http://schemas.microsoft.com/office/drawing/2014/main" id="{F39BF282-9F0A-4519-5385-DBC0875D9A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03282" y="3043924"/>
            <a:ext cx="1026179" cy="1026179"/>
          </a:xfrm>
          <a:prstGeom prst="rect">
            <a:avLst/>
          </a:prstGeom>
        </p:spPr>
      </p:pic>
      <p:pic>
        <p:nvPicPr>
          <p:cNvPr id="15" name="Graphic 14">
            <a:extLst>
              <a:ext uri="{FF2B5EF4-FFF2-40B4-BE49-F238E27FC236}">
                <a16:creationId xmlns:a16="http://schemas.microsoft.com/office/drawing/2014/main" id="{00A64CFC-0305-93E7-B53D-1BB4C44286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89183" y="3043924"/>
            <a:ext cx="1026179" cy="1026179"/>
          </a:xfrm>
          <a:prstGeom prst="rect">
            <a:avLst/>
          </a:prstGeom>
        </p:spPr>
      </p:pic>
      <p:pic>
        <p:nvPicPr>
          <p:cNvPr id="16" name="Graphic 15">
            <a:extLst>
              <a:ext uri="{FF2B5EF4-FFF2-40B4-BE49-F238E27FC236}">
                <a16:creationId xmlns:a16="http://schemas.microsoft.com/office/drawing/2014/main" id="{FC445BB5-D1C6-C686-6983-06AFBEFF9E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96233" y="3043924"/>
            <a:ext cx="1026179" cy="1026179"/>
          </a:xfrm>
          <a:prstGeom prst="rect">
            <a:avLst/>
          </a:prstGeom>
        </p:spPr>
      </p:pic>
      <p:pic>
        <p:nvPicPr>
          <p:cNvPr id="17" name="Graphic 16">
            <a:extLst>
              <a:ext uri="{FF2B5EF4-FFF2-40B4-BE49-F238E27FC236}">
                <a16:creationId xmlns:a16="http://schemas.microsoft.com/office/drawing/2014/main" id="{55199992-22F1-14F1-1F34-350FA19EFE0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8128" y="1142414"/>
            <a:ext cx="1026179" cy="1026179"/>
          </a:xfrm>
          <a:prstGeom prst="rect">
            <a:avLst/>
          </a:prstGeom>
        </p:spPr>
      </p:pic>
      <p:sp>
        <p:nvSpPr>
          <p:cNvPr id="18" name="TextBox 17">
            <a:extLst>
              <a:ext uri="{FF2B5EF4-FFF2-40B4-BE49-F238E27FC236}">
                <a16:creationId xmlns:a16="http://schemas.microsoft.com/office/drawing/2014/main" id="{679837B4-4781-824F-5D2D-79CCE57A3E66}"/>
              </a:ext>
            </a:extLst>
          </p:cNvPr>
          <p:cNvSpPr txBox="1"/>
          <p:nvPr/>
        </p:nvSpPr>
        <p:spPr>
          <a:xfrm>
            <a:off x="2797913" y="4149021"/>
            <a:ext cx="1972869"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Doing Research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Online</a:t>
            </a:r>
          </a:p>
        </p:txBody>
      </p:sp>
      <p:sp>
        <p:nvSpPr>
          <p:cNvPr id="20" name="TextBox 19">
            <a:extLst>
              <a:ext uri="{FF2B5EF4-FFF2-40B4-BE49-F238E27FC236}">
                <a16:creationId xmlns:a16="http://schemas.microsoft.com/office/drawing/2014/main" id="{B36C3586-4175-967C-0BE7-76EFEE9C2AEC}"/>
              </a:ext>
            </a:extLst>
          </p:cNvPr>
          <p:cNvSpPr txBox="1"/>
          <p:nvPr/>
        </p:nvSpPr>
        <p:spPr>
          <a:xfrm>
            <a:off x="802620" y="2197074"/>
            <a:ext cx="141543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Books &amp;</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Reference</a:t>
            </a:r>
          </a:p>
        </p:txBody>
      </p:sp>
      <p:sp>
        <p:nvSpPr>
          <p:cNvPr id="21" name="TextBox 20">
            <a:extLst>
              <a:ext uri="{FF2B5EF4-FFF2-40B4-BE49-F238E27FC236}">
                <a16:creationId xmlns:a16="http://schemas.microsoft.com/office/drawing/2014/main" id="{BF9B6E57-FF78-5862-7433-DE41C40A1284}"/>
              </a:ext>
            </a:extLst>
          </p:cNvPr>
          <p:cNvSpPr txBox="1"/>
          <p:nvPr/>
        </p:nvSpPr>
        <p:spPr>
          <a:xfrm>
            <a:off x="2836829" y="2197074"/>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Video</a:t>
            </a:r>
          </a:p>
        </p:txBody>
      </p:sp>
      <p:sp>
        <p:nvSpPr>
          <p:cNvPr id="22" name="TextBox 21">
            <a:extLst>
              <a:ext uri="{FF2B5EF4-FFF2-40B4-BE49-F238E27FC236}">
                <a16:creationId xmlns:a16="http://schemas.microsoft.com/office/drawing/2014/main" id="{7E023B7D-FB25-CAD4-61CE-16C3CAA07878}"/>
              </a:ext>
            </a:extLst>
          </p:cNvPr>
          <p:cNvSpPr txBox="1"/>
          <p:nvPr/>
        </p:nvSpPr>
        <p:spPr>
          <a:xfrm>
            <a:off x="4871038" y="2197074"/>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Cases</a:t>
            </a:r>
          </a:p>
        </p:txBody>
      </p:sp>
      <p:sp>
        <p:nvSpPr>
          <p:cNvPr id="23" name="TextBox 22">
            <a:extLst>
              <a:ext uri="{FF2B5EF4-FFF2-40B4-BE49-F238E27FC236}">
                <a16:creationId xmlns:a16="http://schemas.microsoft.com/office/drawing/2014/main" id="{7C804B5D-3A1D-B6C7-90B5-C8080D7DE673}"/>
              </a:ext>
            </a:extLst>
          </p:cNvPr>
          <p:cNvSpPr txBox="1"/>
          <p:nvPr/>
        </p:nvSpPr>
        <p:spPr>
          <a:xfrm>
            <a:off x="6905247" y="2197855"/>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Datasets</a:t>
            </a:r>
          </a:p>
        </p:txBody>
      </p:sp>
      <p:sp>
        <p:nvSpPr>
          <p:cNvPr id="24" name="TextBox 23">
            <a:extLst>
              <a:ext uri="{FF2B5EF4-FFF2-40B4-BE49-F238E27FC236}">
                <a16:creationId xmlns:a16="http://schemas.microsoft.com/office/drawing/2014/main" id="{5DDBE0CD-BD4E-7135-BB4A-97CF3712FFBD}"/>
              </a:ext>
            </a:extLst>
          </p:cNvPr>
          <p:cNvSpPr txBox="1"/>
          <p:nvPr/>
        </p:nvSpPr>
        <p:spPr>
          <a:xfrm>
            <a:off x="798644" y="4157624"/>
            <a:ext cx="153422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Foundations</a:t>
            </a:r>
          </a:p>
        </p:txBody>
      </p:sp>
      <p:sp>
        <p:nvSpPr>
          <p:cNvPr id="25" name="TextBox 24">
            <a:extLst>
              <a:ext uri="{FF2B5EF4-FFF2-40B4-BE49-F238E27FC236}">
                <a16:creationId xmlns:a16="http://schemas.microsoft.com/office/drawing/2014/main" id="{B2067A0E-8FC7-9DCB-9B4E-3B82BC3AA289}"/>
              </a:ext>
            </a:extLst>
          </p:cNvPr>
          <p:cNvSpPr txBox="1"/>
          <p:nvPr/>
        </p:nvSpPr>
        <p:spPr>
          <a:xfrm>
            <a:off x="4832123" y="4149021"/>
            <a:ext cx="141543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Medicine &amp;</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Health</a:t>
            </a:r>
          </a:p>
        </p:txBody>
      </p:sp>
      <p:sp>
        <p:nvSpPr>
          <p:cNvPr id="26" name="TextBox 25">
            <a:extLst>
              <a:ext uri="{FF2B5EF4-FFF2-40B4-BE49-F238E27FC236}">
                <a16:creationId xmlns:a16="http://schemas.microsoft.com/office/drawing/2014/main" id="{48CCD5A6-C633-05A0-3A87-B575191F4A0D}"/>
              </a:ext>
            </a:extLst>
          </p:cNvPr>
          <p:cNvSpPr txBox="1"/>
          <p:nvPr/>
        </p:nvSpPr>
        <p:spPr>
          <a:xfrm>
            <a:off x="6831717" y="4149021"/>
            <a:ext cx="1651483"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Data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Visualization</a:t>
            </a:r>
          </a:p>
        </p:txBody>
      </p:sp>
      <p:sp>
        <p:nvSpPr>
          <p:cNvPr id="5" name="Title 1">
            <a:extLst>
              <a:ext uri="{FF2B5EF4-FFF2-40B4-BE49-F238E27FC236}">
                <a16:creationId xmlns:a16="http://schemas.microsoft.com/office/drawing/2014/main" id="{803E6C3A-BB2C-B09A-2431-587DB97253BD}"/>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content types</a:t>
            </a:r>
          </a:p>
        </p:txBody>
      </p:sp>
      <p:pic>
        <p:nvPicPr>
          <p:cNvPr id="6" name="Picture 5">
            <a:extLst>
              <a:ext uri="{FF2B5EF4-FFF2-40B4-BE49-F238E27FC236}">
                <a16:creationId xmlns:a16="http://schemas.microsoft.com/office/drawing/2014/main" id="{75097AA1-E062-1755-F053-6359EDE9D06E}"/>
              </a:ext>
            </a:extLst>
          </p:cNvPr>
          <p:cNvPicPr>
            <a:picLocks noChangeAspect="1"/>
          </p:cNvPicPr>
          <p:nvPr/>
        </p:nvPicPr>
        <p:blipFill>
          <a:blip r:embed="rId19"/>
          <a:stretch>
            <a:fillRect/>
          </a:stretch>
        </p:blipFill>
        <p:spPr>
          <a:xfrm>
            <a:off x="213801" y="242655"/>
            <a:ext cx="4241775" cy="446326"/>
          </a:xfrm>
          <a:prstGeom prst="rect">
            <a:avLst/>
          </a:prstGeom>
        </p:spPr>
      </p:pic>
      <p:sp>
        <p:nvSpPr>
          <p:cNvPr id="2" name="Oval 1">
            <a:hlinkClick r:id="" action="ppaction://hlinkshowjump?jump=nextslide"/>
            <a:extLst>
              <a:ext uri="{FF2B5EF4-FFF2-40B4-BE49-F238E27FC236}">
                <a16:creationId xmlns:a16="http://schemas.microsoft.com/office/drawing/2014/main" id="{C6B440DD-53ED-194B-E7F8-690B2DDC28DD}"/>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22A9FAE2-905E-C645-0358-D964EE5F5BD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342301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DD47AE-737D-26E1-ECC9-67C7746FA0C0}"/>
              </a:ext>
            </a:extLst>
          </p:cNvPr>
          <p:cNvSpPr/>
          <p:nvPr/>
        </p:nvSpPr>
        <p:spPr>
          <a:xfrm>
            <a:off x="428" y="1159876"/>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9" name="Title 1">
            <a:extLst>
              <a:ext uri="{FF2B5EF4-FFF2-40B4-BE49-F238E27FC236}">
                <a16:creationId xmlns:a16="http://schemas.microsoft.com/office/drawing/2014/main" id="{9BD2E8AD-22CA-672B-96B0-6E856322F7B0}"/>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function buttons</a:t>
            </a:r>
          </a:p>
        </p:txBody>
      </p:sp>
      <p:pic>
        <p:nvPicPr>
          <p:cNvPr id="10" name="Picture 9">
            <a:extLst>
              <a:ext uri="{FF2B5EF4-FFF2-40B4-BE49-F238E27FC236}">
                <a16:creationId xmlns:a16="http://schemas.microsoft.com/office/drawing/2014/main" id="{249A3104-F7BD-2633-29CD-A1B21582EE0E}"/>
              </a:ext>
            </a:extLst>
          </p:cNvPr>
          <p:cNvPicPr>
            <a:picLocks noChangeAspect="1"/>
          </p:cNvPicPr>
          <p:nvPr/>
        </p:nvPicPr>
        <p:blipFill>
          <a:blip r:embed="rId3"/>
          <a:stretch>
            <a:fillRect/>
          </a:stretch>
        </p:blipFill>
        <p:spPr>
          <a:xfrm>
            <a:off x="213801" y="242655"/>
            <a:ext cx="4241775" cy="446326"/>
          </a:xfrm>
          <a:prstGeom prst="rect">
            <a:avLst/>
          </a:prstGeom>
        </p:spPr>
      </p:pic>
      <p:sp>
        <p:nvSpPr>
          <p:cNvPr id="6" name="Rectangle: Rounded Corners 5">
            <a:extLst>
              <a:ext uri="{FF2B5EF4-FFF2-40B4-BE49-F238E27FC236}">
                <a16:creationId xmlns:a16="http://schemas.microsoft.com/office/drawing/2014/main" id="{22667FEE-5A71-82C7-62D1-66B4150E8714}"/>
              </a:ext>
            </a:extLst>
          </p:cNvPr>
          <p:cNvSpPr>
            <a:spLocks/>
          </p:cNvSpPr>
          <p:nvPr/>
        </p:nvSpPr>
        <p:spPr>
          <a:xfrm>
            <a:off x="506815" y="1990493"/>
            <a:ext cx="1619652"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Download PDF</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Download resources to use off the platform. </a:t>
            </a:r>
          </a:p>
        </p:txBody>
      </p:sp>
      <p:grpSp>
        <p:nvGrpSpPr>
          <p:cNvPr id="17" name="Group 16">
            <a:extLst>
              <a:ext uri="{FF2B5EF4-FFF2-40B4-BE49-F238E27FC236}">
                <a16:creationId xmlns:a16="http://schemas.microsoft.com/office/drawing/2014/main" id="{4DD5B6D3-A65C-3B84-4A44-B0ECB234CCF7}"/>
              </a:ext>
            </a:extLst>
          </p:cNvPr>
          <p:cNvGrpSpPr/>
          <p:nvPr/>
        </p:nvGrpSpPr>
        <p:grpSpPr>
          <a:xfrm>
            <a:off x="2701303" y="1990493"/>
            <a:ext cx="3741394" cy="1171575"/>
            <a:chOff x="2701303" y="1990493"/>
            <a:chExt cx="3741394" cy="1171575"/>
          </a:xfrm>
        </p:grpSpPr>
        <p:pic>
          <p:nvPicPr>
            <p:cNvPr id="5" name="Picture 4">
              <a:extLst>
                <a:ext uri="{FF2B5EF4-FFF2-40B4-BE49-F238E27FC236}">
                  <a16:creationId xmlns:a16="http://schemas.microsoft.com/office/drawing/2014/main" id="{0A7FC0FC-2161-2638-2FFE-956F9F7441F9}"/>
                </a:ext>
              </a:extLst>
            </p:cNvPr>
            <p:cNvPicPr>
              <a:picLocks noChangeAspect="1"/>
            </p:cNvPicPr>
            <p:nvPr/>
          </p:nvPicPr>
          <p:blipFill rotWithShape="1">
            <a:blip r:embed="rId4"/>
            <a:srcRect l="17306"/>
            <a:stretch/>
          </p:blipFill>
          <p:spPr>
            <a:xfrm>
              <a:off x="2701303" y="1990493"/>
              <a:ext cx="3741394" cy="1171575"/>
            </a:xfrm>
            <a:prstGeom prst="rect">
              <a:avLst/>
            </a:prstGeom>
            <a:ln>
              <a:solidFill>
                <a:srgbClr val="C84681"/>
              </a:solidFill>
            </a:ln>
          </p:spPr>
        </p:pic>
        <p:sp>
          <p:nvSpPr>
            <p:cNvPr id="16" name="Rectangle 15">
              <a:extLst>
                <a:ext uri="{FF2B5EF4-FFF2-40B4-BE49-F238E27FC236}">
                  <a16:creationId xmlns:a16="http://schemas.microsoft.com/office/drawing/2014/main" id="{66D48BD0-F0FF-CF07-92FD-E465995705E6}"/>
                </a:ext>
              </a:extLst>
            </p:cNvPr>
            <p:cNvSpPr/>
            <p:nvPr/>
          </p:nvSpPr>
          <p:spPr>
            <a:xfrm>
              <a:off x="3683726" y="2081349"/>
              <a:ext cx="461554" cy="966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E3C3EC78-48BC-7348-27E4-2D524B3B3C7E}"/>
                </a:ext>
              </a:extLst>
            </p:cNvPr>
            <p:cNvPicPr>
              <a:picLocks noChangeAspect="1"/>
            </p:cNvPicPr>
            <p:nvPr/>
          </p:nvPicPr>
          <p:blipFill rotWithShape="1">
            <a:blip r:embed="rId4"/>
            <a:srcRect l="39694" t="12543" r="50131" b="19105"/>
            <a:stretch/>
          </p:blipFill>
          <p:spPr>
            <a:xfrm>
              <a:off x="3614058" y="2139029"/>
              <a:ext cx="460350" cy="800789"/>
            </a:xfrm>
            <a:prstGeom prst="rect">
              <a:avLst/>
            </a:prstGeom>
            <a:ln>
              <a:noFill/>
            </a:ln>
          </p:spPr>
        </p:pic>
      </p:grpSp>
      <p:sp>
        <p:nvSpPr>
          <p:cNvPr id="19" name="Rectangle: Rounded Corners 18">
            <a:extLst>
              <a:ext uri="{FF2B5EF4-FFF2-40B4-BE49-F238E27FC236}">
                <a16:creationId xmlns:a16="http://schemas.microsoft.com/office/drawing/2014/main" id="{856F880E-860F-7158-B566-952E98349895}"/>
              </a:ext>
            </a:extLst>
          </p:cNvPr>
          <p:cNvSpPr>
            <a:spLocks/>
          </p:cNvSpPr>
          <p:nvPr/>
        </p:nvSpPr>
        <p:spPr>
          <a:xfrm>
            <a:off x="1081650" y="3389876"/>
            <a:ext cx="1619653" cy="128393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Cite</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Create a quick reference.</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Choose </a:t>
            </a:r>
            <a:r>
              <a:rPr lang="en-US" sz="1200" dirty="0">
                <a:solidFill>
                  <a:schemeClr val="bg1"/>
                </a:solidFill>
                <a:latin typeface="Arial Nova Light" panose="020B0304020202020204" pitchFamily="34" charset="0"/>
                <a:ea typeface="ＭＳ Ｐゴシック" pitchFamily="34" charset="-128"/>
                <a:cs typeface="Arial" pitchFamily="34" charset="0"/>
              </a:rPr>
              <a:t>from a range of formats and reference managers.</a:t>
            </a:r>
            <a:r>
              <a:rPr lang="en-GB" sz="1200" dirty="0">
                <a:solidFill>
                  <a:schemeClr val="bg1"/>
                </a:solidFill>
                <a:latin typeface="Arial Nova Light" panose="020B0304020202020204" pitchFamily="34" charset="0"/>
                <a:ea typeface="ＭＳ Ｐゴシック" pitchFamily="34" charset="-128"/>
                <a:cs typeface="Arial" pitchFamily="34" charset="0"/>
              </a:rPr>
              <a:t> </a:t>
            </a:r>
          </a:p>
        </p:txBody>
      </p:sp>
      <p:sp>
        <p:nvSpPr>
          <p:cNvPr id="23" name="Rectangle: Rounded Corners 22">
            <a:extLst>
              <a:ext uri="{FF2B5EF4-FFF2-40B4-BE49-F238E27FC236}">
                <a16:creationId xmlns:a16="http://schemas.microsoft.com/office/drawing/2014/main" id="{62184A20-101C-1693-0FAF-050827136138}"/>
              </a:ext>
            </a:extLst>
          </p:cNvPr>
          <p:cNvSpPr>
            <a:spLocks/>
          </p:cNvSpPr>
          <p:nvPr/>
        </p:nvSpPr>
        <p:spPr>
          <a:xfrm>
            <a:off x="3061061" y="3389876"/>
            <a:ext cx="1443977"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Share</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Share resources via email or on social media.</a:t>
            </a:r>
          </a:p>
        </p:txBody>
      </p:sp>
      <p:sp>
        <p:nvSpPr>
          <p:cNvPr id="33" name="Rectangle: Rounded Corners 32">
            <a:extLst>
              <a:ext uri="{FF2B5EF4-FFF2-40B4-BE49-F238E27FC236}">
                <a16:creationId xmlns:a16="http://schemas.microsoft.com/office/drawing/2014/main" id="{6B7DEF3F-2EEB-C52E-0929-CB88835F6179}"/>
              </a:ext>
            </a:extLst>
          </p:cNvPr>
          <p:cNvSpPr>
            <a:spLocks/>
          </p:cNvSpPr>
          <p:nvPr/>
        </p:nvSpPr>
        <p:spPr>
          <a:xfrm>
            <a:off x="4864796" y="3389876"/>
            <a:ext cx="1443977"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Text size</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Adjust text settings.</a:t>
            </a:r>
          </a:p>
        </p:txBody>
      </p:sp>
      <p:sp>
        <p:nvSpPr>
          <p:cNvPr id="34" name="Rectangle: Rounded Corners 33">
            <a:extLst>
              <a:ext uri="{FF2B5EF4-FFF2-40B4-BE49-F238E27FC236}">
                <a16:creationId xmlns:a16="http://schemas.microsoft.com/office/drawing/2014/main" id="{3F050A2D-2EEE-7F56-9DDE-7117BD98005A}"/>
              </a:ext>
            </a:extLst>
          </p:cNvPr>
          <p:cNvSpPr>
            <a:spLocks/>
          </p:cNvSpPr>
          <p:nvPr/>
        </p:nvSpPr>
        <p:spPr>
          <a:xfrm>
            <a:off x="6668531" y="3389876"/>
            <a:ext cx="1968654" cy="114729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Embed</a:t>
            </a:r>
          </a:p>
          <a:p>
            <a:pPr algn="ctr" defTabSz="914400">
              <a:spcBef>
                <a:spcPct val="20000"/>
              </a:spcBef>
            </a:pPr>
            <a:r>
              <a:rPr lang="en-US" sz="1200" dirty="0">
                <a:solidFill>
                  <a:schemeClr val="bg1"/>
                </a:solidFill>
                <a:latin typeface="Arial Nova Light" panose="020B0304020202020204" pitchFamily="34" charset="0"/>
                <a:ea typeface="ＭＳ Ｐゴシック" pitchFamily="34" charset="-128"/>
                <a:cs typeface="Arial" pitchFamily="34" charset="0"/>
              </a:rPr>
              <a:t>Add content to your learning management system or webpage by copying the HTML code.</a:t>
            </a:r>
            <a:endParaRPr lang="en-GB" sz="12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35" name="Rectangle: Rounded Corners 34">
            <a:extLst>
              <a:ext uri="{FF2B5EF4-FFF2-40B4-BE49-F238E27FC236}">
                <a16:creationId xmlns:a16="http://schemas.microsoft.com/office/drawing/2014/main" id="{567FA4BC-75B3-FB6A-5FBC-9000761759FE}"/>
              </a:ext>
            </a:extLst>
          </p:cNvPr>
          <p:cNvSpPr>
            <a:spLocks/>
          </p:cNvSpPr>
          <p:nvPr/>
        </p:nvSpPr>
        <p:spPr>
          <a:xfrm>
            <a:off x="7017533" y="1998577"/>
            <a:ext cx="1619652"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i="1" dirty="0">
                <a:solidFill>
                  <a:schemeClr val="bg1"/>
                </a:solidFill>
                <a:latin typeface="Arial Nova Light" panose="020B0304020202020204" pitchFamily="34" charset="0"/>
                <a:ea typeface="ＭＳ Ｐゴシック" pitchFamily="34" charset="-128"/>
                <a:cs typeface="Arial" pitchFamily="34" charset="0"/>
              </a:rPr>
              <a:t>Get link</a:t>
            </a:r>
          </a:p>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Download resources to use off the platform. </a:t>
            </a:r>
          </a:p>
        </p:txBody>
      </p:sp>
      <p:sp>
        <p:nvSpPr>
          <p:cNvPr id="36" name="Title 1">
            <a:extLst>
              <a:ext uri="{FF2B5EF4-FFF2-40B4-BE49-F238E27FC236}">
                <a16:creationId xmlns:a16="http://schemas.microsoft.com/office/drawing/2014/main" id="{0F0B16F1-1C09-9FBB-E3A1-2FC02803F1E6}"/>
              </a:ext>
            </a:extLst>
          </p:cNvPr>
          <p:cNvSpPr txBox="1">
            <a:spLocks/>
          </p:cNvSpPr>
          <p:nvPr/>
        </p:nvSpPr>
        <p:spPr>
          <a:xfrm>
            <a:off x="213801" y="485832"/>
            <a:ext cx="90434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2000" dirty="0">
                <a:solidFill>
                  <a:schemeClr val="tx1">
                    <a:lumMod val="50000"/>
                    <a:lumOff val="50000"/>
                  </a:schemeClr>
                </a:solidFill>
                <a:latin typeface="Arial Nova Light" panose="020B0304020202020204" pitchFamily="34" charset="0"/>
              </a:rPr>
              <a:t>Use the interactive function buttons in each resource to enhance your research. </a:t>
            </a:r>
          </a:p>
        </p:txBody>
      </p:sp>
      <p:cxnSp>
        <p:nvCxnSpPr>
          <p:cNvPr id="37" name="Straight Connector 36">
            <a:extLst>
              <a:ext uri="{FF2B5EF4-FFF2-40B4-BE49-F238E27FC236}">
                <a16:creationId xmlns:a16="http://schemas.microsoft.com/office/drawing/2014/main" id="{E79A232F-9384-B7DD-2776-D347D96F8177}"/>
              </a:ext>
            </a:extLst>
          </p:cNvPr>
          <p:cNvCxnSpPr>
            <a:cxnSpLocks/>
          </p:cNvCxnSpPr>
          <p:nvPr/>
        </p:nvCxnSpPr>
        <p:spPr>
          <a:xfrm>
            <a:off x="2130201" y="2476630"/>
            <a:ext cx="759346" cy="2056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FF9A37-3E6D-4602-3DB0-C0F0DAA7668E}"/>
              </a:ext>
            </a:extLst>
          </p:cNvPr>
          <p:cNvCxnSpPr>
            <a:cxnSpLocks/>
          </p:cNvCxnSpPr>
          <p:nvPr/>
        </p:nvCxnSpPr>
        <p:spPr>
          <a:xfrm flipV="1">
            <a:off x="2701303" y="2830286"/>
            <a:ext cx="1081746" cy="63243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8776F4-D14B-8759-8C7D-22C17584A001}"/>
              </a:ext>
            </a:extLst>
          </p:cNvPr>
          <p:cNvCxnSpPr>
            <a:cxnSpLocks/>
            <a:stCxn id="23" idx="0"/>
          </p:cNvCxnSpPr>
          <p:nvPr/>
        </p:nvCxnSpPr>
        <p:spPr>
          <a:xfrm flipV="1">
            <a:off x="3783050" y="2898496"/>
            <a:ext cx="506910" cy="4913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E9A95-FA78-3E42-5FFE-3E4441E6FA32}"/>
              </a:ext>
            </a:extLst>
          </p:cNvPr>
          <p:cNvCxnSpPr>
            <a:cxnSpLocks/>
            <a:stCxn id="33" idx="0"/>
          </p:cNvCxnSpPr>
          <p:nvPr/>
        </p:nvCxnSpPr>
        <p:spPr>
          <a:xfrm flipH="1" flipV="1">
            <a:off x="5076140" y="2898496"/>
            <a:ext cx="510645" cy="4913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C78033-3EDD-F24A-30EF-4C673BAFCDE1}"/>
              </a:ext>
            </a:extLst>
          </p:cNvPr>
          <p:cNvCxnSpPr>
            <a:cxnSpLocks/>
          </p:cNvCxnSpPr>
          <p:nvPr/>
        </p:nvCxnSpPr>
        <p:spPr>
          <a:xfrm flipH="1" flipV="1">
            <a:off x="5487461" y="2898496"/>
            <a:ext cx="1181070" cy="5642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4A33A2-9CA0-5F0A-69DD-9652C20A3D4F}"/>
              </a:ext>
            </a:extLst>
          </p:cNvPr>
          <p:cNvCxnSpPr>
            <a:cxnSpLocks/>
            <a:endCxn id="35" idx="1"/>
          </p:cNvCxnSpPr>
          <p:nvPr/>
        </p:nvCxnSpPr>
        <p:spPr>
          <a:xfrm flipV="1">
            <a:off x="6200503" y="2498824"/>
            <a:ext cx="817030" cy="1834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Oval 1">
            <a:hlinkClick r:id="" action="ppaction://hlinkshowjump?jump=nextslide"/>
            <a:extLst>
              <a:ext uri="{FF2B5EF4-FFF2-40B4-BE49-F238E27FC236}">
                <a16:creationId xmlns:a16="http://schemas.microsoft.com/office/drawing/2014/main" id="{C7E053EE-36E9-1430-9AB2-3B5E295D7FAB}"/>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5D370168-28A3-0391-F584-29F4EBC438B9}"/>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412353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FCE342-8658-CA24-9CE9-775325A17098}"/>
              </a:ext>
            </a:extLst>
          </p:cNvPr>
          <p:cNvPicPr>
            <a:picLocks noChangeAspect="1"/>
          </p:cNvPicPr>
          <p:nvPr/>
        </p:nvPicPr>
        <p:blipFill>
          <a:blip r:embed="rId3">
            <a:alphaModFix/>
          </a:blip>
          <a:stretch>
            <a:fillRect/>
          </a:stretch>
        </p:blipFill>
        <p:spPr>
          <a:xfrm>
            <a:off x="428" y="0"/>
            <a:ext cx="9144000" cy="1579727"/>
          </a:xfrm>
          <a:prstGeom prst="rect">
            <a:avLst/>
          </a:prstGeom>
        </p:spPr>
      </p:pic>
      <p:pic>
        <p:nvPicPr>
          <p:cNvPr id="25" name="Graphic 24">
            <a:extLst>
              <a:ext uri="{FF2B5EF4-FFF2-40B4-BE49-F238E27FC236}">
                <a16:creationId xmlns:a16="http://schemas.microsoft.com/office/drawing/2014/main" id="{2935AA10-6826-7C3C-BEDE-AC0D8481F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884231"/>
            <a:ext cx="1068951" cy="1068951"/>
          </a:xfrm>
          <a:prstGeom prst="rect">
            <a:avLst/>
          </a:prstGeom>
        </p:spPr>
      </p:pic>
      <p:sp>
        <p:nvSpPr>
          <p:cNvPr id="27" name="TextBox 26">
            <a:extLst>
              <a:ext uri="{FF2B5EF4-FFF2-40B4-BE49-F238E27FC236}">
                <a16:creationId xmlns:a16="http://schemas.microsoft.com/office/drawing/2014/main" id="{1B2C20CD-9A8A-7E65-7FD6-5ED84FF19C86}"/>
              </a:ext>
            </a:extLst>
          </p:cNvPr>
          <p:cNvSpPr txBox="1"/>
          <p:nvPr/>
        </p:nvSpPr>
        <p:spPr>
          <a:xfrm>
            <a:off x="1313209" y="3142288"/>
            <a:ext cx="1924003" cy="923330"/>
          </a:xfrm>
          <a:prstGeom prst="rect">
            <a:avLst/>
          </a:prstGeom>
          <a:noFill/>
        </p:spPr>
        <p:txBody>
          <a:bodyPr wrap="square" rtlCol="0">
            <a:spAutoFit/>
          </a:bodyPr>
          <a:lstStyle/>
          <a:p>
            <a:pPr defTabSz="457189">
              <a:defRPr/>
            </a:pPr>
            <a:r>
              <a:rPr lang="en-GB" dirty="0">
                <a:solidFill>
                  <a:srgbClr val="1E8085"/>
                </a:solidFill>
              </a:rPr>
              <a:t>Books</a:t>
            </a:r>
          </a:p>
          <a:p>
            <a:pPr defTabSz="457189">
              <a:defRPr/>
            </a:pPr>
            <a:r>
              <a:rPr lang="en-GB" dirty="0">
                <a:solidFill>
                  <a:srgbClr val="1E8085"/>
                </a:solidFill>
              </a:rPr>
              <a:t>Reference works</a:t>
            </a:r>
          </a:p>
          <a:p>
            <a:pPr defTabSz="457189">
              <a:defRPr/>
            </a:pPr>
            <a:r>
              <a:rPr lang="en-GB" dirty="0">
                <a:solidFill>
                  <a:srgbClr val="1E8085"/>
                </a:solidFill>
              </a:rPr>
              <a:t>Journal articles</a:t>
            </a:r>
          </a:p>
        </p:txBody>
      </p:sp>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2825289"/>
          </a:xfrm>
        </p:spPr>
        <p:txBody>
          <a:bodyPr>
            <a:normAutofit lnSpcReduction="10000"/>
          </a:bodyPr>
          <a:lstStyle/>
          <a:p>
            <a:pPr marL="0" indent="0">
              <a:buNone/>
            </a:pPr>
            <a:r>
              <a:rPr lang="en-GB" sz="1800" dirty="0">
                <a:solidFill>
                  <a:srgbClr val="1E8085"/>
                </a:solidFill>
                <a:latin typeface="+mj-lt"/>
              </a:rPr>
              <a:t>Books</a:t>
            </a:r>
            <a:r>
              <a:rPr lang="en-GB" sz="1600" dirty="0">
                <a:solidFill>
                  <a:srgbClr val="1E8085"/>
                </a:solidFill>
                <a:latin typeface="+mj-lt"/>
              </a:rPr>
              <a:t> </a:t>
            </a:r>
          </a:p>
          <a:p>
            <a:pPr marL="0" indent="0">
              <a:buNone/>
            </a:pPr>
            <a:r>
              <a:rPr lang="en-GB" sz="1200" b="1" dirty="0">
                <a:solidFill>
                  <a:schemeClr val="tx1">
                    <a:lumMod val="50000"/>
                    <a:lumOff val="50000"/>
                  </a:schemeClr>
                </a:solidFill>
              </a:rPr>
              <a:t>Books: </a:t>
            </a:r>
            <a:r>
              <a:rPr lang="en-GB" sz="1200" dirty="0">
                <a:solidFill>
                  <a:schemeClr val="tx1">
                    <a:lumMod val="50000"/>
                    <a:lumOff val="50000"/>
                  </a:schemeClr>
                </a:solidFill>
              </a:rPr>
              <a:t>full digital versions of print text</a:t>
            </a:r>
          </a:p>
          <a:p>
            <a:pPr marL="0" indent="0">
              <a:buNone/>
            </a:pPr>
            <a:r>
              <a:rPr lang="en-GB" sz="1200" b="1" dirty="0">
                <a:solidFill>
                  <a:schemeClr val="tx1">
                    <a:lumMod val="50000"/>
                    <a:lumOff val="50000"/>
                  </a:schemeClr>
                </a:solidFill>
              </a:rPr>
              <a:t>Handbooks: </a:t>
            </a:r>
            <a:r>
              <a:rPr lang="en-GB" sz="1200" dirty="0">
                <a:solidFill>
                  <a:schemeClr val="tx1">
                    <a:lumMod val="50000"/>
                    <a:lumOff val="50000"/>
                  </a:schemeClr>
                </a:solidFill>
              </a:rPr>
              <a:t>comprehensive coverage of specific subjects</a:t>
            </a:r>
          </a:p>
          <a:p>
            <a:pPr marL="0" indent="0">
              <a:buNone/>
            </a:pPr>
            <a:r>
              <a:rPr lang="en-GB" sz="1200" b="1" dirty="0">
                <a:solidFill>
                  <a:schemeClr val="tx1">
                    <a:lumMod val="50000"/>
                    <a:lumOff val="50000"/>
                  </a:schemeClr>
                </a:solidFill>
              </a:rPr>
              <a:t>Little Blue Books: </a:t>
            </a:r>
            <a:r>
              <a:rPr lang="en-GB" sz="1200" dirty="0">
                <a:solidFill>
                  <a:schemeClr val="tx1">
                    <a:lumMod val="50000"/>
                    <a:lumOff val="50000"/>
                  </a:schemeClr>
                </a:solidFill>
              </a:rPr>
              <a:t>in-depth guide on specific qualitative research methods</a:t>
            </a:r>
          </a:p>
          <a:p>
            <a:pPr marL="0" indent="0">
              <a:buNone/>
            </a:pPr>
            <a:r>
              <a:rPr lang="en-GB" sz="1200" b="1" dirty="0">
                <a:solidFill>
                  <a:schemeClr val="tx1">
                    <a:lumMod val="50000"/>
                    <a:lumOff val="50000"/>
                  </a:schemeClr>
                </a:solidFill>
              </a:rPr>
              <a:t>Little Green Books: </a:t>
            </a:r>
            <a:r>
              <a:rPr lang="en-GB" sz="1200" dirty="0">
                <a:solidFill>
                  <a:schemeClr val="tx1">
                    <a:lumMod val="50000"/>
                    <a:lumOff val="50000"/>
                  </a:schemeClr>
                </a:solidFill>
              </a:rPr>
              <a:t>in-depth guide on specific quantitative research methods</a:t>
            </a:r>
          </a:p>
          <a:p>
            <a:pPr marL="0" indent="0">
              <a:buNone/>
            </a:pPr>
            <a:r>
              <a:rPr lang="en-GB" sz="1200" b="1" dirty="0">
                <a:solidFill>
                  <a:schemeClr val="tx1">
                    <a:lumMod val="50000"/>
                    <a:lumOff val="50000"/>
                  </a:schemeClr>
                </a:solidFill>
              </a:rPr>
              <a:t>Major Works: </a:t>
            </a:r>
            <a:r>
              <a:rPr lang="en-GB" sz="1200" dirty="0">
                <a:solidFill>
                  <a:schemeClr val="tx1">
                    <a:lumMod val="50000"/>
                    <a:lumOff val="50000"/>
                  </a:schemeClr>
                </a:solidFill>
              </a:rPr>
              <a:t>volumes of curated book and journal content that address particular methods of research</a:t>
            </a:r>
          </a:p>
          <a:p>
            <a:pPr marL="0" indent="0">
              <a:buNone/>
            </a:pPr>
            <a:r>
              <a:rPr lang="en-GB" sz="1600" dirty="0">
                <a:solidFill>
                  <a:schemeClr val="tx1">
                    <a:lumMod val="50000"/>
                    <a:lumOff val="50000"/>
                  </a:schemeClr>
                </a:solidFill>
              </a:rPr>
              <a:t> </a:t>
            </a:r>
          </a:p>
          <a:p>
            <a:pPr marL="0" indent="0">
              <a:buNone/>
            </a:pPr>
            <a:r>
              <a:rPr lang="en-GB" sz="1800" dirty="0">
                <a:solidFill>
                  <a:srgbClr val="1E8085"/>
                </a:solidFill>
                <a:latin typeface="+mj-lt"/>
              </a:rPr>
              <a:t>Reference</a:t>
            </a:r>
          </a:p>
          <a:p>
            <a:pPr marL="0" indent="0">
              <a:buNone/>
            </a:pPr>
            <a:r>
              <a:rPr lang="en-GB" sz="1200" b="1" dirty="0">
                <a:solidFill>
                  <a:schemeClr val="tx1">
                    <a:lumMod val="50000"/>
                    <a:lumOff val="50000"/>
                  </a:schemeClr>
                </a:solidFill>
              </a:rPr>
              <a:t>Dictionary: </a:t>
            </a:r>
            <a:r>
              <a:rPr lang="en-GB" sz="1200" dirty="0">
                <a:solidFill>
                  <a:schemeClr val="tx1">
                    <a:lumMod val="50000"/>
                    <a:lumOff val="50000"/>
                  </a:schemeClr>
                </a:solidFill>
              </a:rPr>
              <a:t>quick definitions of research methods concepts.</a:t>
            </a:r>
          </a:p>
          <a:p>
            <a:pPr marL="0" indent="0">
              <a:buNone/>
            </a:pPr>
            <a:r>
              <a:rPr lang="en-GB" sz="1200" b="1" dirty="0">
                <a:solidFill>
                  <a:schemeClr val="tx1">
                    <a:lumMod val="50000"/>
                    <a:lumOff val="50000"/>
                  </a:schemeClr>
                </a:solidFill>
              </a:rPr>
              <a:t>Encyclopaedia: </a:t>
            </a:r>
            <a:r>
              <a:rPr lang="en-GB" sz="1200" dirty="0">
                <a:solidFill>
                  <a:schemeClr val="tx1">
                    <a:lumMod val="50000"/>
                    <a:lumOff val="50000"/>
                  </a:schemeClr>
                </a:solidFill>
              </a:rPr>
              <a:t>longer definitions with more context</a:t>
            </a:r>
          </a:p>
        </p:txBody>
      </p:sp>
      <p:sp>
        <p:nvSpPr>
          <p:cNvPr id="2" name="Oval 1">
            <a:hlinkClick r:id="" action="ppaction://hlinkshowjump?jump=nextslide"/>
            <a:extLst>
              <a:ext uri="{FF2B5EF4-FFF2-40B4-BE49-F238E27FC236}">
                <a16:creationId xmlns:a16="http://schemas.microsoft.com/office/drawing/2014/main" id="{D66A6BFF-981D-4737-C344-C6B3E3151563}"/>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6C78EAFC-ACF0-73AB-E612-F8F00854FCE6}"/>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317296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BF68E28-DEF7-E242-46AB-4AE47DA0BF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1165"/>
            <a:ext cx="495300" cy="495300"/>
          </a:xfrm>
          <a:prstGeom prst="rect">
            <a:avLst/>
          </a:prstGeom>
        </p:spPr>
      </p:pic>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books and reference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pic>
        <p:nvPicPr>
          <p:cNvPr id="8" name="Picture 7">
            <a:extLst>
              <a:ext uri="{FF2B5EF4-FFF2-40B4-BE49-F238E27FC236}">
                <a16:creationId xmlns:a16="http://schemas.microsoft.com/office/drawing/2014/main" id="{80C6FA83-0139-E94B-C2F7-B7529B5C2A6F}"/>
              </a:ext>
            </a:extLst>
          </p:cNvPr>
          <p:cNvPicPr>
            <a:picLocks noChangeAspect="1"/>
          </p:cNvPicPr>
          <p:nvPr/>
        </p:nvPicPr>
        <p:blipFill>
          <a:blip r:embed="rId4"/>
          <a:stretch>
            <a:fillRect/>
          </a:stretch>
        </p:blipFill>
        <p:spPr>
          <a:xfrm>
            <a:off x="2149027" y="1285640"/>
            <a:ext cx="4623055" cy="3857860"/>
          </a:xfrm>
          <a:prstGeom prst="rect">
            <a:avLst/>
          </a:prstGeom>
          <a:ln>
            <a:solidFill>
              <a:srgbClr val="1E8085"/>
            </a:solidFill>
          </a:ln>
        </p:spPr>
      </p:pic>
      <p:sp>
        <p:nvSpPr>
          <p:cNvPr id="15" name="Rectangle: Rounded Corners 14">
            <a:extLst>
              <a:ext uri="{FF2B5EF4-FFF2-40B4-BE49-F238E27FC236}">
                <a16:creationId xmlns:a16="http://schemas.microsoft.com/office/drawing/2014/main" id="{89A12832-3ED1-60A4-8D3D-B7C2558D3278}"/>
              </a:ext>
            </a:extLst>
          </p:cNvPr>
          <p:cNvSpPr>
            <a:spLocks/>
          </p:cNvSpPr>
          <p:nvPr/>
        </p:nvSpPr>
        <p:spPr>
          <a:xfrm>
            <a:off x="7308617" y="1983454"/>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Use quick links to jump to relevant sections of the resource.</a:t>
            </a:r>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308618" y="1046999"/>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Search for a keyword within this resource.</a:t>
            </a:r>
          </a:p>
        </p:txBody>
      </p:sp>
      <p:sp>
        <p:nvSpPr>
          <p:cNvPr id="17" name="Isosceles Triangle 16">
            <a:extLst>
              <a:ext uri="{FF2B5EF4-FFF2-40B4-BE49-F238E27FC236}">
                <a16:creationId xmlns:a16="http://schemas.microsoft.com/office/drawing/2014/main" id="{01ABC97E-927E-54B2-5836-44C7E4E46E8C}"/>
              </a:ext>
            </a:extLst>
          </p:cNvPr>
          <p:cNvSpPr/>
          <p:nvPr/>
        </p:nvSpPr>
        <p:spPr>
          <a:xfrm flipV="1">
            <a:off x="394664" y="4582213"/>
            <a:ext cx="1463704" cy="299309"/>
          </a:xfrm>
          <a:prstGeom prst="triangle">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BBCDAF19-E87B-55C2-8466-2D598CEFA4DE}"/>
              </a:ext>
            </a:extLst>
          </p:cNvPr>
          <p:cNvSpPr/>
          <p:nvPr/>
        </p:nvSpPr>
        <p:spPr>
          <a:xfrm>
            <a:off x="393825" y="3800380"/>
            <a:ext cx="1473252" cy="794804"/>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Full text of the resource continues down the page.</a:t>
            </a:r>
          </a:p>
        </p:txBody>
      </p:sp>
      <p:sp>
        <p:nvSpPr>
          <p:cNvPr id="19" name="Rectangle 18">
            <a:extLst>
              <a:ext uri="{FF2B5EF4-FFF2-40B4-BE49-F238E27FC236}">
                <a16:creationId xmlns:a16="http://schemas.microsoft.com/office/drawing/2014/main" id="{94A0F0A3-86F5-B370-3499-F70CF7980B45}"/>
              </a:ext>
            </a:extLst>
          </p:cNvPr>
          <p:cNvSpPr/>
          <p:nvPr/>
        </p:nvSpPr>
        <p:spPr>
          <a:xfrm>
            <a:off x="5604953" y="1776976"/>
            <a:ext cx="100800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11CC7CF7-F9A2-E618-906B-7E6BFE89B071}"/>
              </a:ext>
            </a:extLst>
          </p:cNvPr>
          <p:cNvCxnSpPr>
            <a:cxnSpLocks/>
            <a:stCxn id="16" idx="1"/>
            <a:endCxn id="19" idx="3"/>
          </p:cNvCxnSpPr>
          <p:nvPr/>
        </p:nvCxnSpPr>
        <p:spPr>
          <a:xfrm flipH="1">
            <a:off x="6612953" y="1442698"/>
            <a:ext cx="695665" cy="4332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2B1C43-ECFB-6CC4-D854-4144595A85A7}"/>
              </a:ext>
            </a:extLst>
          </p:cNvPr>
          <p:cNvCxnSpPr>
            <a:cxnSpLocks/>
            <a:stCxn id="15" idx="1"/>
          </p:cNvCxnSpPr>
          <p:nvPr/>
        </p:nvCxnSpPr>
        <p:spPr>
          <a:xfrm flipH="1">
            <a:off x="6684925" y="2379154"/>
            <a:ext cx="623692" cy="810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394664" y="2274037"/>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In the chapter, click linked keywords to explore content related to your topic.</a:t>
            </a:r>
          </a:p>
        </p:txBody>
      </p:sp>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flipV="1">
            <a:off x="1867917" y="2669737"/>
            <a:ext cx="425090" cy="2358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73978729-F23B-C88D-0E6D-5C5BD98D0A7E}"/>
              </a:ext>
            </a:extLst>
          </p:cNvPr>
          <p:cNvSpPr>
            <a:spLocks/>
          </p:cNvSpPr>
          <p:nvPr/>
        </p:nvSpPr>
        <p:spPr>
          <a:xfrm>
            <a:off x="7276082" y="3854004"/>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Resources link to the </a:t>
            </a:r>
            <a:r>
              <a:rPr lang="en-GB" sz="1200" i="1" dirty="0">
                <a:solidFill>
                  <a:schemeClr val="bg1"/>
                </a:solidFill>
                <a:latin typeface="Arial Nova Light" panose="020B0304020202020204" pitchFamily="34" charset="0"/>
                <a:ea typeface="ＭＳ Ｐゴシック" pitchFamily="34" charset="-128"/>
                <a:cs typeface="Arial" pitchFamily="34" charset="0"/>
              </a:rPr>
              <a:t>Methods Map</a:t>
            </a:r>
            <a:r>
              <a:rPr lang="en-GB" sz="1200" dirty="0">
                <a:solidFill>
                  <a:schemeClr val="bg1"/>
                </a:solidFill>
                <a:latin typeface="Arial Nova Light" panose="020B0304020202020204" pitchFamily="34" charset="0"/>
                <a:ea typeface="ＭＳ Ｐゴシック" pitchFamily="34" charset="-128"/>
                <a:cs typeface="Arial" pitchFamily="34" charset="0"/>
              </a:rPr>
              <a:t> tool.</a:t>
            </a:r>
          </a:p>
        </p:txBody>
      </p:sp>
      <p:cxnSp>
        <p:nvCxnSpPr>
          <p:cNvPr id="31" name="Straight Connector 30">
            <a:extLst>
              <a:ext uri="{FF2B5EF4-FFF2-40B4-BE49-F238E27FC236}">
                <a16:creationId xmlns:a16="http://schemas.microsoft.com/office/drawing/2014/main" id="{0F7E2105-E26B-ED52-6DC6-239B47C50B9A}"/>
              </a:ext>
            </a:extLst>
          </p:cNvPr>
          <p:cNvCxnSpPr>
            <a:cxnSpLocks/>
            <a:stCxn id="30" idx="1"/>
          </p:cNvCxnSpPr>
          <p:nvPr/>
        </p:nvCxnSpPr>
        <p:spPr>
          <a:xfrm flipH="1">
            <a:off x="6612953" y="4249703"/>
            <a:ext cx="663129" cy="1201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E921C5-0E3F-726A-4AE4-734D2FD202F4}"/>
              </a:ext>
            </a:extLst>
          </p:cNvPr>
          <p:cNvSpPr>
            <a:spLocks/>
          </p:cNvSpPr>
          <p:nvPr/>
        </p:nvSpPr>
        <p:spPr>
          <a:xfrm>
            <a:off x="7276082" y="2919911"/>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Quickly move between chapters.</a:t>
            </a:r>
          </a:p>
        </p:txBody>
      </p:sp>
      <p:cxnSp>
        <p:nvCxnSpPr>
          <p:cNvPr id="34" name="Straight Connector 33">
            <a:extLst>
              <a:ext uri="{FF2B5EF4-FFF2-40B4-BE49-F238E27FC236}">
                <a16:creationId xmlns:a16="http://schemas.microsoft.com/office/drawing/2014/main" id="{1BA04B53-77E0-668F-CFB8-A5114A40A2E5}"/>
              </a:ext>
            </a:extLst>
          </p:cNvPr>
          <p:cNvCxnSpPr>
            <a:cxnSpLocks/>
            <a:stCxn id="33" idx="1"/>
          </p:cNvCxnSpPr>
          <p:nvPr/>
        </p:nvCxnSpPr>
        <p:spPr>
          <a:xfrm flipH="1">
            <a:off x="6612953" y="3315610"/>
            <a:ext cx="663129" cy="53839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376E75-B3DC-5EBB-921B-1BE0EEA73249}"/>
              </a:ext>
            </a:extLst>
          </p:cNvPr>
          <p:cNvCxnSpPr>
            <a:cxnSpLocks/>
            <a:stCxn id="33" idx="1"/>
          </p:cNvCxnSpPr>
          <p:nvPr/>
        </p:nvCxnSpPr>
        <p:spPr>
          <a:xfrm flipH="1">
            <a:off x="5701085" y="3315610"/>
            <a:ext cx="1574997" cy="36575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389889" y="1340906"/>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Select a chapter from the book’s title page to be taken to the contents.</a:t>
            </a:r>
          </a:p>
        </p:txBody>
      </p:sp>
      <p:sp>
        <p:nvSpPr>
          <p:cNvPr id="2" name="Oval 1">
            <a:hlinkClick r:id="" action="ppaction://hlinkshowjump?jump=nextslide"/>
            <a:extLst>
              <a:ext uri="{FF2B5EF4-FFF2-40B4-BE49-F238E27FC236}">
                <a16:creationId xmlns:a16="http://schemas.microsoft.com/office/drawing/2014/main" id="{F5F94044-6630-8A58-07A3-A7BFDCF86168}"/>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713735CB-2BE2-6E0D-AC6C-FA8ED2D46047}"/>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44101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377821" y="1882901"/>
            <a:ext cx="5359897" cy="3125827"/>
          </a:xfrm>
        </p:spPr>
        <p:txBody>
          <a:bodyPr>
            <a:normAutofit fontScale="92500" lnSpcReduction="10000"/>
          </a:bodyPr>
          <a:lstStyle/>
          <a:p>
            <a:pPr marL="0" indent="0">
              <a:buNone/>
            </a:pPr>
            <a:r>
              <a:rPr lang="en-US" sz="1800" dirty="0">
                <a:solidFill>
                  <a:srgbClr val="D63047"/>
                </a:solidFill>
              </a:rPr>
              <a:t>Video</a:t>
            </a:r>
          </a:p>
          <a:p>
            <a:pPr marL="0" indent="0">
              <a:lnSpc>
                <a:spcPct val="120000"/>
              </a:lnSpc>
              <a:buNone/>
            </a:pPr>
            <a:r>
              <a:rPr lang="en-US" sz="1500" i="1" dirty="0">
                <a:solidFill>
                  <a:schemeClr val="tx1">
                    <a:lumMod val="50000"/>
                    <a:lumOff val="50000"/>
                  </a:schemeClr>
                </a:solidFill>
              </a:rPr>
              <a:t>SAGE Research Methods </a:t>
            </a:r>
            <a:r>
              <a:rPr lang="en-US" sz="1500" dirty="0">
                <a:solidFill>
                  <a:schemeClr val="tx1">
                    <a:lumMod val="50000"/>
                    <a:lumOff val="50000"/>
                  </a:schemeClr>
                </a:solidFill>
              </a:rPr>
              <a:t>Video is a streaming video collection created to support teaching and learning by bringing methods to life.</a:t>
            </a:r>
          </a:p>
          <a:p>
            <a:pPr marL="0" indent="0">
              <a:lnSpc>
                <a:spcPct val="120000"/>
              </a:lnSpc>
              <a:buNone/>
            </a:pPr>
            <a:r>
              <a:rPr lang="en-US" sz="1500" dirty="0">
                <a:solidFill>
                  <a:schemeClr val="tx1">
                    <a:lumMod val="50000"/>
                    <a:lumOff val="50000"/>
                  </a:schemeClr>
                </a:solidFill>
              </a:rPr>
              <a:t>Content covers the entire research methods and statistics curriculum in a variety of formats to guide students through every step of their research project.</a:t>
            </a:r>
          </a:p>
          <a:p>
            <a:pPr marL="0" indent="0">
              <a:buNone/>
            </a:pPr>
            <a:r>
              <a:rPr lang="en-US" sz="1000" dirty="0">
                <a:solidFill>
                  <a:schemeClr val="tx1">
                    <a:lumMod val="50000"/>
                    <a:lumOff val="50000"/>
                  </a:schemeClr>
                </a:solidFill>
              </a:rPr>
              <a:t> </a:t>
            </a:r>
          </a:p>
          <a:p>
            <a:pPr marL="0" indent="0">
              <a:buNone/>
            </a:pPr>
            <a:r>
              <a:rPr lang="en-US" sz="1500" dirty="0">
                <a:solidFill>
                  <a:schemeClr val="tx1">
                    <a:lumMod val="50000"/>
                    <a:lumOff val="50000"/>
                  </a:schemeClr>
                </a:solidFill>
              </a:rPr>
              <a:t>The videos can be:</a:t>
            </a:r>
          </a:p>
          <a:p>
            <a:r>
              <a:rPr lang="en-US" sz="1400" dirty="0">
                <a:solidFill>
                  <a:schemeClr val="tx1">
                    <a:lumMod val="50000"/>
                    <a:lumOff val="50000"/>
                  </a:schemeClr>
                </a:solidFill>
              </a:rPr>
              <a:t>set as pre-class viewing to stimulate in-class discussion</a:t>
            </a:r>
          </a:p>
          <a:p>
            <a:r>
              <a:rPr lang="en-US" sz="1400" dirty="0">
                <a:solidFill>
                  <a:schemeClr val="tx1">
                    <a:lumMod val="50000"/>
                    <a:lumOff val="50000"/>
                  </a:schemeClr>
                </a:solidFill>
              </a:rPr>
              <a:t>shown in class to provide an alternative viewpoint</a:t>
            </a:r>
          </a:p>
          <a:p>
            <a:r>
              <a:rPr lang="en-US" sz="1400" dirty="0">
                <a:solidFill>
                  <a:schemeClr val="tx1">
                    <a:lumMod val="50000"/>
                    <a:lumOff val="50000"/>
                  </a:schemeClr>
                </a:solidFill>
              </a:rPr>
              <a:t>embedded into course management pages or websites to increase accessibility and engagement.</a:t>
            </a:r>
            <a:endParaRPr lang="en-GB" sz="14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225013"/>
            <a:ext cx="1656450" cy="369332"/>
          </a:xfrm>
          <a:prstGeom prst="rect">
            <a:avLst/>
          </a:prstGeom>
          <a:noFill/>
        </p:spPr>
        <p:txBody>
          <a:bodyPr wrap="square" rtlCol="0">
            <a:spAutoFit/>
          </a:bodyPr>
          <a:lstStyle/>
          <a:p>
            <a:pPr defTabSz="457189">
              <a:defRPr/>
            </a:pPr>
            <a:r>
              <a:rPr lang="en-GB" dirty="0">
                <a:solidFill>
                  <a:srgbClr val="D63047"/>
                </a:solidFill>
              </a:rPr>
              <a:t>Video</a:t>
            </a:r>
          </a:p>
        </p:txBody>
      </p:sp>
      <p:grpSp>
        <p:nvGrpSpPr>
          <p:cNvPr id="9" name="Group 8">
            <a:extLst>
              <a:ext uri="{FF2B5EF4-FFF2-40B4-BE49-F238E27FC236}">
                <a16:creationId xmlns:a16="http://schemas.microsoft.com/office/drawing/2014/main" id="{DC82911B-2D4B-1DB5-C770-128EE2350B8D}"/>
              </a:ext>
            </a:extLst>
          </p:cNvPr>
          <p:cNvGrpSpPr/>
          <p:nvPr/>
        </p:nvGrpSpPr>
        <p:grpSpPr>
          <a:xfrm>
            <a:off x="0" y="0"/>
            <a:ext cx="9147150" cy="1706324"/>
            <a:chOff x="0" y="0"/>
            <a:chExt cx="9147150" cy="1706324"/>
          </a:xfrm>
        </p:grpSpPr>
        <p:pic>
          <p:nvPicPr>
            <p:cNvPr id="6" name="Picture 5">
              <a:extLst>
                <a:ext uri="{FF2B5EF4-FFF2-40B4-BE49-F238E27FC236}">
                  <a16:creationId xmlns:a16="http://schemas.microsoft.com/office/drawing/2014/main" id="{A355AADC-F2EE-9540-0666-BCFA6709A8D9}"/>
                </a:ext>
              </a:extLst>
            </p:cNvPr>
            <p:cNvPicPr>
              <a:picLocks noChangeAspect="1"/>
            </p:cNvPicPr>
            <p:nvPr/>
          </p:nvPicPr>
          <p:blipFill rotWithShape="1">
            <a:blip r:embed="rId3"/>
            <a:srcRect t="3767"/>
            <a:stretch/>
          </p:blipFill>
          <p:spPr>
            <a:xfrm>
              <a:off x="375313" y="0"/>
              <a:ext cx="8393373" cy="1706324"/>
            </a:xfrm>
            <a:prstGeom prst="rect">
              <a:avLst/>
            </a:prstGeom>
          </p:spPr>
        </p:pic>
        <p:sp>
          <p:nvSpPr>
            <p:cNvPr id="7" name="Rectangle 6">
              <a:extLst>
                <a:ext uri="{FF2B5EF4-FFF2-40B4-BE49-F238E27FC236}">
                  <a16:creationId xmlns:a16="http://schemas.microsoft.com/office/drawing/2014/main" id="{BCF491C2-7C36-741A-8892-8582DAEDB6D4}"/>
                </a:ext>
              </a:extLst>
            </p:cNvPr>
            <p:cNvSpPr/>
            <p:nvPr/>
          </p:nvSpPr>
          <p:spPr>
            <a:xfrm>
              <a:off x="0" y="0"/>
              <a:ext cx="375313" cy="1706324"/>
            </a:xfrm>
            <a:prstGeom prst="rect">
              <a:avLst/>
            </a:prstGeom>
            <a:solidFill>
              <a:srgbClr val="D6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6EE7012-7245-03FE-FE52-25E667CD46D8}"/>
                </a:ext>
              </a:extLst>
            </p:cNvPr>
            <p:cNvSpPr/>
            <p:nvPr/>
          </p:nvSpPr>
          <p:spPr>
            <a:xfrm>
              <a:off x="8771837" y="0"/>
              <a:ext cx="375313" cy="1706324"/>
            </a:xfrm>
            <a:prstGeom prst="rect">
              <a:avLst/>
            </a:prstGeom>
            <a:solidFill>
              <a:srgbClr val="D6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Graphic 11">
            <a:extLst>
              <a:ext uri="{FF2B5EF4-FFF2-40B4-BE49-F238E27FC236}">
                <a16:creationId xmlns:a16="http://schemas.microsoft.com/office/drawing/2014/main" id="{1F6EED5D-D0D3-27EE-F846-617F910F9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7020" y="1966954"/>
            <a:ext cx="1068951" cy="1068951"/>
          </a:xfrm>
          <a:prstGeom prst="rect">
            <a:avLst/>
          </a:prstGeom>
        </p:spPr>
      </p:pic>
      <p:sp>
        <p:nvSpPr>
          <p:cNvPr id="14" name="Oval 13">
            <a:hlinkClick r:id="" action="ppaction://hlinkshowjump?jump=nextslide"/>
            <a:extLst>
              <a:ext uri="{FF2B5EF4-FFF2-40B4-BE49-F238E27FC236}">
                <a16:creationId xmlns:a16="http://schemas.microsoft.com/office/drawing/2014/main" id="{5BFED564-18A7-A8C1-5A41-711796A1B2D6}"/>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5" name="TextBox 14">
            <a:extLst>
              <a:ext uri="{FF2B5EF4-FFF2-40B4-BE49-F238E27FC236}">
                <a16:creationId xmlns:a16="http://schemas.microsoft.com/office/drawing/2014/main" id="{E2BA707B-C0D7-43D9-B28D-1B9AD40FCFA4}"/>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38001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3B962C-0301-2DC8-4893-8A4DA41DF022}"/>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pic>
        <p:nvPicPr>
          <p:cNvPr id="4" name="Graphic 3">
            <a:extLst>
              <a:ext uri="{FF2B5EF4-FFF2-40B4-BE49-F238E27FC236}">
                <a16:creationId xmlns:a16="http://schemas.microsoft.com/office/drawing/2014/main" id="{A76A43A7-46DB-8B28-26BD-2063171FB4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7" name="Title 1">
            <a:extLst>
              <a:ext uri="{FF2B5EF4-FFF2-40B4-BE49-F238E27FC236}">
                <a16:creationId xmlns:a16="http://schemas.microsoft.com/office/drawing/2014/main" id="{A3243691-3B17-7A3B-F373-8445286E4690}"/>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video collections</a:t>
            </a:r>
          </a:p>
        </p:txBody>
      </p:sp>
      <p:sp>
        <p:nvSpPr>
          <p:cNvPr id="12" name="Rectangle: Rounded Corners 11">
            <a:extLst>
              <a:ext uri="{FF2B5EF4-FFF2-40B4-BE49-F238E27FC236}">
                <a16:creationId xmlns:a16="http://schemas.microsoft.com/office/drawing/2014/main" id="{E950AFB9-75DD-2BC1-459E-DD893EBC2187}"/>
              </a:ext>
            </a:extLst>
          </p:cNvPr>
          <p:cNvSpPr>
            <a:spLocks/>
          </p:cNvSpPr>
          <p:nvPr/>
        </p:nvSpPr>
        <p:spPr>
          <a:xfrm>
            <a:off x="7163510" y="198115"/>
            <a:ext cx="1697507" cy="815607"/>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Each </a:t>
            </a:r>
            <a:r>
              <a:rPr lang="en-US" sz="1100" i="1" dirty="0">
                <a:solidFill>
                  <a:schemeClr val="bg1"/>
                </a:solidFill>
                <a:latin typeface="Arial Nova Light" panose="020B0304020202020204" pitchFamily="34" charset="0"/>
                <a:ea typeface="ＭＳ Ｐゴシック" pitchFamily="34" charset="-128"/>
                <a:cs typeface="Arial" pitchFamily="34" charset="0"/>
              </a:rPr>
              <a:t>Video</a:t>
            </a:r>
            <a:r>
              <a:rPr lang="en-US" sz="1100" dirty="0">
                <a:solidFill>
                  <a:schemeClr val="bg1"/>
                </a:solidFill>
                <a:latin typeface="Arial Nova Light" panose="020B0304020202020204" pitchFamily="34" charset="0"/>
                <a:ea typeface="ＭＳ Ｐゴシック" pitchFamily="34" charset="-128"/>
                <a:cs typeface="Arial" pitchFamily="34" charset="0"/>
              </a:rPr>
              <a:t> collection zones in on specific topic or area of interest.</a:t>
            </a:r>
          </a:p>
        </p:txBody>
      </p:sp>
      <p:sp>
        <p:nvSpPr>
          <p:cNvPr id="19" name="Rectangle: Rounded Corners 18">
            <a:extLst>
              <a:ext uri="{FF2B5EF4-FFF2-40B4-BE49-F238E27FC236}">
                <a16:creationId xmlns:a16="http://schemas.microsoft.com/office/drawing/2014/main" id="{671A7EEA-A357-43F7-A0F3-EC13756A6B92}"/>
              </a:ext>
            </a:extLst>
          </p:cNvPr>
          <p:cNvSpPr>
            <a:spLocks/>
          </p:cNvSpPr>
          <p:nvPr/>
        </p:nvSpPr>
        <p:spPr>
          <a:xfrm>
            <a:off x="124835"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20" name="TextBox 19">
            <a:extLst>
              <a:ext uri="{FF2B5EF4-FFF2-40B4-BE49-F238E27FC236}">
                <a16:creationId xmlns:a16="http://schemas.microsoft.com/office/drawing/2014/main" id="{F2946B3C-D2B5-C16F-6F56-9A4F1EEBE0CD}"/>
              </a:ext>
            </a:extLst>
          </p:cNvPr>
          <p:cNvSpPr txBox="1"/>
          <p:nvPr/>
        </p:nvSpPr>
        <p:spPr>
          <a:xfrm>
            <a:off x="86301" y="3526420"/>
            <a:ext cx="1078173" cy="13388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Tutorials, case study videos, expert interviews and more covering the entire research methods and statistics curriculum.</a:t>
            </a:r>
            <a:endParaRPr lang="en-GB" sz="900" dirty="0"/>
          </a:p>
        </p:txBody>
      </p:sp>
      <p:sp>
        <p:nvSpPr>
          <p:cNvPr id="21" name="TextBox 20">
            <a:extLst>
              <a:ext uri="{FF2B5EF4-FFF2-40B4-BE49-F238E27FC236}">
                <a16:creationId xmlns:a16="http://schemas.microsoft.com/office/drawing/2014/main" id="{0EA7F0F0-32C2-38CA-57FC-C17B6277C115}"/>
              </a:ext>
            </a:extLst>
          </p:cNvPr>
          <p:cNvSpPr txBox="1"/>
          <p:nvPr/>
        </p:nvSpPr>
        <p:spPr>
          <a:xfrm>
            <a:off x="1208225" y="3453781"/>
            <a:ext cx="1139587" cy="14773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Covers the practical skills that researchers need to successfully complete their research, including planning, writing, presentation skills and building networks.</a:t>
            </a:r>
            <a:endParaRPr lang="en-GB" sz="900" dirty="0"/>
          </a:p>
        </p:txBody>
      </p:sp>
      <p:sp>
        <p:nvSpPr>
          <p:cNvPr id="22" name="Rectangle: Rounded Corners 21">
            <a:extLst>
              <a:ext uri="{FF2B5EF4-FFF2-40B4-BE49-F238E27FC236}">
                <a16:creationId xmlns:a16="http://schemas.microsoft.com/office/drawing/2014/main" id="{1C83E15D-4856-AC1C-7569-742A20D798D2}"/>
              </a:ext>
            </a:extLst>
          </p:cNvPr>
          <p:cNvSpPr>
            <a:spLocks/>
          </p:cNvSpPr>
          <p:nvPr/>
        </p:nvSpPr>
        <p:spPr>
          <a:xfrm>
            <a:off x="1244551"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0FBAD0BF-B31A-DE64-94D1-3ABA9CB45445}"/>
              </a:ext>
            </a:extLst>
          </p:cNvPr>
          <p:cNvSpPr txBox="1"/>
          <p:nvPr/>
        </p:nvSpPr>
        <p:spPr>
          <a:xfrm>
            <a:off x="2301850" y="3525983"/>
            <a:ext cx="1139587" cy="13388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Methods, issues and challenges surrounding big data research, covering a huge range of statistical techniques and methodological issues.</a:t>
            </a:r>
            <a:endParaRPr lang="en-GB" sz="900" dirty="0"/>
          </a:p>
        </p:txBody>
      </p:sp>
      <p:sp>
        <p:nvSpPr>
          <p:cNvPr id="24" name="Rectangle: Rounded Corners 23">
            <a:extLst>
              <a:ext uri="{FF2B5EF4-FFF2-40B4-BE49-F238E27FC236}">
                <a16:creationId xmlns:a16="http://schemas.microsoft.com/office/drawing/2014/main" id="{D4589AC4-F94A-F1E5-51D4-0EE406706118}"/>
              </a:ext>
            </a:extLst>
          </p:cNvPr>
          <p:cNvSpPr>
            <a:spLocks/>
          </p:cNvSpPr>
          <p:nvPr/>
        </p:nvSpPr>
        <p:spPr>
          <a:xfrm>
            <a:off x="2364267"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25" name="TextBox 24">
            <a:extLst>
              <a:ext uri="{FF2B5EF4-FFF2-40B4-BE49-F238E27FC236}">
                <a16:creationId xmlns:a16="http://schemas.microsoft.com/office/drawing/2014/main" id="{E0898F18-CC7D-DF53-8C0F-3C37FBD76062}"/>
              </a:ext>
            </a:extLst>
          </p:cNvPr>
          <p:cNvSpPr txBox="1"/>
          <p:nvPr/>
        </p:nvSpPr>
        <p:spPr>
          <a:xfrm>
            <a:off x="3424288" y="3472853"/>
            <a:ext cx="1139587" cy="14773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A series of videos focused on methods commonly used to conduct market and marketing research, including planning, designing and presenting research.</a:t>
            </a:r>
            <a:endParaRPr lang="en-GB" sz="900" dirty="0"/>
          </a:p>
        </p:txBody>
      </p:sp>
      <p:sp>
        <p:nvSpPr>
          <p:cNvPr id="26" name="Rectangle: Rounded Corners 25">
            <a:extLst>
              <a:ext uri="{FF2B5EF4-FFF2-40B4-BE49-F238E27FC236}">
                <a16:creationId xmlns:a16="http://schemas.microsoft.com/office/drawing/2014/main" id="{C7467D7A-3BAF-68C5-6E14-A80AB19A869F}"/>
              </a:ext>
            </a:extLst>
          </p:cNvPr>
          <p:cNvSpPr>
            <a:spLocks/>
          </p:cNvSpPr>
          <p:nvPr/>
        </p:nvSpPr>
        <p:spPr>
          <a:xfrm>
            <a:off x="3483983"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27" name="TextBox 26">
            <a:extLst>
              <a:ext uri="{FF2B5EF4-FFF2-40B4-BE49-F238E27FC236}">
                <a16:creationId xmlns:a16="http://schemas.microsoft.com/office/drawing/2014/main" id="{F1E2D094-1260-C10C-DB54-1359AE7188F2}"/>
              </a:ext>
            </a:extLst>
          </p:cNvPr>
          <p:cNvSpPr txBox="1"/>
          <p:nvPr/>
        </p:nvSpPr>
        <p:spPr>
          <a:xfrm>
            <a:off x="4589781" y="3499051"/>
            <a:ext cx="1053316" cy="13388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A series covering the principles of data visualization and expert advice on creating specific visualizations. </a:t>
            </a:r>
            <a:r>
              <a:rPr lang="en-US" sz="900" i="1"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Part of a mixed media collection.</a:t>
            </a:r>
            <a:endParaRPr lang="en-GB" sz="900" i="1" dirty="0"/>
          </a:p>
        </p:txBody>
      </p:sp>
      <p:sp>
        <p:nvSpPr>
          <p:cNvPr id="28" name="Rectangle: Rounded Corners 27">
            <a:extLst>
              <a:ext uri="{FF2B5EF4-FFF2-40B4-BE49-F238E27FC236}">
                <a16:creationId xmlns:a16="http://schemas.microsoft.com/office/drawing/2014/main" id="{AEA98257-5DC5-83B0-619E-0A6804F9103F}"/>
              </a:ext>
            </a:extLst>
          </p:cNvPr>
          <p:cNvSpPr>
            <a:spLocks/>
          </p:cNvSpPr>
          <p:nvPr/>
        </p:nvSpPr>
        <p:spPr>
          <a:xfrm>
            <a:off x="4603699"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29" name="Rectangle: Rounded Corners 28">
            <a:extLst>
              <a:ext uri="{FF2B5EF4-FFF2-40B4-BE49-F238E27FC236}">
                <a16:creationId xmlns:a16="http://schemas.microsoft.com/office/drawing/2014/main" id="{0E094D5A-5754-87FD-A14B-37BECA6BDA5A}"/>
              </a:ext>
            </a:extLst>
          </p:cNvPr>
          <p:cNvSpPr>
            <a:spLocks/>
          </p:cNvSpPr>
          <p:nvPr/>
        </p:nvSpPr>
        <p:spPr>
          <a:xfrm>
            <a:off x="5723415"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30" name="TextBox 29">
            <a:extLst>
              <a:ext uri="{FF2B5EF4-FFF2-40B4-BE49-F238E27FC236}">
                <a16:creationId xmlns:a16="http://schemas.microsoft.com/office/drawing/2014/main" id="{AC4312F4-6A70-4C7D-2797-748FF17E6249}"/>
              </a:ext>
            </a:extLst>
          </p:cNvPr>
          <p:cNvSpPr txBox="1"/>
          <p:nvPr/>
        </p:nvSpPr>
        <p:spPr>
          <a:xfrm>
            <a:off x="5656566" y="3516599"/>
            <a:ext cx="1139587" cy="13388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cs typeface="Arial" pitchFamily="34" charset="0"/>
              </a:rPr>
              <a:t>Vi</a:t>
            </a: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deos covering research across all medical specialties, including clinical study design, biostatistics, systematic review and research ethics.</a:t>
            </a:r>
            <a:endParaRPr lang="en-GB" sz="900" dirty="0"/>
          </a:p>
        </p:txBody>
      </p:sp>
      <p:sp>
        <p:nvSpPr>
          <p:cNvPr id="31" name="Rectangle: Rounded Corners 30">
            <a:extLst>
              <a:ext uri="{FF2B5EF4-FFF2-40B4-BE49-F238E27FC236}">
                <a16:creationId xmlns:a16="http://schemas.microsoft.com/office/drawing/2014/main" id="{9B03381D-CDB4-334E-A9C4-4207370C5874}"/>
              </a:ext>
            </a:extLst>
          </p:cNvPr>
          <p:cNvSpPr>
            <a:spLocks/>
          </p:cNvSpPr>
          <p:nvPr/>
        </p:nvSpPr>
        <p:spPr>
          <a:xfrm>
            <a:off x="6843131"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32" name="TextBox 31">
            <a:extLst>
              <a:ext uri="{FF2B5EF4-FFF2-40B4-BE49-F238E27FC236}">
                <a16:creationId xmlns:a16="http://schemas.microsoft.com/office/drawing/2014/main" id="{EB74781C-302F-B0A7-7930-98C2E1B02AF2}"/>
              </a:ext>
            </a:extLst>
          </p:cNvPr>
          <p:cNvSpPr txBox="1"/>
          <p:nvPr/>
        </p:nvSpPr>
        <p:spPr>
          <a:xfrm>
            <a:off x="6810168" y="3468779"/>
            <a:ext cx="1078173" cy="1477328"/>
          </a:xfrm>
          <a:prstGeom prst="rect">
            <a:avLst/>
          </a:prstGeom>
          <a:noFill/>
        </p:spPr>
        <p:txBody>
          <a:bodyPr wrap="square" rtlCol="0">
            <a:spAutoFit/>
          </a:bodyPr>
          <a:lstStyle/>
          <a:p>
            <a:pPr algn="ctr"/>
            <a:r>
              <a:rPr lang="en-US" sz="900" i="1"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Part of a multimedia collection </a:t>
            </a: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designed to support novice or experienced social science researchers who are conducting research online.</a:t>
            </a:r>
            <a:endParaRPr lang="en-GB" sz="900" dirty="0"/>
          </a:p>
        </p:txBody>
      </p:sp>
      <p:sp>
        <p:nvSpPr>
          <p:cNvPr id="33" name="Rectangle: Rounded Corners 32">
            <a:extLst>
              <a:ext uri="{FF2B5EF4-FFF2-40B4-BE49-F238E27FC236}">
                <a16:creationId xmlns:a16="http://schemas.microsoft.com/office/drawing/2014/main" id="{2480FE8E-5541-3DB0-366E-CAB6CFE8FAC9}"/>
              </a:ext>
            </a:extLst>
          </p:cNvPr>
          <p:cNvSpPr>
            <a:spLocks/>
          </p:cNvSpPr>
          <p:nvPr/>
        </p:nvSpPr>
        <p:spPr>
          <a:xfrm>
            <a:off x="7962848"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endParaRPr>
          </a:p>
        </p:txBody>
      </p:sp>
      <p:sp>
        <p:nvSpPr>
          <p:cNvPr id="34" name="TextBox 33">
            <a:extLst>
              <a:ext uri="{FF2B5EF4-FFF2-40B4-BE49-F238E27FC236}">
                <a16:creationId xmlns:a16="http://schemas.microsoft.com/office/drawing/2014/main" id="{EBD742C2-CC08-2E12-9B52-4C03FE07C345}"/>
              </a:ext>
            </a:extLst>
          </p:cNvPr>
          <p:cNvSpPr txBox="1"/>
          <p:nvPr/>
        </p:nvSpPr>
        <p:spPr>
          <a:xfrm>
            <a:off x="7916041" y="3526420"/>
            <a:ext cx="1078173" cy="1338828"/>
          </a:xfrm>
          <a:prstGeom prst="rect">
            <a:avLst/>
          </a:prstGeom>
          <a:noFill/>
        </p:spPr>
        <p:txBody>
          <a:bodyPr wrap="square" rtlCol="0">
            <a:spAutoFit/>
          </a:bodyPr>
          <a:lstStyle/>
          <a:p>
            <a:pPr algn="ctr"/>
            <a:r>
              <a:rPr lang="en-US" sz="900" dirty="0">
                <a:solidFill>
                  <a:schemeClr val="tx1">
                    <a:lumMod val="50000"/>
                    <a:lumOff val="50000"/>
                  </a:schemeClr>
                </a:solidFill>
                <a:latin typeface="Arial Nova Light" panose="020B0304020202020204" pitchFamily="34" charset="0"/>
                <a:ea typeface="ＭＳ Ｐゴシック" pitchFamily="34" charset="-128"/>
                <a:cs typeface="Arial" pitchFamily="34" charset="0"/>
              </a:rPr>
              <a:t>Helps students and researchers navigate key topics including: informed consent, confidentiality, anonymity, ethical codes, and ethical approval.</a:t>
            </a:r>
            <a:endParaRPr lang="en-GB" sz="900" dirty="0"/>
          </a:p>
        </p:txBody>
      </p:sp>
      <p:cxnSp>
        <p:nvCxnSpPr>
          <p:cNvPr id="35" name="Straight Connector 34">
            <a:extLst>
              <a:ext uri="{FF2B5EF4-FFF2-40B4-BE49-F238E27FC236}">
                <a16:creationId xmlns:a16="http://schemas.microsoft.com/office/drawing/2014/main" id="{2B0B0475-869C-AC9F-2DF5-B5A6F13C8601}"/>
              </a:ext>
            </a:extLst>
          </p:cNvPr>
          <p:cNvCxnSpPr>
            <a:cxnSpLocks/>
            <a:endCxn id="19" idx="0"/>
          </p:cNvCxnSpPr>
          <p:nvPr/>
        </p:nvCxnSpPr>
        <p:spPr>
          <a:xfrm>
            <a:off x="632212" y="2889859"/>
            <a:ext cx="0" cy="5581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685A4C-E14A-B91D-47FC-CE8771D28748}"/>
              </a:ext>
            </a:extLst>
          </p:cNvPr>
          <p:cNvCxnSpPr>
            <a:cxnSpLocks/>
            <a:endCxn id="22" idx="0"/>
          </p:cNvCxnSpPr>
          <p:nvPr/>
        </p:nvCxnSpPr>
        <p:spPr>
          <a:xfrm>
            <a:off x="1750119" y="2889149"/>
            <a:ext cx="1809" cy="5588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B2F11-1003-6B16-C152-A0F0CEBC97B0}"/>
              </a:ext>
            </a:extLst>
          </p:cNvPr>
          <p:cNvCxnSpPr>
            <a:cxnSpLocks/>
            <a:endCxn id="24" idx="0"/>
          </p:cNvCxnSpPr>
          <p:nvPr/>
        </p:nvCxnSpPr>
        <p:spPr>
          <a:xfrm>
            <a:off x="2871643" y="2811439"/>
            <a:ext cx="1"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F0A11B-DE4F-C2E4-7F97-F258E30DC369}"/>
              </a:ext>
            </a:extLst>
          </p:cNvPr>
          <p:cNvCxnSpPr>
            <a:cxnSpLocks/>
            <a:endCxn id="26" idx="0"/>
          </p:cNvCxnSpPr>
          <p:nvPr/>
        </p:nvCxnSpPr>
        <p:spPr>
          <a:xfrm>
            <a:off x="3991360" y="2811439"/>
            <a:ext cx="0"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AFF27C-3645-01AB-FBDB-06BB20427507}"/>
              </a:ext>
            </a:extLst>
          </p:cNvPr>
          <p:cNvCxnSpPr>
            <a:cxnSpLocks/>
            <a:endCxn id="28" idx="0"/>
          </p:cNvCxnSpPr>
          <p:nvPr/>
        </p:nvCxnSpPr>
        <p:spPr>
          <a:xfrm>
            <a:off x="5104118" y="2817220"/>
            <a:ext cx="6958" cy="6307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5F651E-B04C-C1F1-706B-0B6F7DDD8503}"/>
              </a:ext>
            </a:extLst>
          </p:cNvPr>
          <p:cNvCxnSpPr>
            <a:cxnSpLocks/>
            <a:endCxn id="29" idx="0"/>
          </p:cNvCxnSpPr>
          <p:nvPr/>
        </p:nvCxnSpPr>
        <p:spPr>
          <a:xfrm>
            <a:off x="6226359" y="2810729"/>
            <a:ext cx="4433" cy="63727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E7FE47-17CC-96E9-0058-FD127C4D52EF}"/>
              </a:ext>
            </a:extLst>
          </p:cNvPr>
          <p:cNvCxnSpPr>
            <a:cxnSpLocks/>
            <a:endCxn id="31" idx="0"/>
          </p:cNvCxnSpPr>
          <p:nvPr/>
        </p:nvCxnSpPr>
        <p:spPr>
          <a:xfrm>
            <a:off x="7342296" y="2810728"/>
            <a:ext cx="8212" cy="6372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376A29-7B82-F333-5FE1-C0D13AA52623}"/>
              </a:ext>
            </a:extLst>
          </p:cNvPr>
          <p:cNvCxnSpPr>
            <a:cxnSpLocks/>
            <a:endCxn id="33" idx="0"/>
          </p:cNvCxnSpPr>
          <p:nvPr/>
        </p:nvCxnSpPr>
        <p:spPr>
          <a:xfrm>
            <a:off x="8470225" y="2811439"/>
            <a:ext cx="0"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AC40D3-B0CE-1A1D-D4CD-1080F3C57CA1}"/>
              </a:ext>
            </a:extLst>
          </p:cNvPr>
          <p:cNvPicPr>
            <a:picLocks noChangeAspect="1"/>
          </p:cNvPicPr>
          <p:nvPr/>
        </p:nvPicPr>
        <p:blipFill rotWithShape="1">
          <a:blip r:embed="rId4"/>
          <a:srcRect l="79529"/>
          <a:stretch/>
        </p:blipFill>
        <p:spPr>
          <a:xfrm>
            <a:off x="4550730" y="1807140"/>
            <a:ext cx="1198022" cy="1520435"/>
          </a:xfrm>
          <a:prstGeom prst="rect">
            <a:avLst/>
          </a:prstGeom>
        </p:spPr>
      </p:pic>
      <p:pic>
        <p:nvPicPr>
          <p:cNvPr id="11" name="Picture 10">
            <a:extLst>
              <a:ext uri="{FF2B5EF4-FFF2-40B4-BE49-F238E27FC236}">
                <a16:creationId xmlns:a16="http://schemas.microsoft.com/office/drawing/2014/main" id="{52362303-1124-CA76-A52E-C962AD9D0648}"/>
              </a:ext>
            </a:extLst>
          </p:cNvPr>
          <p:cNvPicPr>
            <a:picLocks noChangeAspect="1"/>
          </p:cNvPicPr>
          <p:nvPr/>
        </p:nvPicPr>
        <p:blipFill rotWithShape="1">
          <a:blip r:embed="rId5"/>
          <a:srcRect l="39601" r="39491"/>
          <a:stretch/>
        </p:blipFill>
        <p:spPr>
          <a:xfrm>
            <a:off x="7871214" y="1822721"/>
            <a:ext cx="1198022" cy="1504854"/>
          </a:xfrm>
          <a:prstGeom prst="rect">
            <a:avLst/>
          </a:prstGeom>
        </p:spPr>
      </p:pic>
      <p:pic>
        <p:nvPicPr>
          <p:cNvPr id="14" name="Picture 13">
            <a:extLst>
              <a:ext uri="{FF2B5EF4-FFF2-40B4-BE49-F238E27FC236}">
                <a16:creationId xmlns:a16="http://schemas.microsoft.com/office/drawing/2014/main" id="{FC370895-A7E8-4F01-6B58-020192ABC92A}"/>
              </a:ext>
            </a:extLst>
          </p:cNvPr>
          <p:cNvPicPr>
            <a:picLocks noChangeAspect="1"/>
          </p:cNvPicPr>
          <p:nvPr/>
        </p:nvPicPr>
        <p:blipFill rotWithShape="1">
          <a:blip r:embed="rId4"/>
          <a:srcRect l="20326" r="58836"/>
          <a:stretch/>
        </p:blipFill>
        <p:spPr>
          <a:xfrm>
            <a:off x="1212575" y="1807140"/>
            <a:ext cx="1219533" cy="1520435"/>
          </a:xfrm>
          <a:prstGeom prst="rect">
            <a:avLst/>
          </a:prstGeom>
        </p:spPr>
      </p:pic>
      <p:pic>
        <p:nvPicPr>
          <p:cNvPr id="15" name="Picture 14">
            <a:extLst>
              <a:ext uri="{FF2B5EF4-FFF2-40B4-BE49-F238E27FC236}">
                <a16:creationId xmlns:a16="http://schemas.microsoft.com/office/drawing/2014/main" id="{5BD2924C-C5CB-5D7D-996F-6A544262A156}"/>
              </a:ext>
            </a:extLst>
          </p:cNvPr>
          <p:cNvPicPr>
            <a:picLocks noChangeAspect="1"/>
          </p:cNvPicPr>
          <p:nvPr/>
        </p:nvPicPr>
        <p:blipFill rotWithShape="1">
          <a:blip r:embed="rId4"/>
          <a:srcRect l="40174" r="39420"/>
          <a:stretch/>
        </p:blipFill>
        <p:spPr>
          <a:xfrm>
            <a:off x="2360393" y="1807140"/>
            <a:ext cx="1194179" cy="1520435"/>
          </a:xfrm>
          <a:prstGeom prst="rect">
            <a:avLst/>
          </a:prstGeom>
        </p:spPr>
      </p:pic>
      <p:pic>
        <p:nvPicPr>
          <p:cNvPr id="16" name="Picture 15">
            <a:extLst>
              <a:ext uri="{FF2B5EF4-FFF2-40B4-BE49-F238E27FC236}">
                <a16:creationId xmlns:a16="http://schemas.microsoft.com/office/drawing/2014/main" id="{43927268-0C16-349F-3816-3AB52644A7F9}"/>
              </a:ext>
            </a:extLst>
          </p:cNvPr>
          <p:cNvPicPr>
            <a:picLocks noChangeAspect="1"/>
          </p:cNvPicPr>
          <p:nvPr/>
        </p:nvPicPr>
        <p:blipFill rotWithShape="1">
          <a:blip r:embed="rId4"/>
          <a:srcRect l="60134" r="20393"/>
          <a:stretch/>
        </p:blipFill>
        <p:spPr>
          <a:xfrm>
            <a:off x="3482857" y="1807140"/>
            <a:ext cx="1139588" cy="1520435"/>
          </a:xfrm>
          <a:prstGeom prst="rect">
            <a:avLst/>
          </a:prstGeom>
        </p:spPr>
      </p:pic>
      <p:pic>
        <p:nvPicPr>
          <p:cNvPr id="17" name="Picture 16">
            <a:extLst>
              <a:ext uri="{FF2B5EF4-FFF2-40B4-BE49-F238E27FC236}">
                <a16:creationId xmlns:a16="http://schemas.microsoft.com/office/drawing/2014/main" id="{AC3BCD3C-3641-7886-8ED4-253AE4E08D2F}"/>
              </a:ext>
            </a:extLst>
          </p:cNvPr>
          <p:cNvPicPr>
            <a:picLocks noChangeAspect="1"/>
          </p:cNvPicPr>
          <p:nvPr/>
        </p:nvPicPr>
        <p:blipFill rotWithShape="1">
          <a:blip r:embed="rId5"/>
          <a:srcRect r="79091"/>
          <a:stretch/>
        </p:blipFill>
        <p:spPr>
          <a:xfrm>
            <a:off x="5677037" y="1814931"/>
            <a:ext cx="1198022" cy="1512644"/>
          </a:xfrm>
          <a:prstGeom prst="rect">
            <a:avLst/>
          </a:prstGeom>
        </p:spPr>
      </p:pic>
      <p:pic>
        <p:nvPicPr>
          <p:cNvPr id="18" name="Picture 17">
            <a:extLst>
              <a:ext uri="{FF2B5EF4-FFF2-40B4-BE49-F238E27FC236}">
                <a16:creationId xmlns:a16="http://schemas.microsoft.com/office/drawing/2014/main" id="{7A70DC52-EB8A-5301-E244-1C37B6BD45E5}"/>
              </a:ext>
            </a:extLst>
          </p:cNvPr>
          <p:cNvPicPr>
            <a:picLocks noChangeAspect="1"/>
          </p:cNvPicPr>
          <p:nvPr/>
        </p:nvPicPr>
        <p:blipFill rotWithShape="1">
          <a:blip r:embed="rId5"/>
          <a:srcRect l="20334" r="59777"/>
          <a:stretch/>
        </p:blipFill>
        <p:spPr>
          <a:xfrm>
            <a:off x="6803344" y="1822721"/>
            <a:ext cx="1139588" cy="1504854"/>
          </a:xfrm>
          <a:prstGeom prst="rect">
            <a:avLst/>
          </a:prstGeom>
        </p:spPr>
      </p:pic>
      <p:pic>
        <p:nvPicPr>
          <p:cNvPr id="13" name="Picture 12">
            <a:extLst>
              <a:ext uri="{FF2B5EF4-FFF2-40B4-BE49-F238E27FC236}">
                <a16:creationId xmlns:a16="http://schemas.microsoft.com/office/drawing/2014/main" id="{0AE33F8E-82D7-4D59-1ECA-756D155EB168}"/>
              </a:ext>
            </a:extLst>
          </p:cNvPr>
          <p:cNvPicPr>
            <a:picLocks noChangeAspect="1"/>
          </p:cNvPicPr>
          <p:nvPr/>
        </p:nvPicPr>
        <p:blipFill rotWithShape="1">
          <a:blip r:embed="rId4"/>
          <a:srcRect l="766" r="78395"/>
          <a:stretch/>
        </p:blipFill>
        <p:spPr>
          <a:xfrm>
            <a:off x="64757" y="1807140"/>
            <a:ext cx="1219533" cy="1520435"/>
          </a:xfrm>
          <a:prstGeom prst="rect">
            <a:avLst/>
          </a:prstGeom>
        </p:spPr>
      </p:pic>
      <p:sp>
        <p:nvSpPr>
          <p:cNvPr id="57" name="Oval 56">
            <a:hlinkClick r:id="" action="ppaction://hlinkshowjump?jump=nextslide"/>
            <a:extLst>
              <a:ext uri="{FF2B5EF4-FFF2-40B4-BE49-F238E27FC236}">
                <a16:creationId xmlns:a16="http://schemas.microsoft.com/office/drawing/2014/main" id="{76DD90ED-CFA0-6D66-A3B5-3EE7A33C45C5}"/>
              </a:ext>
            </a:extLst>
          </p:cNvPr>
          <p:cNvSpPr/>
          <p:nvPr/>
        </p:nvSpPr>
        <p:spPr>
          <a:xfrm>
            <a:off x="8681017" y="1300401"/>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8" name="TextBox 57">
            <a:extLst>
              <a:ext uri="{FF2B5EF4-FFF2-40B4-BE49-F238E27FC236}">
                <a16:creationId xmlns:a16="http://schemas.microsoft.com/office/drawing/2014/main" id="{8F275815-5CD9-3EDB-2530-24D53761BC8C}"/>
              </a:ext>
            </a:extLst>
          </p:cNvPr>
          <p:cNvSpPr txBox="1"/>
          <p:nvPr/>
        </p:nvSpPr>
        <p:spPr>
          <a:xfrm>
            <a:off x="8607277" y="1357290"/>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72212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1308" y="1489735"/>
            <a:ext cx="4364454" cy="685801"/>
          </a:xfrm>
        </p:spPr>
        <p:txBody>
          <a:bodyPr/>
          <a:lstStyle/>
          <a:p>
            <a:r>
              <a:rPr lang="en-US" sz="3600" b="1" dirty="0"/>
              <a:t>introduction to</a:t>
            </a:r>
          </a:p>
        </p:txBody>
      </p:sp>
      <p:sp>
        <p:nvSpPr>
          <p:cNvPr id="3" name="Subtitle 2"/>
          <p:cNvSpPr>
            <a:spLocks noGrp="1"/>
          </p:cNvSpPr>
          <p:nvPr>
            <p:ph type="subTitle" idx="1"/>
          </p:nvPr>
        </p:nvSpPr>
        <p:spPr>
          <a:xfrm>
            <a:off x="951884" y="2852747"/>
            <a:ext cx="4982920" cy="499222"/>
          </a:xfrm>
        </p:spPr>
        <p:txBody>
          <a:bodyPr>
            <a:normAutofit/>
          </a:bodyPr>
          <a:lstStyle/>
          <a:p>
            <a:r>
              <a:rPr lang="en-US" sz="2400" dirty="0">
                <a:latin typeface="Arial Nova Light" panose="020B0304020202020204" pitchFamily="34" charset="0"/>
              </a:rPr>
              <a:t>What is it? What’s in it? Who is it for?</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466854" y="2090299"/>
            <a:ext cx="7902054" cy="828190"/>
          </a:xfrm>
          <a:prstGeom prst="rect">
            <a:avLst/>
          </a:prstGeom>
        </p:spPr>
      </p:pic>
      <p:sp>
        <p:nvSpPr>
          <p:cNvPr id="10" name="Oval 9">
            <a:hlinkClick r:id="" action="ppaction://hlinkshowjump?jump=nextslide"/>
            <a:extLst>
              <a:ext uri="{FF2B5EF4-FFF2-40B4-BE49-F238E27FC236}">
                <a16:creationId xmlns:a16="http://schemas.microsoft.com/office/drawing/2014/main" id="{960A2331-8672-0DB3-CF44-E29E99285AD7}"/>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1" name="TextBox 10">
            <a:extLst>
              <a:ext uri="{FF2B5EF4-FFF2-40B4-BE49-F238E27FC236}">
                <a16:creationId xmlns:a16="http://schemas.microsoft.com/office/drawing/2014/main" id="{CFB0FAC4-C895-1960-2C45-2929422CABD7}"/>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4046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AC062-1E9E-8451-E48D-2EA16B4E7451}"/>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pic>
        <p:nvPicPr>
          <p:cNvPr id="5" name="Graphic 4">
            <a:extLst>
              <a:ext uri="{FF2B5EF4-FFF2-40B4-BE49-F238E27FC236}">
                <a16:creationId xmlns:a16="http://schemas.microsoft.com/office/drawing/2014/main" id="{FDF9E2E6-3F05-6126-D223-28D8C68EB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6" name="Title 1">
            <a:extLst>
              <a:ext uri="{FF2B5EF4-FFF2-40B4-BE49-F238E27FC236}">
                <a16:creationId xmlns:a16="http://schemas.microsoft.com/office/drawing/2014/main" id="{6B7AD722-6238-0244-F3CB-B3DD3B822636}"/>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video types</a:t>
            </a:r>
          </a:p>
        </p:txBody>
      </p:sp>
      <p:sp>
        <p:nvSpPr>
          <p:cNvPr id="7" name="Rectangle: Rounded Corners 6">
            <a:extLst>
              <a:ext uri="{FF2B5EF4-FFF2-40B4-BE49-F238E27FC236}">
                <a16:creationId xmlns:a16="http://schemas.microsoft.com/office/drawing/2014/main" id="{0AC8F621-C611-1EB7-117C-C05836EDC19E}"/>
              </a:ext>
            </a:extLst>
          </p:cNvPr>
          <p:cNvSpPr>
            <a:spLocks/>
          </p:cNvSpPr>
          <p:nvPr/>
        </p:nvSpPr>
        <p:spPr>
          <a:xfrm>
            <a:off x="7163510" y="198115"/>
            <a:ext cx="1697507" cy="815607"/>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i="1" dirty="0">
                <a:solidFill>
                  <a:schemeClr val="bg1"/>
                </a:solidFill>
                <a:latin typeface="Arial Nova Light" panose="020B0304020202020204" pitchFamily="34" charset="0"/>
                <a:ea typeface="ＭＳ Ｐゴシック" pitchFamily="34" charset="-128"/>
                <a:cs typeface="Arial" pitchFamily="34" charset="0"/>
              </a:rPr>
              <a:t>Video</a:t>
            </a:r>
            <a:r>
              <a:rPr lang="en-US" sz="1100" dirty="0">
                <a:solidFill>
                  <a:schemeClr val="bg1"/>
                </a:solidFill>
                <a:latin typeface="Arial Nova Light" panose="020B0304020202020204" pitchFamily="34" charset="0"/>
                <a:ea typeface="ＭＳ Ｐゴシック" pitchFamily="34" charset="-128"/>
                <a:cs typeface="Arial" pitchFamily="34" charset="0"/>
              </a:rPr>
              <a:t> are presented     in a range of formats.</a:t>
            </a:r>
          </a:p>
        </p:txBody>
      </p:sp>
      <p:pic>
        <p:nvPicPr>
          <p:cNvPr id="9" name="Picture 8">
            <a:extLst>
              <a:ext uri="{FF2B5EF4-FFF2-40B4-BE49-F238E27FC236}">
                <a16:creationId xmlns:a16="http://schemas.microsoft.com/office/drawing/2014/main" id="{3B686F24-9475-DE3E-0FA7-66D187DE49A9}"/>
              </a:ext>
            </a:extLst>
          </p:cNvPr>
          <p:cNvPicPr>
            <a:picLocks noChangeAspect="1"/>
          </p:cNvPicPr>
          <p:nvPr/>
        </p:nvPicPr>
        <p:blipFill rotWithShape="1">
          <a:blip r:embed="rId4"/>
          <a:srcRect t="47701" r="74740"/>
          <a:stretch/>
        </p:blipFill>
        <p:spPr>
          <a:xfrm>
            <a:off x="883513" y="1956412"/>
            <a:ext cx="1601337" cy="866452"/>
          </a:xfrm>
          <a:prstGeom prst="rect">
            <a:avLst/>
          </a:prstGeom>
        </p:spPr>
      </p:pic>
      <p:pic>
        <p:nvPicPr>
          <p:cNvPr id="13" name="Picture 12">
            <a:extLst>
              <a:ext uri="{FF2B5EF4-FFF2-40B4-BE49-F238E27FC236}">
                <a16:creationId xmlns:a16="http://schemas.microsoft.com/office/drawing/2014/main" id="{1CD8B595-1AF1-7115-8073-1549B8321147}"/>
              </a:ext>
            </a:extLst>
          </p:cNvPr>
          <p:cNvPicPr>
            <a:picLocks noChangeAspect="1"/>
          </p:cNvPicPr>
          <p:nvPr/>
        </p:nvPicPr>
        <p:blipFill rotWithShape="1">
          <a:blip r:embed="rId4"/>
          <a:srcRect l="24830" r="50305" b="50134"/>
          <a:stretch/>
        </p:blipFill>
        <p:spPr>
          <a:xfrm>
            <a:off x="908534" y="2822864"/>
            <a:ext cx="1576316" cy="826158"/>
          </a:xfrm>
          <a:prstGeom prst="rect">
            <a:avLst/>
          </a:prstGeom>
        </p:spPr>
      </p:pic>
      <p:pic>
        <p:nvPicPr>
          <p:cNvPr id="14" name="Picture 13">
            <a:extLst>
              <a:ext uri="{FF2B5EF4-FFF2-40B4-BE49-F238E27FC236}">
                <a16:creationId xmlns:a16="http://schemas.microsoft.com/office/drawing/2014/main" id="{2F26514A-EF10-9D73-3BA4-1542E3566A6F}"/>
              </a:ext>
            </a:extLst>
          </p:cNvPr>
          <p:cNvPicPr>
            <a:picLocks noChangeAspect="1"/>
          </p:cNvPicPr>
          <p:nvPr/>
        </p:nvPicPr>
        <p:blipFill rotWithShape="1">
          <a:blip r:embed="rId4"/>
          <a:srcRect l="24808" t="48631" r="50327"/>
          <a:stretch/>
        </p:blipFill>
        <p:spPr>
          <a:xfrm>
            <a:off x="919513" y="3676318"/>
            <a:ext cx="1576318" cy="851057"/>
          </a:xfrm>
          <a:prstGeom prst="rect">
            <a:avLst/>
          </a:prstGeom>
        </p:spPr>
      </p:pic>
      <p:pic>
        <p:nvPicPr>
          <p:cNvPr id="8" name="Picture 7">
            <a:extLst>
              <a:ext uri="{FF2B5EF4-FFF2-40B4-BE49-F238E27FC236}">
                <a16:creationId xmlns:a16="http://schemas.microsoft.com/office/drawing/2014/main" id="{2DA480F6-C784-4F69-79B4-D1C7077BA9DB}"/>
              </a:ext>
            </a:extLst>
          </p:cNvPr>
          <p:cNvPicPr>
            <a:picLocks noChangeAspect="1"/>
          </p:cNvPicPr>
          <p:nvPr/>
        </p:nvPicPr>
        <p:blipFill rotWithShape="1">
          <a:blip r:embed="rId4"/>
          <a:srcRect r="74740" b="51062"/>
          <a:stretch/>
        </p:blipFill>
        <p:spPr>
          <a:xfrm>
            <a:off x="888805" y="1096286"/>
            <a:ext cx="1601337" cy="810773"/>
          </a:xfrm>
          <a:prstGeom prst="rect">
            <a:avLst/>
          </a:prstGeom>
        </p:spPr>
      </p:pic>
      <p:sp>
        <p:nvSpPr>
          <p:cNvPr id="20" name="Rectangle: Rounded Corners 19">
            <a:extLst>
              <a:ext uri="{FF2B5EF4-FFF2-40B4-BE49-F238E27FC236}">
                <a16:creationId xmlns:a16="http://schemas.microsoft.com/office/drawing/2014/main" id="{55873A91-1497-C6FD-F652-4A3F91D82446}"/>
              </a:ext>
            </a:extLst>
          </p:cNvPr>
          <p:cNvSpPr>
            <a:spLocks/>
          </p:cNvSpPr>
          <p:nvPr/>
        </p:nvSpPr>
        <p:spPr>
          <a:xfrm>
            <a:off x="2631138" y="1220630"/>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Explain how a researcher did their research, the methods they chose and why.</a:t>
            </a:r>
          </a:p>
        </p:txBody>
      </p:sp>
      <p:sp>
        <p:nvSpPr>
          <p:cNvPr id="31" name="Rectangle: Rounded Corners 30">
            <a:extLst>
              <a:ext uri="{FF2B5EF4-FFF2-40B4-BE49-F238E27FC236}">
                <a16:creationId xmlns:a16="http://schemas.microsoft.com/office/drawing/2014/main" id="{D964BFFA-A2C0-5158-12A9-96D0C8F3F151}"/>
              </a:ext>
            </a:extLst>
          </p:cNvPr>
          <p:cNvSpPr>
            <a:spLocks/>
          </p:cNvSpPr>
          <p:nvPr/>
        </p:nvSpPr>
        <p:spPr>
          <a:xfrm>
            <a:off x="2631138" y="2081795"/>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Licensed films from various content partners.</a:t>
            </a:r>
          </a:p>
        </p:txBody>
      </p:sp>
      <p:sp>
        <p:nvSpPr>
          <p:cNvPr id="33" name="Rectangle: Rounded Corners 32">
            <a:extLst>
              <a:ext uri="{FF2B5EF4-FFF2-40B4-BE49-F238E27FC236}">
                <a16:creationId xmlns:a16="http://schemas.microsoft.com/office/drawing/2014/main" id="{A52F41B1-8222-36AC-392F-4E8614B32242}"/>
              </a:ext>
            </a:extLst>
          </p:cNvPr>
          <p:cNvSpPr>
            <a:spLocks/>
          </p:cNvSpPr>
          <p:nvPr/>
        </p:nvSpPr>
        <p:spPr>
          <a:xfrm>
            <a:off x="2631138" y="2938664"/>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Conference presentations from key experts.</a:t>
            </a:r>
          </a:p>
        </p:txBody>
      </p:sp>
      <p:sp>
        <p:nvSpPr>
          <p:cNvPr id="35" name="Rectangle: Rounded Corners 34">
            <a:extLst>
              <a:ext uri="{FF2B5EF4-FFF2-40B4-BE49-F238E27FC236}">
                <a16:creationId xmlns:a16="http://schemas.microsoft.com/office/drawing/2014/main" id="{A8E94356-4DA1-4025-0973-6E3B65EC8E31}"/>
              </a:ext>
            </a:extLst>
          </p:cNvPr>
          <p:cNvSpPr>
            <a:spLocks/>
          </p:cNvSpPr>
          <p:nvPr/>
        </p:nvSpPr>
        <p:spPr>
          <a:xfrm>
            <a:off x="2631138" y="3798603"/>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Methods applied to real world situations, to make connections between theory and practice.</a:t>
            </a:r>
          </a:p>
        </p:txBody>
      </p:sp>
      <p:pic>
        <p:nvPicPr>
          <p:cNvPr id="3" name="Picture 2">
            <a:extLst>
              <a:ext uri="{FF2B5EF4-FFF2-40B4-BE49-F238E27FC236}">
                <a16:creationId xmlns:a16="http://schemas.microsoft.com/office/drawing/2014/main" id="{C20E284C-E7E7-4AEC-BC31-50A34EA3FD4C}"/>
              </a:ext>
            </a:extLst>
          </p:cNvPr>
          <p:cNvPicPr>
            <a:picLocks noChangeAspect="1"/>
          </p:cNvPicPr>
          <p:nvPr/>
        </p:nvPicPr>
        <p:blipFill rotWithShape="1">
          <a:blip r:embed="rId4"/>
          <a:srcRect l="73723" t="49678" r="1017" b="-1977"/>
          <a:stretch/>
        </p:blipFill>
        <p:spPr>
          <a:xfrm>
            <a:off x="4751419" y="3693966"/>
            <a:ext cx="1601337" cy="866452"/>
          </a:xfrm>
          <a:prstGeom prst="rect">
            <a:avLst/>
          </a:prstGeom>
        </p:spPr>
      </p:pic>
      <p:pic>
        <p:nvPicPr>
          <p:cNvPr id="15" name="Picture 14">
            <a:extLst>
              <a:ext uri="{FF2B5EF4-FFF2-40B4-BE49-F238E27FC236}">
                <a16:creationId xmlns:a16="http://schemas.microsoft.com/office/drawing/2014/main" id="{EBC35AC9-CA8E-8E24-CCB8-773D0DAFB664}"/>
              </a:ext>
            </a:extLst>
          </p:cNvPr>
          <p:cNvPicPr>
            <a:picLocks noChangeAspect="1"/>
          </p:cNvPicPr>
          <p:nvPr/>
        </p:nvPicPr>
        <p:blipFill rotWithShape="1">
          <a:blip r:embed="rId4"/>
          <a:srcRect l="49193" r="25942" b="48631"/>
          <a:stretch/>
        </p:blipFill>
        <p:spPr>
          <a:xfrm>
            <a:off x="4718535" y="1122913"/>
            <a:ext cx="1576316" cy="851058"/>
          </a:xfrm>
          <a:prstGeom prst="rect">
            <a:avLst/>
          </a:prstGeom>
        </p:spPr>
      </p:pic>
      <p:sp>
        <p:nvSpPr>
          <p:cNvPr id="16" name="Rectangle 15">
            <a:extLst>
              <a:ext uri="{FF2B5EF4-FFF2-40B4-BE49-F238E27FC236}">
                <a16:creationId xmlns:a16="http://schemas.microsoft.com/office/drawing/2014/main" id="{27E4E7AF-2255-79C4-4B9B-7F25795B2308}"/>
              </a:ext>
            </a:extLst>
          </p:cNvPr>
          <p:cNvSpPr/>
          <p:nvPr/>
        </p:nvSpPr>
        <p:spPr>
          <a:xfrm>
            <a:off x="4718535" y="1266187"/>
            <a:ext cx="72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7" name="Rectangle 16">
            <a:extLst>
              <a:ext uri="{FF2B5EF4-FFF2-40B4-BE49-F238E27FC236}">
                <a16:creationId xmlns:a16="http://schemas.microsoft.com/office/drawing/2014/main" id="{0369C279-A2E4-8290-227E-E06F2B134034}"/>
              </a:ext>
            </a:extLst>
          </p:cNvPr>
          <p:cNvSpPr/>
          <p:nvPr/>
        </p:nvSpPr>
        <p:spPr>
          <a:xfrm>
            <a:off x="6244450" y="1266187"/>
            <a:ext cx="54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pic>
        <p:nvPicPr>
          <p:cNvPr id="18" name="Picture 17">
            <a:extLst>
              <a:ext uri="{FF2B5EF4-FFF2-40B4-BE49-F238E27FC236}">
                <a16:creationId xmlns:a16="http://schemas.microsoft.com/office/drawing/2014/main" id="{AA8312D9-15B6-A88C-CEA1-DFB06E5796BF}"/>
              </a:ext>
            </a:extLst>
          </p:cNvPr>
          <p:cNvPicPr>
            <a:picLocks noChangeAspect="1"/>
          </p:cNvPicPr>
          <p:nvPr/>
        </p:nvPicPr>
        <p:blipFill rotWithShape="1">
          <a:blip r:embed="rId4"/>
          <a:srcRect l="49193" t="48631" r="25942"/>
          <a:stretch/>
        </p:blipFill>
        <p:spPr>
          <a:xfrm>
            <a:off x="4716063" y="1974630"/>
            <a:ext cx="1576317" cy="851058"/>
          </a:xfrm>
          <a:prstGeom prst="rect">
            <a:avLst/>
          </a:prstGeom>
        </p:spPr>
      </p:pic>
      <p:pic>
        <p:nvPicPr>
          <p:cNvPr id="19" name="Picture 18">
            <a:extLst>
              <a:ext uri="{FF2B5EF4-FFF2-40B4-BE49-F238E27FC236}">
                <a16:creationId xmlns:a16="http://schemas.microsoft.com/office/drawing/2014/main" id="{E1D8DFB9-AC24-AFDC-646D-AEC08B2D25E3}"/>
              </a:ext>
            </a:extLst>
          </p:cNvPr>
          <p:cNvPicPr>
            <a:picLocks noChangeAspect="1"/>
          </p:cNvPicPr>
          <p:nvPr/>
        </p:nvPicPr>
        <p:blipFill rotWithShape="1">
          <a:blip r:embed="rId4"/>
          <a:srcRect l="73999" r="1136" b="48486"/>
          <a:stretch/>
        </p:blipFill>
        <p:spPr>
          <a:xfrm>
            <a:off x="4751419" y="2822864"/>
            <a:ext cx="1576316" cy="853454"/>
          </a:xfrm>
          <a:prstGeom prst="rect">
            <a:avLst/>
          </a:prstGeom>
        </p:spPr>
      </p:pic>
      <p:cxnSp>
        <p:nvCxnSpPr>
          <p:cNvPr id="21" name="Straight Connector 20">
            <a:extLst>
              <a:ext uri="{FF2B5EF4-FFF2-40B4-BE49-F238E27FC236}">
                <a16:creationId xmlns:a16="http://schemas.microsoft.com/office/drawing/2014/main" id="{3909FE76-AAE2-9033-8E4B-F63FB5FCF3FA}"/>
              </a:ext>
            </a:extLst>
          </p:cNvPr>
          <p:cNvCxnSpPr>
            <a:cxnSpLocks/>
          </p:cNvCxnSpPr>
          <p:nvPr/>
        </p:nvCxnSpPr>
        <p:spPr>
          <a:xfrm flipV="1">
            <a:off x="2409786" y="1528299"/>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4603DF-BA8A-BBFB-49C4-592B044871E6}"/>
              </a:ext>
            </a:extLst>
          </p:cNvPr>
          <p:cNvCxnSpPr>
            <a:cxnSpLocks/>
          </p:cNvCxnSpPr>
          <p:nvPr/>
        </p:nvCxnSpPr>
        <p:spPr>
          <a:xfrm flipV="1">
            <a:off x="2398493" y="2389464"/>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BCEC3A-7716-C005-2E30-C26A36406AAA}"/>
              </a:ext>
            </a:extLst>
          </p:cNvPr>
          <p:cNvCxnSpPr>
            <a:cxnSpLocks/>
          </p:cNvCxnSpPr>
          <p:nvPr/>
        </p:nvCxnSpPr>
        <p:spPr>
          <a:xfrm flipV="1">
            <a:off x="2398493" y="3249591"/>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7899962-F672-036D-8D10-E730820688BA}"/>
              </a:ext>
            </a:extLst>
          </p:cNvPr>
          <p:cNvCxnSpPr>
            <a:cxnSpLocks/>
          </p:cNvCxnSpPr>
          <p:nvPr/>
        </p:nvCxnSpPr>
        <p:spPr>
          <a:xfrm flipV="1">
            <a:off x="2412851" y="4098711"/>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1DDF7FB-C088-7B1C-3735-D8044419E407}"/>
              </a:ext>
            </a:extLst>
          </p:cNvPr>
          <p:cNvCxnSpPr>
            <a:cxnSpLocks/>
          </p:cNvCxnSpPr>
          <p:nvPr/>
        </p:nvCxnSpPr>
        <p:spPr>
          <a:xfrm flipV="1">
            <a:off x="6247550" y="1528298"/>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2E8F747-378C-2559-6A23-B3C54C950B9D}"/>
              </a:ext>
            </a:extLst>
          </p:cNvPr>
          <p:cNvCxnSpPr>
            <a:cxnSpLocks/>
          </p:cNvCxnSpPr>
          <p:nvPr/>
        </p:nvCxnSpPr>
        <p:spPr>
          <a:xfrm flipV="1">
            <a:off x="6243081" y="2389463"/>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C99C8B-CC22-6DAB-6542-34E9868F3C02}"/>
              </a:ext>
            </a:extLst>
          </p:cNvPr>
          <p:cNvCxnSpPr>
            <a:cxnSpLocks/>
          </p:cNvCxnSpPr>
          <p:nvPr/>
        </p:nvCxnSpPr>
        <p:spPr>
          <a:xfrm flipV="1">
            <a:off x="6263553" y="3249590"/>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577D89E-2E38-B262-BAD4-51A4301BFAE3}"/>
              </a:ext>
            </a:extLst>
          </p:cNvPr>
          <p:cNvCxnSpPr>
            <a:cxnSpLocks/>
          </p:cNvCxnSpPr>
          <p:nvPr/>
        </p:nvCxnSpPr>
        <p:spPr>
          <a:xfrm flipV="1">
            <a:off x="6271087" y="4098710"/>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10CEAEF-23C4-1092-70D6-6D116BFDC4BB}"/>
              </a:ext>
            </a:extLst>
          </p:cNvPr>
          <p:cNvSpPr>
            <a:spLocks/>
          </p:cNvSpPr>
          <p:nvPr/>
        </p:nvSpPr>
        <p:spPr>
          <a:xfrm>
            <a:off x="6482081" y="1220630"/>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Academics discuss a concept or topic, offering interesting insights and perspectives.</a:t>
            </a:r>
          </a:p>
        </p:txBody>
      </p:sp>
      <p:sp>
        <p:nvSpPr>
          <p:cNvPr id="39" name="Rectangle: Rounded Corners 38">
            <a:extLst>
              <a:ext uri="{FF2B5EF4-FFF2-40B4-BE49-F238E27FC236}">
                <a16:creationId xmlns:a16="http://schemas.microsoft.com/office/drawing/2014/main" id="{BAD4C71A-52D7-6C5E-3551-DC051EA70934}"/>
              </a:ext>
            </a:extLst>
          </p:cNvPr>
          <p:cNvSpPr>
            <a:spLocks/>
          </p:cNvSpPr>
          <p:nvPr/>
        </p:nvSpPr>
        <p:spPr>
          <a:xfrm>
            <a:off x="6475257" y="2081795"/>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41" name="Rectangle: Rounded Corners 40">
            <a:extLst>
              <a:ext uri="{FF2B5EF4-FFF2-40B4-BE49-F238E27FC236}">
                <a16:creationId xmlns:a16="http://schemas.microsoft.com/office/drawing/2014/main" id="{5FD9ECCE-BEE2-E611-3B62-07E0D7D67CF7}"/>
              </a:ext>
            </a:extLst>
          </p:cNvPr>
          <p:cNvSpPr>
            <a:spLocks/>
          </p:cNvSpPr>
          <p:nvPr/>
        </p:nvSpPr>
        <p:spPr>
          <a:xfrm>
            <a:off x="6475257" y="2938664"/>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900" dirty="0">
                <a:solidFill>
                  <a:schemeClr val="bg1"/>
                </a:solidFill>
                <a:latin typeface="Arial Nova Light" panose="020B0304020202020204" pitchFamily="34" charset="0"/>
                <a:ea typeface="ＭＳ Ｐゴシック" pitchFamily="34" charset="-128"/>
                <a:cs typeface="Arial" pitchFamily="34" charset="0"/>
              </a:rPr>
              <a:t>Explanations of research methods and approaches.</a:t>
            </a:r>
          </a:p>
        </p:txBody>
      </p:sp>
      <p:sp>
        <p:nvSpPr>
          <p:cNvPr id="43" name="Rectangle: Rounded Corners 42">
            <a:extLst>
              <a:ext uri="{FF2B5EF4-FFF2-40B4-BE49-F238E27FC236}">
                <a16:creationId xmlns:a16="http://schemas.microsoft.com/office/drawing/2014/main" id="{C2558DA0-AFD0-3B0B-7E9B-867D361CB356}"/>
              </a:ext>
            </a:extLst>
          </p:cNvPr>
          <p:cNvSpPr>
            <a:spLocks/>
          </p:cNvSpPr>
          <p:nvPr/>
        </p:nvSpPr>
        <p:spPr>
          <a:xfrm>
            <a:off x="6482081" y="3798603"/>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US" sz="9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10" name="Rectangle 9">
            <a:extLst>
              <a:ext uri="{FF2B5EF4-FFF2-40B4-BE49-F238E27FC236}">
                <a16:creationId xmlns:a16="http://schemas.microsoft.com/office/drawing/2014/main" id="{A6A664E7-43EE-6600-3047-DC35BE68A6D8}"/>
              </a:ext>
            </a:extLst>
          </p:cNvPr>
          <p:cNvSpPr/>
          <p:nvPr/>
        </p:nvSpPr>
        <p:spPr>
          <a:xfrm>
            <a:off x="890337" y="1266187"/>
            <a:ext cx="72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11" name="Rectangle 10">
            <a:extLst>
              <a:ext uri="{FF2B5EF4-FFF2-40B4-BE49-F238E27FC236}">
                <a16:creationId xmlns:a16="http://schemas.microsoft.com/office/drawing/2014/main" id="{8B617B3F-412F-CE3A-C5DD-070A6D12F100}"/>
              </a:ext>
            </a:extLst>
          </p:cNvPr>
          <p:cNvSpPr/>
          <p:nvPr/>
        </p:nvSpPr>
        <p:spPr>
          <a:xfrm>
            <a:off x="2413978" y="1266187"/>
            <a:ext cx="81853"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54" name="TextBox 53">
            <a:extLst>
              <a:ext uri="{FF2B5EF4-FFF2-40B4-BE49-F238E27FC236}">
                <a16:creationId xmlns:a16="http://schemas.microsoft.com/office/drawing/2014/main" id="{723BE57B-DB7F-EA18-9F03-A3D732E526F2}"/>
              </a:ext>
            </a:extLst>
          </p:cNvPr>
          <p:cNvSpPr txBox="1"/>
          <p:nvPr/>
        </p:nvSpPr>
        <p:spPr>
          <a:xfrm>
            <a:off x="6406663" y="2073730"/>
            <a:ext cx="1576316" cy="646331"/>
          </a:xfrm>
          <a:prstGeom prst="rect">
            <a:avLst/>
          </a:prstGeom>
          <a:noFill/>
        </p:spPr>
        <p:txBody>
          <a:bodyPr wrap="square" rtlCol="0">
            <a:spAutoFit/>
          </a:bodyPr>
          <a:lstStyle/>
          <a:p>
            <a:pPr algn="ctr"/>
            <a:r>
              <a:rPr lang="en-US" sz="900" dirty="0">
                <a:solidFill>
                  <a:schemeClr val="bg1"/>
                </a:solidFill>
                <a:latin typeface="Arial Nova Light" panose="020B0304020202020204" pitchFamily="34" charset="0"/>
                <a:ea typeface="ＭＳ Ｐゴシック" pitchFamily="34" charset="-128"/>
                <a:cs typeface="Arial" pitchFamily="34" charset="0"/>
              </a:rPr>
              <a:t>Key academics in the field offer their experiences and observations on research methods.</a:t>
            </a:r>
            <a:endParaRPr lang="en-GB" sz="900" dirty="0"/>
          </a:p>
        </p:txBody>
      </p:sp>
      <p:sp>
        <p:nvSpPr>
          <p:cNvPr id="55" name="TextBox 54">
            <a:extLst>
              <a:ext uri="{FF2B5EF4-FFF2-40B4-BE49-F238E27FC236}">
                <a16:creationId xmlns:a16="http://schemas.microsoft.com/office/drawing/2014/main" id="{EABBE0B8-1DF0-E640-CEF4-691450C14BC9}"/>
              </a:ext>
            </a:extLst>
          </p:cNvPr>
          <p:cNvSpPr txBox="1"/>
          <p:nvPr/>
        </p:nvSpPr>
        <p:spPr>
          <a:xfrm>
            <a:off x="6430439" y="3785944"/>
            <a:ext cx="1576316" cy="646331"/>
          </a:xfrm>
          <a:prstGeom prst="rect">
            <a:avLst/>
          </a:prstGeom>
          <a:noFill/>
        </p:spPr>
        <p:txBody>
          <a:bodyPr wrap="square" rtlCol="0">
            <a:spAutoFit/>
          </a:bodyPr>
          <a:lstStyle/>
          <a:p>
            <a:pPr algn="ctr"/>
            <a:r>
              <a:rPr lang="en-US" sz="900" dirty="0">
                <a:solidFill>
                  <a:schemeClr val="bg1"/>
                </a:solidFill>
                <a:latin typeface="Arial Nova Light" panose="020B0304020202020204" pitchFamily="34" charset="0"/>
                <a:ea typeface="ＭＳ Ｐゴシック" pitchFamily="34" charset="-128"/>
                <a:cs typeface="Arial" pitchFamily="34" charset="0"/>
              </a:rPr>
              <a:t>Key Overview of a key course topic; how to understand it, how to do it, what the key points are.</a:t>
            </a:r>
            <a:endParaRPr lang="en-GB" sz="900" dirty="0"/>
          </a:p>
        </p:txBody>
      </p:sp>
      <p:sp>
        <p:nvSpPr>
          <p:cNvPr id="56" name="Oval 55">
            <a:hlinkClick r:id="" action="ppaction://hlinkshowjump?jump=nextslide"/>
            <a:extLst>
              <a:ext uri="{FF2B5EF4-FFF2-40B4-BE49-F238E27FC236}">
                <a16:creationId xmlns:a16="http://schemas.microsoft.com/office/drawing/2014/main" id="{F2A31D63-33CF-5F9A-8414-E4CADC94C62D}"/>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7" name="TextBox 56">
            <a:extLst>
              <a:ext uri="{FF2B5EF4-FFF2-40B4-BE49-F238E27FC236}">
                <a16:creationId xmlns:a16="http://schemas.microsoft.com/office/drawing/2014/main" id="{2872AC9D-2EA7-8FC9-FB69-F33002193A6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122455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354465" y="1053515"/>
            <a:ext cx="1697507" cy="1673905"/>
          </a:xfrm>
          <a:prstGeom prst="roundRect">
            <a:avLst>
              <a:gd name="adj" fmla="val 5287"/>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Use the functions at the bottom of the video display to adjust the volume, increase and decrease the video quality and playback speed, add subtitles, open in a new tab, or view full-screen.</a:t>
            </a: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6958919" y="1434680"/>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Search within the video transcript for your key words.</a:t>
            </a:r>
          </a:p>
        </p:txBody>
      </p:sp>
      <p:pic>
        <p:nvPicPr>
          <p:cNvPr id="3" name="Graphic 2">
            <a:extLst>
              <a:ext uri="{FF2B5EF4-FFF2-40B4-BE49-F238E27FC236}">
                <a16:creationId xmlns:a16="http://schemas.microsoft.com/office/drawing/2014/main" id="{0DA27555-82F2-529C-10CC-C86BCAF75B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4" name="Title 1">
            <a:extLst>
              <a:ext uri="{FF2B5EF4-FFF2-40B4-BE49-F238E27FC236}">
                <a16:creationId xmlns:a16="http://schemas.microsoft.com/office/drawing/2014/main" id="{B29EFE07-6991-04F2-91AB-EDCE5FE02EC1}"/>
              </a:ext>
            </a:extLst>
          </p:cNvPr>
          <p:cNvSpPr txBox="1">
            <a:spLocks/>
          </p:cNvSpPr>
          <p:nvPr/>
        </p:nvSpPr>
        <p:spPr>
          <a:xfrm>
            <a:off x="883513" y="119154"/>
            <a:ext cx="3330678"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video player</a:t>
            </a:r>
          </a:p>
        </p:txBody>
      </p:sp>
      <p:pic>
        <p:nvPicPr>
          <p:cNvPr id="10" name="Picture 9">
            <a:extLst>
              <a:ext uri="{FF2B5EF4-FFF2-40B4-BE49-F238E27FC236}">
                <a16:creationId xmlns:a16="http://schemas.microsoft.com/office/drawing/2014/main" id="{39F4E4AF-C6EB-A3DB-86B5-F89185D23157}"/>
              </a:ext>
            </a:extLst>
          </p:cNvPr>
          <p:cNvPicPr>
            <a:picLocks noChangeAspect="1"/>
          </p:cNvPicPr>
          <p:nvPr/>
        </p:nvPicPr>
        <p:blipFill rotWithShape="1">
          <a:blip r:embed="rId4"/>
          <a:srcRect b="2281"/>
          <a:stretch/>
        </p:blipFill>
        <p:spPr>
          <a:xfrm>
            <a:off x="2439920" y="1266187"/>
            <a:ext cx="4238034" cy="3877313"/>
          </a:xfrm>
          <a:prstGeom prst="rect">
            <a:avLst/>
          </a:prstGeom>
          <a:ln>
            <a:solidFill>
              <a:srgbClr val="EF5366"/>
            </a:solidFill>
          </a:ln>
        </p:spPr>
      </p:pic>
      <p:sp>
        <p:nvSpPr>
          <p:cNvPr id="15" name="Rectangle: Rounded Corners 14">
            <a:extLst>
              <a:ext uri="{FF2B5EF4-FFF2-40B4-BE49-F238E27FC236}">
                <a16:creationId xmlns:a16="http://schemas.microsoft.com/office/drawing/2014/main" id="{C540B6A9-349F-35FD-FE8C-2E05D3F4E337}"/>
              </a:ext>
            </a:extLst>
          </p:cNvPr>
          <p:cNvSpPr>
            <a:spLocks/>
          </p:cNvSpPr>
          <p:nvPr/>
        </p:nvSpPr>
        <p:spPr>
          <a:xfrm>
            <a:off x="354465" y="3582970"/>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i="1" dirty="0">
                <a:solidFill>
                  <a:schemeClr val="bg1"/>
                </a:solidFill>
                <a:latin typeface="Arial Nova Light" panose="020B0304020202020204" pitchFamily="34" charset="0"/>
                <a:ea typeface="ＭＳ Ｐゴシック" pitchFamily="34" charset="-128"/>
                <a:cs typeface="Arial" pitchFamily="34" charset="0"/>
              </a:rPr>
              <a:t>Chapters</a:t>
            </a:r>
            <a:r>
              <a:rPr lang="en-US" sz="1100" dirty="0">
                <a:solidFill>
                  <a:schemeClr val="bg1"/>
                </a:solidFill>
                <a:latin typeface="Arial Nova Light" panose="020B0304020202020204" pitchFamily="34" charset="0"/>
                <a:ea typeface="ＭＳ Ｐゴシック" pitchFamily="34" charset="-128"/>
                <a:cs typeface="Arial" pitchFamily="34" charset="0"/>
              </a:rPr>
              <a:t>: move to a different chapter of the video</a:t>
            </a:r>
          </a:p>
        </p:txBody>
      </p:sp>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flipV="1">
            <a:off x="2051972" y="1890468"/>
            <a:ext cx="499237" cy="9669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CC7CF7-F9A2-E618-906B-7E6BFE89B071}"/>
              </a:ext>
            </a:extLst>
          </p:cNvPr>
          <p:cNvCxnSpPr>
            <a:cxnSpLocks/>
          </p:cNvCxnSpPr>
          <p:nvPr/>
        </p:nvCxnSpPr>
        <p:spPr>
          <a:xfrm flipH="1">
            <a:off x="6509039" y="1844002"/>
            <a:ext cx="449880" cy="7174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0ABB14F-CB9C-B964-2081-878298BA19CD}"/>
              </a:ext>
            </a:extLst>
          </p:cNvPr>
          <p:cNvSpPr>
            <a:spLocks/>
          </p:cNvSpPr>
          <p:nvPr/>
        </p:nvSpPr>
        <p:spPr>
          <a:xfrm>
            <a:off x="6958919" y="2451610"/>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Use the auto-scrolling transcript to follow along with the video as it plays.</a:t>
            </a:r>
          </a:p>
        </p:txBody>
      </p:sp>
      <p:cxnSp>
        <p:nvCxnSpPr>
          <p:cNvPr id="24" name="Straight Connector 23">
            <a:extLst>
              <a:ext uri="{FF2B5EF4-FFF2-40B4-BE49-F238E27FC236}">
                <a16:creationId xmlns:a16="http://schemas.microsoft.com/office/drawing/2014/main" id="{99775008-B9B2-7050-6B50-06AD9131AE86}"/>
              </a:ext>
            </a:extLst>
          </p:cNvPr>
          <p:cNvCxnSpPr>
            <a:cxnSpLocks/>
          </p:cNvCxnSpPr>
          <p:nvPr/>
        </p:nvCxnSpPr>
        <p:spPr>
          <a:xfrm flipH="1" flipV="1">
            <a:off x="6313336" y="2748167"/>
            <a:ext cx="645583" cy="1127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47FCF85-83E4-2F71-B3E2-2572DD2033E9}"/>
              </a:ext>
            </a:extLst>
          </p:cNvPr>
          <p:cNvSpPr>
            <a:spLocks/>
          </p:cNvSpPr>
          <p:nvPr/>
        </p:nvSpPr>
        <p:spPr>
          <a:xfrm>
            <a:off x="6958919" y="3463891"/>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Download the video transcript as a PDF.</a:t>
            </a:r>
          </a:p>
        </p:txBody>
      </p:sp>
      <p:cxnSp>
        <p:nvCxnSpPr>
          <p:cNvPr id="28" name="Straight Connector 27">
            <a:extLst>
              <a:ext uri="{FF2B5EF4-FFF2-40B4-BE49-F238E27FC236}">
                <a16:creationId xmlns:a16="http://schemas.microsoft.com/office/drawing/2014/main" id="{B51E8DA5-4CB3-2C63-614E-1490A43D6F96}"/>
              </a:ext>
            </a:extLst>
          </p:cNvPr>
          <p:cNvCxnSpPr>
            <a:cxnSpLocks/>
          </p:cNvCxnSpPr>
          <p:nvPr/>
        </p:nvCxnSpPr>
        <p:spPr>
          <a:xfrm flipH="1" flipV="1">
            <a:off x="5263763" y="3341997"/>
            <a:ext cx="1695156" cy="5312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2233906-2D25-6809-1686-A6E8A46B030F}"/>
              </a:ext>
            </a:extLst>
          </p:cNvPr>
          <p:cNvSpPr>
            <a:spLocks/>
          </p:cNvSpPr>
          <p:nvPr/>
        </p:nvSpPr>
        <p:spPr>
          <a:xfrm>
            <a:off x="354464" y="4303265"/>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i="1" dirty="0">
                <a:solidFill>
                  <a:schemeClr val="bg1"/>
                </a:solidFill>
                <a:latin typeface="Arial Nova Light" panose="020B0304020202020204" pitchFamily="34" charset="0"/>
                <a:ea typeface="ＭＳ Ｐゴシック" pitchFamily="34" charset="-128"/>
                <a:cs typeface="Arial" pitchFamily="34" charset="0"/>
              </a:rPr>
              <a:t>Video info</a:t>
            </a:r>
            <a:r>
              <a:rPr lang="en-US" sz="1100" dirty="0">
                <a:solidFill>
                  <a:schemeClr val="bg1"/>
                </a:solidFill>
                <a:latin typeface="Arial Nova Light" panose="020B0304020202020204" pitchFamily="34" charset="0"/>
                <a:ea typeface="ＭＳ Ｐゴシック" pitchFamily="34" charset="-128"/>
                <a:cs typeface="Arial" pitchFamily="34" charset="0"/>
              </a:rPr>
              <a:t>: detailed metadata linking to related content.</a:t>
            </a:r>
          </a:p>
        </p:txBody>
      </p:sp>
      <p:cxnSp>
        <p:nvCxnSpPr>
          <p:cNvPr id="34" name="Straight Connector 33">
            <a:extLst>
              <a:ext uri="{FF2B5EF4-FFF2-40B4-BE49-F238E27FC236}">
                <a16:creationId xmlns:a16="http://schemas.microsoft.com/office/drawing/2014/main" id="{55839AC5-90C0-6857-475E-6C466ED99515}"/>
              </a:ext>
            </a:extLst>
          </p:cNvPr>
          <p:cNvCxnSpPr>
            <a:cxnSpLocks/>
          </p:cNvCxnSpPr>
          <p:nvPr/>
        </p:nvCxnSpPr>
        <p:spPr>
          <a:xfrm flipH="1">
            <a:off x="2051971" y="3966344"/>
            <a:ext cx="1359139" cy="6714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7475817-302D-E3D1-CEEE-4216295525A7}"/>
              </a:ext>
            </a:extLst>
          </p:cNvPr>
          <p:cNvSpPr>
            <a:spLocks/>
          </p:cNvSpPr>
          <p:nvPr/>
        </p:nvSpPr>
        <p:spPr>
          <a:xfrm>
            <a:off x="354465" y="2860932"/>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Create a clip with a unique URL.</a:t>
            </a:r>
          </a:p>
        </p:txBody>
      </p:sp>
      <p:cxnSp>
        <p:nvCxnSpPr>
          <p:cNvPr id="41" name="Straight Connector 40">
            <a:extLst>
              <a:ext uri="{FF2B5EF4-FFF2-40B4-BE49-F238E27FC236}">
                <a16:creationId xmlns:a16="http://schemas.microsoft.com/office/drawing/2014/main" id="{13B9227D-2993-8227-46B6-109E2C2F55F4}"/>
              </a:ext>
            </a:extLst>
          </p:cNvPr>
          <p:cNvCxnSpPr>
            <a:cxnSpLocks/>
          </p:cNvCxnSpPr>
          <p:nvPr/>
        </p:nvCxnSpPr>
        <p:spPr>
          <a:xfrm flipH="1" flipV="1">
            <a:off x="2051972" y="3021696"/>
            <a:ext cx="2329197" cy="1017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C714D5-EEB8-83D4-A989-F38F453F4ECF}"/>
              </a:ext>
            </a:extLst>
          </p:cNvPr>
          <p:cNvCxnSpPr>
            <a:cxnSpLocks/>
          </p:cNvCxnSpPr>
          <p:nvPr/>
        </p:nvCxnSpPr>
        <p:spPr>
          <a:xfrm flipH="1" flipV="1">
            <a:off x="2051972" y="3672567"/>
            <a:ext cx="882059" cy="1020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Oval 49">
            <a:hlinkClick r:id="" action="ppaction://hlinkshowjump?jump=nextslide"/>
            <a:extLst>
              <a:ext uri="{FF2B5EF4-FFF2-40B4-BE49-F238E27FC236}">
                <a16:creationId xmlns:a16="http://schemas.microsoft.com/office/drawing/2014/main" id="{F2770BA4-54FD-D89E-9F24-83F54FAC933E}"/>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1" name="TextBox 50">
            <a:extLst>
              <a:ext uri="{FF2B5EF4-FFF2-40B4-BE49-F238E27FC236}">
                <a16:creationId xmlns:a16="http://schemas.microsoft.com/office/drawing/2014/main" id="{0BEB7D00-2DF1-2751-58B2-88FFB90FA315}"/>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837479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4014652" y="1884231"/>
            <a:ext cx="4775318" cy="2825289"/>
          </a:xfrm>
        </p:spPr>
        <p:txBody>
          <a:bodyPr>
            <a:normAutofit/>
          </a:bodyPr>
          <a:lstStyle/>
          <a:p>
            <a:pPr marL="0" indent="0">
              <a:buNone/>
            </a:pPr>
            <a:r>
              <a:rPr lang="en-US" sz="1800" dirty="0">
                <a:solidFill>
                  <a:srgbClr val="F7BC1E"/>
                </a:solidFill>
              </a:rPr>
              <a:t>Cases</a:t>
            </a:r>
          </a:p>
          <a:p>
            <a:pPr marL="0" indent="0">
              <a:buNone/>
            </a:pPr>
            <a:r>
              <a:rPr lang="en-US" sz="1400" i="1" dirty="0">
                <a:solidFill>
                  <a:schemeClr val="tx1">
                    <a:lumMod val="50000"/>
                    <a:lumOff val="50000"/>
                  </a:schemeClr>
                </a:solidFill>
              </a:rPr>
              <a:t>SAGE Research Methods </a:t>
            </a:r>
            <a:r>
              <a:rPr lang="en-US" sz="1400" dirty="0">
                <a:solidFill>
                  <a:schemeClr val="tx1">
                    <a:lumMod val="50000"/>
                    <a:lumOff val="50000"/>
                  </a:schemeClr>
                </a:solidFill>
              </a:rPr>
              <a:t>Cases are detailed records of how real research projects are conducted, written by the researchers themselves.</a:t>
            </a:r>
          </a:p>
          <a:p>
            <a:pPr marL="0" indent="0">
              <a:buNone/>
            </a:pPr>
            <a:r>
              <a:rPr lang="en-US" sz="1000" dirty="0">
                <a:solidFill>
                  <a:schemeClr val="tx1">
                    <a:lumMod val="50000"/>
                    <a:lumOff val="50000"/>
                  </a:schemeClr>
                </a:solidFill>
              </a:rPr>
              <a:t> </a:t>
            </a:r>
          </a:p>
          <a:p>
            <a:pPr marL="0" indent="0">
              <a:buNone/>
            </a:pPr>
            <a:r>
              <a:rPr lang="en-US" sz="1400" dirty="0">
                <a:solidFill>
                  <a:schemeClr val="tx1">
                    <a:lumMod val="50000"/>
                    <a:lumOff val="50000"/>
                  </a:schemeClr>
                </a:solidFill>
              </a:rPr>
              <a:t>They explain </a:t>
            </a:r>
            <a:r>
              <a:rPr lang="en-US" sz="1400" b="1" dirty="0">
                <a:solidFill>
                  <a:schemeClr val="tx1">
                    <a:lumMod val="50000"/>
                    <a:lumOff val="50000"/>
                  </a:schemeClr>
                </a:solidFill>
              </a:rPr>
              <a:t>why</a:t>
            </a:r>
            <a:r>
              <a:rPr lang="en-US" sz="1400" dirty="0">
                <a:solidFill>
                  <a:schemeClr val="tx1">
                    <a:lumMod val="50000"/>
                    <a:lumOff val="50000"/>
                  </a:schemeClr>
                </a:solidFill>
              </a:rPr>
              <a:t> the researchers chose the research methods, </a:t>
            </a:r>
            <a:r>
              <a:rPr lang="en-US" sz="1400" b="1" dirty="0">
                <a:solidFill>
                  <a:schemeClr val="tx1">
                    <a:lumMod val="50000"/>
                    <a:lumOff val="50000"/>
                  </a:schemeClr>
                </a:solidFill>
              </a:rPr>
              <a:t>how</a:t>
            </a:r>
            <a:r>
              <a:rPr lang="en-US" sz="1400" dirty="0">
                <a:solidFill>
                  <a:schemeClr val="tx1">
                    <a:lumMod val="50000"/>
                    <a:lumOff val="50000"/>
                  </a:schemeClr>
                </a:solidFill>
              </a:rPr>
              <a:t> they overcame challenges, </a:t>
            </a:r>
            <a:r>
              <a:rPr lang="en-US" sz="1400" b="1" dirty="0">
                <a:solidFill>
                  <a:schemeClr val="tx1">
                    <a:lumMod val="50000"/>
                    <a:lumOff val="50000"/>
                  </a:schemeClr>
                </a:solidFill>
              </a:rPr>
              <a:t>what</a:t>
            </a:r>
            <a:r>
              <a:rPr lang="en-US" sz="1400" dirty="0">
                <a:solidFill>
                  <a:schemeClr val="tx1">
                    <a:lumMod val="50000"/>
                    <a:lumOff val="50000"/>
                  </a:schemeClr>
                </a:solidFill>
              </a:rPr>
              <a:t> went well, and what they might have done differently.</a:t>
            </a:r>
          </a:p>
          <a:p>
            <a:pPr marL="0" indent="0">
              <a:buNone/>
            </a:pPr>
            <a:r>
              <a:rPr lang="en-US" sz="1000" dirty="0">
                <a:solidFill>
                  <a:schemeClr val="tx1">
                    <a:lumMod val="50000"/>
                    <a:lumOff val="50000"/>
                  </a:schemeClr>
                </a:solidFill>
              </a:rPr>
              <a:t> </a:t>
            </a:r>
          </a:p>
          <a:p>
            <a:pPr marL="0" indent="0">
              <a:buNone/>
            </a:pPr>
            <a:r>
              <a:rPr lang="en-US" sz="1400" dirty="0">
                <a:solidFill>
                  <a:schemeClr val="tx1">
                    <a:lumMod val="50000"/>
                    <a:lumOff val="50000"/>
                  </a:schemeClr>
                </a:solidFill>
              </a:rPr>
              <a:t>Peer-reviewed and classroom-ready, there are more than 3000 cases available across the platform.</a:t>
            </a:r>
          </a:p>
        </p:txBody>
      </p:sp>
      <p:pic>
        <p:nvPicPr>
          <p:cNvPr id="7" name="Graphic 6">
            <a:extLst>
              <a:ext uri="{FF2B5EF4-FFF2-40B4-BE49-F238E27FC236}">
                <a16:creationId xmlns:a16="http://schemas.microsoft.com/office/drawing/2014/main" id="{D794F33A-2B33-EDE5-5D21-0C404C3445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032" y="1968286"/>
            <a:ext cx="1068950" cy="1068950"/>
          </a:xfrm>
          <a:prstGeom prst="rect">
            <a:avLst/>
          </a:prstGeom>
        </p:spPr>
      </p:pic>
      <p:pic>
        <p:nvPicPr>
          <p:cNvPr id="9" name="Picture 8">
            <a:extLst>
              <a:ext uri="{FF2B5EF4-FFF2-40B4-BE49-F238E27FC236}">
                <a16:creationId xmlns:a16="http://schemas.microsoft.com/office/drawing/2014/main" id="{EED7D657-F70A-3E58-DD97-6B5154E03FE6}"/>
              </a:ext>
            </a:extLst>
          </p:cNvPr>
          <p:cNvPicPr>
            <a:picLocks noChangeAspect="1"/>
          </p:cNvPicPr>
          <p:nvPr/>
        </p:nvPicPr>
        <p:blipFill rotWithShape="1">
          <a:blip r:embed="rId5"/>
          <a:srcRect t="4482" b="6520"/>
          <a:stretch/>
        </p:blipFill>
        <p:spPr>
          <a:xfrm>
            <a:off x="0" y="0"/>
            <a:ext cx="9144000" cy="1669010"/>
          </a:xfrm>
          <a:prstGeom prst="rect">
            <a:avLst/>
          </a:prstGeom>
        </p:spPr>
      </p:pic>
      <p:sp>
        <p:nvSpPr>
          <p:cNvPr id="10" name="TextBox 9">
            <a:extLst>
              <a:ext uri="{FF2B5EF4-FFF2-40B4-BE49-F238E27FC236}">
                <a16:creationId xmlns:a16="http://schemas.microsoft.com/office/drawing/2014/main" id="{D7000B67-63D5-7757-9E7D-77EF3EE94807}"/>
              </a:ext>
            </a:extLst>
          </p:cNvPr>
          <p:cNvSpPr txBox="1"/>
          <p:nvPr/>
        </p:nvSpPr>
        <p:spPr>
          <a:xfrm>
            <a:off x="964866" y="3223058"/>
            <a:ext cx="2830930" cy="1569660"/>
          </a:xfrm>
          <a:prstGeom prst="rect">
            <a:avLst/>
          </a:prstGeom>
          <a:noFill/>
        </p:spPr>
        <p:txBody>
          <a:bodyPr wrap="square" rtlCol="0">
            <a:spAutoFit/>
          </a:bodyPr>
          <a:lstStyle/>
          <a:p>
            <a:pPr defTabSz="457189">
              <a:defRPr/>
            </a:pPr>
            <a:r>
              <a:rPr lang="en-GB" sz="1600" i="1" dirty="0">
                <a:solidFill>
                  <a:srgbClr val="F7BC1E"/>
                </a:solidFill>
              </a:rPr>
              <a:t>Collections:</a:t>
            </a:r>
          </a:p>
          <a:p>
            <a:pPr marL="285750" indent="-285750" defTabSz="457189">
              <a:buFont typeface="Arial" panose="020B0604020202020204" pitchFamily="34" charset="0"/>
              <a:buChar char="•"/>
              <a:defRPr/>
            </a:pPr>
            <a:r>
              <a:rPr lang="en-GB" sz="1600" dirty="0">
                <a:solidFill>
                  <a:srgbClr val="F7BC1E"/>
                </a:solidFill>
              </a:rPr>
              <a:t>Cases Part 1</a:t>
            </a:r>
          </a:p>
          <a:p>
            <a:pPr marL="285750" indent="-285750" defTabSz="457189">
              <a:buFont typeface="Arial" panose="020B0604020202020204" pitchFamily="34" charset="0"/>
              <a:buChar char="•"/>
              <a:defRPr/>
            </a:pPr>
            <a:r>
              <a:rPr lang="en-GB" sz="1600" dirty="0">
                <a:solidFill>
                  <a:srgbClr val="F7BC1E"/>
                </a:solidFill>
              </a:rPr>
              <a:t>Cases Part 2</a:t>
            </a:r>
          </a:p>
          <a:p>
            <a:pPr marL="285750" indent="-285750" defTabSz="457189">
              <a:buFont typeface="Arial" panose="020B0604020202020204" pitchFamily="34" charset="0"/>
              <a:buChar char="•"/>
              <a:defRPr/>
            </a:pPr>
            <a:r>
              <a:rPr lang="en-GB" sz="1600" dirty="0">
                <a:solidFill>
                  <a:srgbClr val="F7BC1E"/>
                </a:solidFill>
              </a:rPr>
              <a:t>Cases: Medicine &amp; Health</a:t>
            </a:r>
          </a:p>
          <a:p>
            <a:pPr marL="285750" indent="-285750" defTabSz="457189">
              <a:buFont typeface="Arial" panose="020B0604020202020204" pitchFamily="34" charset="0"/>
              <a:buChar char="•"/>
              <a:defRPr/>
            </a:pPr>
            <a:r>
              <a:rPr lang="en-GB" sz="1600" dirty="0">
                <a:solidFill>
                  <a:srgbClr val="F7BC1E"/>
                </a:solidFill>
              </a:rPr>
              <a:t>Cases: Doing Research Online</a:t>
            </a:r>
          </a:p>
        </p:txBody>
      </p:sp>
      <p:sp>
        <p:nvSpPr>
          <p:cNvPr id="2" name="Oval 1">
            <a:hlinkClick r:id="" action="ppaction://hlinkshowjump?jump=nextslide"/>
            <a:extLst>
              <a:ext uri="{FF2B5EF4-FFF2-40B4-BE49-F238E27FC236}">
                <a16:creationId xmlns:a16="http://schemas.microsoft.com/office/drawing/2014/main" id="{0EADAB27-7300-2397-1FC5-E33614D76068}"/>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D6B8484D-86DB-EA5C-7436-C5E639084112}"/>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911015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cases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37" name="Isosceles Triangle 36">
            <a:extLst>
              <a:ext uri="{FF2B5EF4-FFF2-40B4-BE49-F238E27FC236}">
                <a16:creationId xmlns:a16="http://schemas.microsoft.com/office/drawing/2014/main" id="{C1BC8D2F-43D3-31A5-3837-3EC4FCFB021E}"/>
              </a:ext>
            </a:extLst>
          </p:cNvPr>
          <p:cNvSpPr/>
          <p:nvPr/>
        </p:nvSpPr>
        <p:spPr>
          <a:xfrm flipV="1">
            <a:off x="7519436" y="4551099"/>
            <a:ext cx="1463704" cy="299309"/>
          </a:xfrm>
          <a:prstGeom prst="triangle">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Rounded Corners 37">
            <a:extLst>
              <a:ext uri="{FF2B5EF4-FFF2-40B4-BE49-F238E27FC236}">
                <a16:creationId xmlns:a16="http://schemas.microsoft.com/office/drawing/2014/main" id="{8EF2530E-C733-6F4C-CBEC-8EABAF700E89}"/>
              </a:ext>
            </a:extLst>
          </p:cNvPr>
          <p:cNvSpPr/>
          <p:nvPr/>
        </p:nvSpPr>
        <p:spPr>
          <a:xfrm>
            <a:off x="7518597" y="3769266"/>
            <a:ext cx="1473252" cy="794804"/>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tx1"/>
                </a:solidFill>
                <a:latin typeface="Arial" panose="020B0604020202020204" pitchFamily="34" charset="0"/>
                <a:ea typeface="ＭＳ Ｐゴシック" pitchFamily="34" charset="-128"/>
                <a:cs typeface="Arial" panose="020B0604020202020204" pitchFamily="34" charset="0"/>
              </a:rPr>
              <a:t>Full text of the case continues down the page.</a:t>
            </a:r>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500065" y="1577703"/>
            <a:ext cx="1473253" cy="791398"/>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tx1"/>
                </a:solidFill>
                <a:latin typeface="Arial" panose="020B0604020202020204" pitchFamily="34" charset="0"/>
                <a:ea typeface="ＭＳ Ｐゴシック" pitchFamily="34" charset="-128"/>
                <a:cs typeface="Arial" panose="020B0604020202020204" pitchFamily="34" charset="0"/>
              </a:rPr>
              <a:t>Search for a keyword within this resource.</a:t>
            </a:r>
          </a:p>
        </p:txBody>
      </p:sp>
      <p:pic>
        <p:nvPicPr>
          <p:cNvPr id="44" name="Graphic 43">
            <a:extLst>
              <a:ext uri="{FF2B5EF4-FFF2-40B4-BE49-F238E27FC236}">
                <a16:creationId xmlns:a16="http://schemas.microsoft.com/office/drawing/2014/main" id="{E0FCDEB9-EF37-0717-5021-7FED08FDE0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1165"/>
            <a:ext cx="495300" cy="495300"/>
          </a:xfrm>
          <a:prstGeom prst="rect">
            <a:avLst/>
          </a:prstGeom>
        </p:spPr>
      </p:pic>
      <p:pic>
        <p:nvPicPr>
          <p:cNvPr id="48" name="Picture 47">
            <a:extLst>
              <a:ext uri="{FF2B5EF4-FFF2-40B4-BE49-F238E27FC236}">
                <a16:creationId xmlns:a16="http://schemas.microsoft.com/office/drawing/2014/main" id="{1F6EB549-7A2B-F11D-02C6-5F89C24DA641}"/>
              </a:ext>
            </a:extLst>
          </p:cNvPr>
          <p:cNvPicPr>
            <a:picLocks noChangeAspect="1"/>
          </p:cNvPicPr>
          <p:nvPr/>
        </p:nvPicPr>
        <p:blipFill rotWithShape="1">
          <a:blip r:embed="rId4"/>
          <a:srcRect b="4299"/>
          <a:stretch/>
        </p:blipFill>
        <p:spPr>
          <a:xfrm>
            <a:off x="2732816" y="1260924"/>
            <a:ext cx="4361099" cy="3877314"/>
          </a:xfrm>
          <a:prstGeom prst="rect">
            <a:avLst/>
          </a:prstGeom>
          <a:ln>
            <a:solidFill>
              <a:srgbClr val="F7BC1E"/>
            </a:solidFill>
          </a:ln>
        </p:spPr>
      </p:pic>
      <p:cxnSp>
        <p:nvCxnSpPr>
          <p:cNvPr id="20" name="Straight Connector 19">
            <a:extLst>
              <a:ext uri="{FF2B5EF4-FFF2-40B4-BE49-F238E27FC236}">
                <a16:creationId xmlns:a16="http://schemas.microsoft.com/office/drawing/2014/main" id="{11CC7CF7-F9A2-E618-906B-7E6BFE89B071}"/>
              </a:ext>
            </a:extLst>
          </p:cNvPr>
          <p:cNvCxnSpPr>
            <a:cxnSpLocks/>
            <a:stCxn id="16" idx="1"/>
          </p:cNvCxnSpPr>
          <p:nvPr/>
        </p:nvCxnSpPr>
        <p:spPr>
          <a:xfrm flipH="1">
            <a:off x="6785473" y="1973402"/>
            <a:ext cx="714592" cy="11375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E75CE3-34F8-ABD8-59A5-EE9646D7646C}"/>
              </a:ext>
            </a:extLst>
          </p:cNvPr>
          <p:cNvCxnSpPr>
            <a:cxnSpLocks/>
            <a:stCxn id="51" idx="1"/>
          </p:cNvCxnSpPr>
          <p:nvPr/>
        </p:nvCxnSpPr>
        <p:spPr>
          <a:xfrm flipH="1">
            <a:off x="6785473" y="2928695"/>
            <a:ext cx="714592" cy="10946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314041-6CCF-C073-527C-6E501FBCF8AF}"/>
              </a:ext>
            </a:extLst>
          </p:cNvPr>
          <p:cNvSpPr>
            <a:spLocks/>
          </p:cNvSpPr>
          <p:nvPr/>
        </p:nvSpPr>
        <p:spPr>
          <a:xfrm>
            <a:off x="499002" y="1266187"/>
            <a:ext cx="1735241" cy="145080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All Cases come with learning outcomes, exercises and discussion questions, which make them great for self-study and as a ready-to-go teaching resource.</a:t>
            </a: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51" name="Rectangle: Rounded Corners 50">
            <a:extLst>
              <a:ext uri="{FF2B5EF4-FFF2-40B4-BE49-F238E27FC236}">
                <a16:creationId xmlns:a16="http://schemas.microsoft.com/office/drawing/2014/main" id="{5DDA0892-AB44-9237-3849-ECBC18B3D31A}"/>
              </a:ext>
            </a:extLst>
          </p:cNvPr>
          <p:cNvSpPr>
            <a:spLocks/>
          </p:cNvSpPr>
          <p:nvPr/>
        </p:nvSpPr>
        <p:spPr>
          <a:xfrm>
            <a:off x="7500065" y="2532996"/>
            <a:ext cx="1473253" cy="791398"/>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tx1"/>
                </a:solidFill>
                <a:latin typeface="Arial" panose="020B0604020202020204" pitchFamily="34" charset="0"/>
                <a:ea typeface="ＭＳ Ｐゴシック" pitchFamily="34" charset="-128"/>
                <a:cs typeface="Arial" panose="020B0604020202020204" pitchFamily="34" charset="0"/>
              </a:rPr>
              <a:t>Use quick links to jump to relevant sections of the resource</a:t>
            </a:r>
          </a:p>
        </p:txBody>
      </p:sp>
      <p:pic>
        <p:nvPicPr>
          <p:cNvPr id="68" name="Picture 67">
            <a:extLst>
              <a:ext uri="{FF2B5EF4-FFF2-40B4-BE49-F238E27FC236}">
                <a16:creationId xmlns:a16="http://schemas.microsoft.com/office/drawing/2014/main" id="{CC4DE4E1-CA23-9929-9686-1CE7660899BD}"/>
              </a:ext>
            </a:extLst>
          </p:cNvPr>
          <p:cNvPicPr>
            <a:picLocks noChangeAspect="1"/>
          </p:cNvPicPr>
          <p:nvPr/>
        </p:nvPicPr>
        <p:blipFill>
          <a:blip r:embed="rId5"/>
          <a:stretch>
            <a:fillRect/>
          </a:stretch>
        </p:blipFill>
        <p:spPr>
          <a:xfrm>
            <a:off x="170682" y="2925679"/>
            <a:ext cx="2410639" cy="889745"/>
          </a:xfrm>
          <a:prstGeom prst="rect">
            <a:avLst/>
          </a:prstGeom>
          <a:ln>
            <a:solidFill>
              <a:srgbClr val="F7BC1E"/>
            </a:solidFill>
          </a:ln>
        </p:spPr>
      </p:pic>
      <p:pic>
        <p:nvPicPr>
          <p:cNvPr id="70" name="Picture 69">
            <a:extLst>
              <a:ext uri="{FF2B5EF4-FFF2-40B4-BE49-F238E27FC236}">
                <a16:creationId xmlns:a16="http://schemas.microsoft.com/office/drawing/2014/main" id="{2FF18809-4BAA-9059-4DC0-10C4E8F8B0C5}"/>
              </a:ext>
            </a:extLst>
          </p:cNvPr>
          <p:cNvPicPr>
            <a:picLocks noChangeAspect="1"/>
          </p:cNvPicPr>
          <p:nvPr/>
        </p:nvPicPr>
        <p:blipFill>
          <a:blip r:embed="rId6"/>
          <a:stretch>
            <a:fillRect/>
          </a:stretch>
        </p:blipFill>
        <p:spPr>
          <a:xfrm>
            <a:off x="170682" y="3960663"/>
            <a:ext cx="2410639" cy="812187"/>
          </a:xfrm>
          <a:prstGeom prst="rect">
            <a:avLst/>
          </a:prstGeom>
          <a:ln>
            <a:solidFill>
              <a:srgbClr val="F7BC1E"/>
            </a:solidFill>
          </a:ln>
        </p:spPr>
      </p:pic>
      <p:sp>
        <p:nvSpPr>
          <p:cNvPr id="2" name="Oval 1">
            <a:hlinkClick r:id="" action="ppaction://hlinkshowjump?jump=nextslide"/>
            <a:extLst>
              <a:ext uri="{FF2B5EF4-FFF2-40B4-BE49-F238E27FC236}">
                <a16:creationId xmlns:a16="http://schemas.microsoft.com/office/drawing/2014/main" id="{61960817-A96B-D664-C7E4-D0C0130EEF8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44D8A234-7BBC-5D60-80E1-31D87E622257}"/>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76758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3184574"/>
          </a:xfrm>
        </p:spPr>
        <p:txBody>
          <a:bodyPr>
            <a:normAutofit/>
          </a:bodyPr>
          <a:lstStyle/>
          <a:p>
            <a:pPr marL="0" indent="0">
              <a:buNone/>
            </a:pPr>
            <a:r>
              <a:rPr lang="en-US" sz="1800" dirty="0">
                <a:solidFill>
                  <a:srgbClr val="A300D2"/>
                </a:solidFill>
              </a:rPr>
              <a:t>Datasets</a:t>
            </a:r>
          </a:p>
          <a:p>
            <a:pPr marL="0" indent="0">
              <a:lnSpc>
                <a:spcPct val="110000"/>
              </a:lnSpc>
              <a:buNone/>
            </a:pPr>
            <a:r>
              <a:rPr lang="en-US" sz="1400" i="1" dirty="0">
                <a:solidFill>
                  <a:schemeClr val="tx1">
                    <a:lumMod val="50000"/>
                    <a:lumOff val="50000"/>
                  </a:schemeClr>
                </a:solidFill>
              </a:rPr>
              <a:t>SAGE Research Methods </a:t>
            </a:r>
            <a:r>
              <a:rPr lang="en-US" sz="1400" dirty="0">
                <a:solidFill>
                  <a:schemeClr val="tx1">
                    <a:lumMod val="50000"/>
                    <a:lumOff val="50000"/>
                  </a:schemeClr>
                </a:solidFill>
              </a:rPr>
              <a:t>Datasets is a collection of topical, engaging practice datasets, indexed by method and data type, presented with </a:t>
            </a:r>
            <a:r>
              <a:rPr lang="en-US" sz="1400" b="1" dirty="0">
                <a:solidFill>
                  <a:schemeClr val="tx1">
                    <a:lumMod val="50000"/>
                    <a:lumOff val="50000"/>
                  </a:schemeClr>
                </a:solidFill>
              </a:rPr>
              <a:t>instructional guides </a:t>
            </a:r>
            <a:r>
              <a:rPr lang="en-US" sz="1400" dirty="0">
                <a:solidFill>
                  <a:schemeClr val="tx1">
                    <a:lumMod val="50000"/>
                    <a:lumOff val="50000"/>
                  </a:schemeClr>
                </a:solidFill>
              </a:rPr>
              <a:t>that can be used to support the teaching and independent learning of quantitative and qualitative </a:t>
            </a:r>
            <a:r>
              <a:rPr lang="en-US" sz="1400" b="1" dirty="0">
                <a:solidFill>
                  <a:schemeClr val="tx1">
                    <a:lumMod val="50000"/>
                    <a:lumOff val="50000"/>
                  </a:schemeClr>
                </a:solidFill>
              </a:rPr>
              <a:t>data analysis</a:t>
            </a:r>
            <a:r>
              <a:rPr lang="en-US" sz="1400" dirty="0">
                <a:solidFill>
                  <a:schemeClr val="tx1">
                    <a:lumMod val="50000"/>
                    <a:lumOff val="50000"/>
                  </a:schemeClr>
                </a:solidFill>
              </a:rPr>
              <a:t> techniques.</a:t>
            </a:r>
          </a:p>
          <a:p>
            <a:pPr marL="0" indent="0">
              <a:lnSpc>
                <a:spcPct val="110000"/>
              </a:lnSpc>
              <a:buNone/>
            </a:pPr>
            <a:r>
              <a:rPr lang="en-US" sz="1000" dirty="0">
                <a:solidFill>
                  <a:schemeClr val="tx1">
                    <a:lumMod val="50000"/>
                    <a:lumOff val="50000"/>
                  </a:schemeClr>
                </a:solidFill>
              </a:rPr>
              <a:t>  </a:t>
            </a:r>
          </a:p>
          <a:p>
            <a:pPr marL="0" indent="0">
              <a:lnSpc>
                <a:spcPct val="110000"/>
              </a:lnSpc>
              <a:buNone/>
            </a:pPr>
            <a:r>
              <a:rPr lang="en-US" sz="1400" dirty="0">
                <a:solidFill>
                  <a:schemeClr val="tx1">
                    <a:lumMod val="50000"/>
                    <a:lumOff val="50000"/>
                  </a:schemeClr>
                </a:solidFill>
              </a:rPr>
              <a:t>Use </a:t>
            </a:r>
            <a:r>
              <a:rPr lang="en-US" sz="1400" i="1" dirty="0">
                <a:solidFill>
                  <a:schemeClr val="tx1">
                    <a:lumMod val="50000"/>
                    <a:lumOff val="50000"/>
                  </a:schemeClr>
                </a:solidFill>
              </a:rPr>
              <a:t>Datasets</a:t>
            </a:r>
            <a:r>
              <a:rPr lang="en-US" sz="1400" dirty="0">
                <a:solidFill>
                  <a:schemeClr val="tx1">
                    <a:lumMod val="50000"/>
                    <a:lumOff val="50000"/>
                  </a:schemeClr>
                </a:solidFill>
              </a:rPr>
              <a:t> for:</a:t>
            </a:r>
          </a:p>
          <a:p>
            <a:pPr>
              <a:lnSpc>
                <a:spcPct val="110000"/>
              </a:lnSpc>
            </a:pPr>
            <a:r>
              <a:rPr lang="en-US" sz="1400" dirty="0">
                <a:solidFill>
                  <a:schemeClr val="tx1">
                    <a:lumMod val="50000"/>
                    <a:lumOff val="50000"/>
                  </a:schemeClr>
                </a:solidFill>
              </a:rPr>
              <a:t>To support classroom teaching and lab assignments</a:t>
            </a:r>
          </a:p>
          <a:p>
            <a:pPr>
              <a:lnSpc>
                <a:spcPct val="110000"/>
              </a:lnSpc>
            </a:pPr>
            <a:r>
              <a:rPr lang="en-US" sz="1400" dirty="0">
                <a:solidFill>
                  <a:schemeClr val="tx1">
                    <a:lumMod val="50000"/>
                    <a:lumOff val="50000"/>
                  </a:schemeClr>
                </a:solidFill>
              </a:rPr>
              <a:t>for independent learning or practice of analytical methods</a:t>
            </a:r>
          </a:p>
          <a:p>
            <a:pPr>
              <a:lnSpc>
                <a:spcPct val="110000"/>
              </a:lnSpc>
            </a:pPr>
            <a:r>
              <a:rPr lang="en-US" sz="1400" dirty="0">
                <a:solidFill>
                  <a:schemeClr val="tx1">
                    <a:lumMod val="50000"/>
                    <a:lumOff val="50000"/>
                  </a:schemeClr>
                </a:solidFill>
              </a:rPr>
              <a:t>refresher training of data analysis techniques.</a:t>
            </a:r>
          </a:p>
          <a:p>
            <a:pPr marL="0" indent="0">
              <a:lnSpc>
                <a:spcPct val="110000"/>
              </a:lnSpc>
              <a:buNone/>
            </a:pPr>
            <a:endParaRPr lang="en-US" sz="14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142288"/>
            <a:ext cx="1656450" cy="369332"/>
          </a:xfrm>
          <a:prstGeom prst="rect">
            <a:avLst/>
          </a:prstGeom>
          <a:noFill/>
        </p:spPr>
        <p:txBody>
          <a:bodyPr wrap="square" rtlCol="0">
            <a:spAutoFit/>
          </a:bodyPr>
          <a:lstStyle/>
          <a:p>
            <a:pPr defTabSz="457189">
              <a:defRPr/>
            </a:pPr>
            <a:r>
              <a:rPr lang="en-GB" dirty="0">
                <a:solidFill>
                  <a:srgbClr val="A300D2"/>
                </a:solidFill>
              </a:rPr>
              <a:t>Datasets</a:t>
            </a:r>
          </a:p>
        </p:txBody>
      </p:sp>
      <p:pic>
        <p:nvPicPr>
          <p:cNvPr id="6" name="Picture 5">
            <a:extLst>
              <a:ext uri="{FF2B5EF4-FFF2-40B4-BE49-F238E27FC236}">
                <a16:creationId xmlns:a16="http://schemas.microsoft.com/office/drawing/2014/main" id="{8927E97E-B91C-B2A5-1BCC-D7172E8E36B1}"/>
              </a:ext>
            </a:extLst>
          </p:cNvPr>
          <p:cNvPicPr>
            <a:picLocks noChangeAspect="1"/>
          </p:cNvPicPr>
          <p:nvPr/>
        </p:nvPicPr>
        <p:blipFill>
          <a:blip r:embed="rId3"/>
          <a:stretch>
            <a:fillRect/>
          </a:stretch>
        </p:blipFill>
        <p:spPr>
          <a:xfrm>
            <a:off x="0" y="0"/>
            <a:ext cx="9144000" cy="1591519"/>
          </a:xfrm>
          <a:prstGeom prst="rect">
            <a:avLst/>
          </a:prstGeom>
        </p:spPr>
      </p:pic>
      <p:pic>
        <p:nvPicPr>
          <p:cNvPr id="10" name="Graphic 9">
            <a:extLst>
              <a:ext uri="{FF2B5EF4-FFF2-40B4-BE49-F238E27FC236}">
                <a16:creationId xmlns:a16="http://schemas.microsoft.com/office/drawing/2014/main" id="{C9353080-62DC-D408-EA47-06A3B69060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884231"/>
            <a:ext cx="1068950" cy="1068950"/>
          </a:xfrm>
          <a:prstGeom prst="rect">
            <a:avLst/>
          </a:prstGeom>
        </p:spPr>
      </p:pic>
      <p:sp>
        <p:nvSpPr>
          <p:cNvPr id="13" name="Oval 12">
            <a:hlinkClick r:id="" action="ppaction://hlinkshowjump?jump=nextslide"/>
            <a:extLst>
              <a:ext uri="{FF2B5EF4-FFF2-40B4-BE49-F238E27FC236}">
                <a16:creationId xmlns:a16="http://schemas.microsoft.com/office/drawing/2014/main" id="{553BD282-E64C-C6C2-25F5-99B0A648B39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4" name="TextBox 13">
            <a:extLst>
              <a:ext uri="{FF2B5EF4-FFF2-40B4-BE49-F238E27FC236}">
                <a16:creationId xmlns:a16="http://schemas.microsoft.com/office/drawing/2014/main" id="{2DA72001-4AA1-3808-8238-10381BC86583}"/>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44650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BA0F6F51-E5FA-851C-1889-FA2856C0455C}"/>
              </a:ext>
            </a:extLst>
          </p:cNvPr>
          <p:cNvCxnSpPr>
            <a:cxnSpLocks/>
            <a:stCxn id="11" idx="0"/>
            <a:endCxn id="16" idx="2"/>
          </p:cNvCxnSpPr>
          <p:nvPr/>
        </p:nvCxnSpPr>
        <p:spPr>
          <a:xfrm flipH="1" flipV="1">
            <a:off x="1152191" y="2765540"/>
            <a:ext cx="1" cy="5199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datasets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pic>
        <p:nvPicPr>
          <p:cNvPr id="2" name="Graphic 1">
            <a:extLst>
              <a:ext uri="{FF2B5EF4-FFF2-40B4-BE49-F238E27FC236}">
                <a16:creationId xmlns:a16="http://schemas.microsoft.com/office/drawing/2014/main" id="{EDE696E8-2FFF-6AE7-FBC2-78EE1C353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54815"/>
            <a:ext cx="495300" cy="495300"/>
          </a:xfrm>
          <a:prstGeom prst="rect">
            <a:avLst/>
          </a:prstGeom>
        </p:spPr>
      </p:pic>
      <p:pic>
        <p:nvPicPr>
          <p:cNvPr id="9" name="Picture 8">
            <a:extLst>
              <a:ext uri="{FF2B5EF4-FFF2-40B4-BE49-F238E27FC236}">
                <a16:creationId xmlns:a16="http://schemas.microsoft.com/office/drawing/2014/main" id="{C492339F-41CB-885E-9403-D9CE11C027C8}"/>
              </a:ext>
            </a:extLst>
          </p:cNvPr>
          <p:cNvPicPr>
            <a:picLocks noChangeAspect="1"/>
          </p:cNvPicPr>
          <p:nvPr/>
        </p:nvPicPr>
        <p:blipFill rotWithShape="1">
          <a:blip r:embed="rId4"/>
          <a:srcRect b="11266"/>
          <a:stretch/>
        </p:blipFill>
        <p:spPr>
          <a:xfrm>
            <a:off x="2378944" y="1284069"/>
            <a:ext cx="4386111" cy="3882576"/>
          </a:xfrm>
          <a:prstGeom prst="rect">
            <a:avLst/>
          </a:prstGeom>
          <a:ln>
            <a:solidFill>
              <a:srgbClr val="A300D2"/>
            </a:solidFill>
          </a:ln>
        </p:spPr>
      </p:pic>
      <p:pic>
        <p:nvPicPr>
          <p:cNvPr id="11" name="Picture 10">
            <a:extLst>
              <a:ext uri="{FF2B5EF4-FFF2-40B4-BE49-F238E27FC236}">
                <a16:creationId xmlns:a16="http://schemas.microsoft.com/office/drawing/2014/main" id="{94B6795E-1599-3943-E42C-A3C13F40D4FD}"/>
              </a:ext>
            </a:extLst>
          </p:cNvPr>
          <p:cNvPicPr>
            <a:picLocks noChangeAspect="1"/>
          </p:cNvPicPr>
          <p:nvPr/>
        </p:nvPicPr>
        <p:blipFill>
          <a:blip r:embed="rId5"/>
          <a:stretch>
            <a:fillRect/>
          </a:stretch>
        </p:blipFill>
        <p:spPr>
          <a:xfrm>
            <a:off x="199974" y="3285490"/>
            <a:ext cx="1904435" cy="1460984"/>
          </a:xfrm>
          <a:prstGeom prst="rect">
            <a:avLst/>
          </a:prstGeom>
          <a:ln>
            <a:solidFill>
              <a:srgbClr val="A300D2"/>
            </a:solidFill>
          </a:ln>
        </p:spPr>
      </p:pic>
      <p:cxnSp>
        <p:nvCxnSpPr>
          <p:cNvPr id="15" name="Straight Connector 14">
            <a:extLst>
              <a:ext uri="{FF2B5EF4-FFF2-40B4-BE49-F238E27FC236}">
                <a16:creationId xmlns:a16="http://schemas.microsoft.com/office/drawing/2014/main" id="{24E2618A-FDA7-CC34-EBF1-81092706ABE9}"/>
              </a:ext>
            </a:extLst>
          </p:cNvPr>
          <p:cNvCxnSpPr>
            <a:cxnSpLocks/>
            <a:stCxn id="66" idx="1"/>
          </p:cNvCxnSpPr>
          <p:nvPr/>
        </p:nvCxnSpPr>
        <p:spPr>
          <a:xfrm flipH="1">
            <a:off x="4264925" y="2230156"/>
            <a:ext cx="2641684" cy="15229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6A605B-D7ED-DF2C-40A0-25E023D018D7}"/>
              </a:ext>
            </a:extLst>
          </p:cNvPr>
          <p:cNvCxnSpPr>
            <a:cxnSpLocks/>
            <a:stCxn id="13" idx="0"/>
            <a:endCxn id="66" idx="2"/>
          </p:cNvCxnSpPr>
          <p:nvPr/>
        </p:nvCxnSpPr>
        <p:spPr>
          <a:xfrm flipV="1">
            <a:off x="7954527" y="2955558"/>
            <a:ext cx="0" cy="2358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314041-6CCF-C073-527C-6E501FBCF8AF}"/>
              </a:ext>
            </a:extLst>
          </p:cNvPr>
          <p:cNvSpPr>
            <a:spLocks/>
          </p:cNvSpPr>
          <p:nvPr/>
        </p:nvSpPr>
        <p:spPr>
          <a:xfrm>
            <a:off x="6906609" y="1504754"/>
            <a:ext cx="2095836" cy="1450804"/>
          </a:xfrm>
          <a:prstGeom prst="roundRect">
            <a:avLst>
              <a:gd name="adj" fmla="val 7662"/>
            </a:avLst>
          </a:prstGeom>
          <a:solidFill>
            <a:srgbClr val="A300D2"/>
          </a:solidFill>
          <a:ln>
            <a:solidFill>
              <a:srgbClr val="A30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Click on the </a:t>
            </a:r>
            <a:r>
              <a:rPr lang="en-US" sz="1100" i="1" dirty="0">
                <a:solidFill>
                  <a:schemeClr val="bg1"/>
                </a:solidFill>
                <a:latin typeface="Arial Nova Light" panose="020B0304020202020204" pitchFamily="34" charset="0"/>
                <a:ea typeface="ＭＳ Ｐゴシック" pitchFamily="34" charset="-128"/>
                <a:cs typeface="Arial" pitchFamily="34" charset="0"/>
              </a:rPr>
              <a:t>Teaching and Learning Material </a:t>
            </a:r>
            <a:r>
              <a:rPr lang="en-US" sz="1100" dirty="0">
                <a:solidFill>
                  <a:schemeClr val="bg1"/>
                </a:solidFill>
                <a:latin typeface="Arial Nova Light" panose="020B0304020202020204" pitchFamily="34" charset="0"/>
                <a:ea typeface="ＭＳ Ｐゴシック" pitchFamily="34" charset="-128"/>
                <a:cs typeface="Arial" pitchFamily="34" charset="0"/>
              </a:rPr>
              <a:t>tab to access the Teaching Guide for tips on how to use the dataset, and the Student Guide for step-by-step instructions on how to approach and </a:t>
            </a:r>
            <a:r>
              <a:rPr lang="en-US" sz="1100" dirty="0" err="1">
                <a:solidFill>
                  <a:schemeClr val="bg1"/>
                </a:solidFill>
                <a:latin typeface="Arial Nova Light" panose="020B0304020202020204" pitchFamily="34" charset="0"/>
                <a:ea typeface="ＭＳ Ｐゴシック" pitchFamily="34" charset="-128"/>
                <a:cs typeface="Arial" pitchFamily="34" charset="0"/>
              </a:rPr>
              <a:t>analyse</a:t>
            </a:r>
            <a:r>
              <a:rPr lang="en-US" sz="1100" dirty="0">
                <a:solidFill>
                  <a:schemeClr val="bg1"/>
                </a:solidFill>
                <a:latin typeface="Arial Nova Light" panose="020B0304020202020204" pitchFamily="34" charset="0"/>
                <a:ea typeface="ＭＳ Ｐゴシック" pitchFamily="34" charset="-128"/>
                <a:cs typeface="Arial" pitchFamily="34" charset="0"/>
              </a:rPr>
              <a:t> the dataset.</a:t>
            </a: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6B13AC8A-8C51-9028-FEAC-01EBAFC29686}"/>
              </a:ext>
            </a:extLst>
          </p:cNvPr>
          <p:cNvPicPr>
            <a:picLocks noChangeAspect="1"/>
          </p:cNvPicPr>
          <p:nvPr/>
        </p:nvPicPr>
        <p:blipFill>
          <a:blip r:embed="rId6"/>
          <a:stretch>
            <a:fillRect/>
          </a:stretch>
        </p:blipFill>
        <p:spPr>
          <a:xfrm>
            <a:off x="6998120" y="3191380"/>
            <a:ext cx="1912814" cy="1342512"/>
          </a:xfrm>
          <a:prstGeom prst="rect">
            <a:avLst/>
          </a:prstGeom>
          <a:ln>
            <a:solidFill>
              <a:srgbClr val="A300D2"/>
            </a:solidFill>
          </a:ln>
        </p:spPr>
      </p:pic>
      <p:sp>
        <p:nvSpPr>
          <p:cNvPr id="33" name="Rectangle 32">
            <a:extLst>
              <a:ext uri="{FF2B5EF4-FFF2-40B4-BE49-F238E27FC236}">
                <a16:creationId xmlns:a16="http://schemas.microsoft.com/office/drawing/2014/main" id="{890A386D-0019-6BE3-58A5-F0E18CDB967C}"/>
              </a:ext>
            </a:extLst>
          </p:cNvPr>
          <p:cNvSpPr/>
          <p:nvPr/>
        </p:nvSpPr>
        <p:spPr>
          <a:xfrm>
            <a:off x="3305305" y="3753134"/>
            <a:ext cx="95962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AF1E7D8F-D933-0A30-54E4-AFFA8CBC34F8}"/>
              </a:ext>
            </a:extLst>
          </p:cNvPr>
          <p:cNvCxnSpPr>
            <a:cxnSpLocks/>
            <a:endCxn id="16" idx="3"/>
          </p:cNvCxnSpPr>
          <p:nvPr/>
        </p:nvCxnSpPr>
        <p:spPr>
          <a:xfrm flipH="1" flipV="1">
            <a:off x="1888817" y="2369841"/>
            <a:ext cx="1032516" cy="138329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E6923AC-BC31-D024-A4E2-0DFEC9E5C0E9}"/>
              </a:ext>
            </a:extLst>
          </p:cNvPr>
          <p:cNvSpPr/>
          <p:nvPr/>
        </p:nvSpPr>
        <p:spPr>
          <a:xfrm>
            <a:off x="2921333" y="3753134"/>
            <a:ext cx="32911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415564" y="1974142"/>
            <a:ext cx="1473253" cy="791398"/>
          </a:xfrm>
          <a:prstGeom prst="roundRect">
            <a:avLst>
              <a:gd name="adj" fmla="val 7662"/>
            </a:avLst>
          </a:prstGeom>
          <a:solidFill>
            <a:srgbClr val="A300D2"/>
          </a:solidFill>
          <a:ln>
            <a:solidFill>
              <a:srgbClr val="A30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panose="020B0604020202020204" pitchFamily="34" charset="0"/>
                <a:ea typeface="ＭＳ Ｐゴシック" pitchFamily="34" charset="-128"/>
                <a:cs typeface="Arial" panose="020B0604020202020204" pitchFamily="34" charset="0"/>
              </a:rPr>
              <a:t>Access or download the data sample.</a:t>
            </a:r>
          </a:p>
        </p:txBody>
      </p:sp>
      <p:sp>
        <p:nvSpPr>
          <p:cNvPr id="46" name="Oval 45">
            <a:hlinkClick r:id="" action="ppaction://hlinkshowjump?jump=nextslide"/>
            <a:extLst>
              <a:ext uri="{FF2B5EF4-FFF2-40B4-BE49-F238E27FC236}">
                <a16:creationId xmlns:a16="http://schemas.microsoft.com/office/drawing/2014/main" id="{6278065F-82A7-FC1D-B203-6C06AA8AF97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47" name="TextBox 46">
            <a:extLst>
              <a:ext uri="{FF2B5EF4-FFF2-40B4-BE49-F238E27FC236}">
                <a16:creationId xmlns:a16="http://schemas.microsoft.com/office/drawing/2014/main" id="{626FCAC3-0BA2-6874-5C93-1F3B92817AC2}"/>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456459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2825289"/>
          </a:xfrm>
        </p:spPr>
        <p:txBody>
          <a:bodyPr>
            <a:normAutofit lnSpcReduction="10000"/>
          </a:bodyPr>
          <a:lstStyle/>
          <a:p>
            <a:pPr marL="0" indent="0">
              <a:buNone/>
            </a:pPr>
            <a:r>
              <a:rPr lang="en-US" sz="1800" dirty="0">
                <a:solidFill>
                  <a:srgbClr val="8CBC2A"/>
                </a:solidFill>
              </a:rPr>
              <a:t>Foundations</a:t>
            </a:r>
            <a:endParaRPr lang="en-US" sz="1800" dirty="0">
              <a:solidFill>
                <a:schemeClr val="tx1">
                  <a:lumMod val="50000"/>
                  <a:lumOff val="50000"/>
                </a:schemeClr>
              </a:solidFill>
            </a:endParaRPr>
          </a:p>
          <a:p>
            <a:pPr marL="0" indent="0">
              <a:lnSpc>
                <a:spcPct val="110000"/>
              </a:lnSpc>
              <a:buNone/>
            </a:pPr>
            <a:r>
              <a:rPr lang="en-US" sz="1400" dirty="0">
                <a:solidFill>
                  <a:schemeClr val="tx1">
                    <a:lumMod val="50000"/>
                    <a:lumOff val="50000"/>
                  </a:schemeClr>
                </a:solidFill>
              </a:rPr>
              <a:t>A starting point for newer researchers to guide them to the content they need, providing an introduction to the concept and showing the concept within the larger context of the research methods field.</a:t>
            </a:r>
          </a:p>
          <a:p>
            <a:pPr marL="0" indent="0">
              <a:buNone/>
            </a:pPr>
            <a:endParaRPr lang="en-US" sz="1400" dirty="0">
              <a:solidFill>
                <a:schemeClr val="tx1">
                  <a:lumMod val="50000"/>
                  <a:lumOff val="50000"/>
                </a:schemeClr>
              </a:solidFill>
            </a:endParaRPr>
          </a:p>
          <a:p>
            <a:r>
              <a:rPr lang="en-US" sz="1400" dirty="0">
                <a:solidFill>
                  <a:schemeClr val="tx1">
                    <a:lumMod val="50000"/>
                    <a:lumOff val="50000"/>
                  </a:schemeClr>
                </a:solidFill>
              </a:rPr>
              <a:t>Online reference resource presented in series of </a:t>
            </a:r>
            <a:r>
              <a:rPr lang="en-US" sz="1400" b="1" dirty="0">
                <a:solidFill>
                  <a:schemeClr val="tx1">
                    <a:lumMod val="50000"/>
                    <a:lumOff val="50000"/>
                  </a:schemeClr>
                </a:solidFill>
              </a:rPr>
              <a:t>entries</a:t>
            </a:r>
            <a:r>
              <a:rPr lang="en-US" sz="1400" dirty="0">
                <a:solidFill>
                  <a:schemeClr val="tx1">
                    <a:lumMod val="50000"/>
                    <a:lumOff val="50000"/>
                  </a:schemeClr>
                </a:solidFill>
              </a:rPr>
              <a:t> and </a:t>
            </a:r>
            <a:r>
              <a:rPr lang="en-US" sz="1400" b="1" dirty="0">
                <a:solidFill>
                  <a:schemeClr val="tx1">
                    <a:lumMod val="50000"/>
                    <a:lumOff val="50000"/>
                  </a:schemeClr>
                </a:solidFill>
              </a:rPr>
              <a:t>short essays </a:t>
            </a:r>
            <a:r>
              <a:rPr lang="en-US" sz="1400" dirty="0">
                <a:solidFill>
                  <a:schemeClr val="tx1">
                    <a:lumMod val="50000"/>
                    <a:lumOff val="50000"/>
                  </a:schemeClr>
                </a:solidFill>
              </a:rPr>
              <a:t>on key concepts and scholars.</a:t>
            </a:r>
          </a:p>
          <a:p>
            <a:r>
              <a:rPr lang="en-US" sz="1400" dirty="0">
                <a:solidFill>
                  <a:schemeClr val="tx1">
                    <a:lumMod val="50000"/>
                    <a:lumOff val="50000"/>
                  </a:schemeClr>
                </a:solidFill>
              </a:rPr>
              <a:t>Special emphasis on traditionally under-represented scholars.</a:t>
            </a:r>
          </a:p>
          <a:p>
            <a:r>
              <a:rPr lang="en-US" sz="1400" dirty="0">
                <a:solidFill>
                  <a:schemeClr val="tx1">
                    <a:lumMod val="50000"/>
                    <a:lumOff val="50000"/>
                  </a:schemeClr>
                </a:solidFill>
              </a:rPr>
              <a:t>Includes content on cutting-edge methodologies, covering qualitative, quantitative and mixed methods.</a:t>
            </a:r>
            <a:endParaRPr lang="en-GB" sz="1400" dirty="0">
              <a:solidFill>
                <a:schemeClr val="tx1">
                  <a:lumMod val="50000"/>
                  <a:lumOff val="50000"/>
                </a:schemeClr>
              </a:solidFill>
            </a:endParaRPr>
          </a:p>
        </p:txBody>
      </p:sp>
      <p:pic>
        <p:nvPicPr>
          <p:cNvPr id="2" name="Picture 1">
            <a:extLst>
              <a:ext uri="{FF2B5EF4-FFF2-40B4-BE49-F238E27FC236}">
                <a16:creationId xmlns:a16="http://schemas.microsoft.com/office/drawing/2014/main" id="{7ED12A9B-26A2-75F4-5346-2FDE14FEB2E7}"/>
              </a:ext>
            </a:extLst>
          </p:cNvPr>
          <p:cNvPicPr>
            <a:picLocks noChangeAspect="1"/>
          </p:cNvPicPr>
          <p:nvPr/>
        </p:nvPicPr>
        <p:blipFill>
          <a:blip r:embed="rId3"/>
          <a:stretch>
            <a:fillRect/>
          </a:stretch>
        </p:blipFill>
        <p:spPr>
          <a:xfrm>
            <a:off x="0" y="0"/>
            <a:ext cx="9144000" cy="1590261"/>
          </a:xfrm>
          <a:prstGeom prst="rect">
            <a:avLst/>
          </a:prstGeom>
        </p:spPr>
      </p:pic>
      <p:pic>
        <p:nvPicPr>
          <p:cNvPr id="3" name="Graphic 2">
            <a:extLst>
              <a:ext uri="{FF2B5EF4-FFF2-40B4-BE49-F238E27FC236}">
                <a16:creationId xmlns:a16="http://schemas.microsoft.com/office/drawing/2014/main" id="{D12C285F-E1EF-02FF-605E-82349A7C047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03957" y="1884230"/>
            <a:ext cx="1068951" cy="1068951"/>
          </a:xfrm>
          <a:prstGeom prst="rect">
            <a:avLst/>
          </a:prstGeom>
        </p:spPr>
      </p:pic>
      <p:sp>
        <p:nvSpPr>
          <p:cNvPr id="4" name="TextBox 3">
            <a:extLst>
              <a:ext uri="{FF2B5EF4-FFF2-40B4-BE49-F238E27FC236}">
                <a16:creationId xmlns:a16="http://schemas.microsoft.com/office/drawing/2014/main" id="{64BD478A-3FB9-8EA1-3F0A-16ADB3016030}"/>
              </a:ext>
            </a:extLst>
          </p:cNvPr>
          <p:cNvSpPr txBox="1"/>
          <p:nvPr/>
        </p:nvSpPr>
        <p:spPr>
          <a:xfrm>
            <a:off x="1313209" y="3142288"/>
            <a:ext cx="1656450" cy="369332"/>
          </a:xfrm>
          <a:prstGeom prst="rect">
            <a:avLst/>
          </a:prstGeom>
          <a:noFill/>
        </p:spPr>
        <p:txBody>
          <a:bodyPr wrap="square" rtlCol="0">
            <a:spAutoFit/>
          </a:bodyPr>
          <a:lstStyle/>
          <a:p>
            <a:pPr defTabSz="457189">
              <a:defRPr/>
            </a:pPr>
            <a:r>
              <a:rPr lang="en-GB" dirty="0">
                <a:solidFill>
                  <a:srgbClr val="8CBC2A"/>
                </a:solidFill>
              </a:rPr>
              <a:t>Foundations</a:t>
            </a:r>
          </a:p>
        </p:txBody>
      </p:sp>
      <p:sp>
        <p:nvSpPr>
          <p:cNvPr id="5" name="Oval 4">
            <a:hlinkClick r:id="" action="ppaction://hlinkshowjump?jump=nextslide"/>
            <a:extLst>
              <a:ext uri="{FF2B5EF4-FFF2-40B4-BE49-F238E27FC236}">
                <a16:creationId xmlns:a16="http://schemas.microsoft.com/office/drawing/2014/main" id="{79D31414-DA34-14E3-DDA0-95D6F5855BEC}"/>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6" name="TextBox 5">
            <a:extLst>
              <a:ext uri="{FF2B5EF4-FFF2-40B4-BE49-F238E27FC236}">
                <a16:creationId xmlns:a16="http://schemas.microsoft.com/office/drawing/2014/main" id="{D8636D75-532E-1CA2-4087-66AE554B264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802566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foundations entry</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248018" y="2274037"/>
            <a:ext cx="1697507" cy="1673905"/>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Each Series is structured in a way which makes it easy for you to get an overview of the topic area, and go straight to the topic, concept or author which interests you the most.</a:t>
            </a: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248018" y="1327983"/>
            <a:ext cx="1697507" cy="791399"/>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dirty="0">
                <a:solidFill>
                  <a:schemeClr val="bg1"/>
                </a:solidFill>
                <a:latin typeface="Arial Nova Light" panose="020B0304020202020204" pitchFamily="34" charset="0"/>
                <a:ea typeface="ＭＳ Ｐゴシック" pitchFamily="34" charset="-128"/>
                <a:cs typeface="Arial" pitchFamily="34" charset="0"/>
              </a:rPr>
              <a:t>Each Foundation Entry forms part of a Series: a broad research methods topic area. </a:t>
            </a:r>
          </a:p>
        </p:txBody>
      </p:sp>
      <p:pic>
        <p:nvPicPr>
          <p:cNvPr id="2" name="Graphic 1">
            <a:extLst>
              <a:ext uri="{FF2B5EF4-FFF2-40B4-BE49-F238E27FC236}">
                <a16:creationId xmlns:a16="http://schemas.microsoft.com/office/drawing/2014/main" id="{8D28BC11-45D1-FB59-50B9-58C2D3F5072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2983" y="265958"/>
            <a:ext cx="495300" cy="495300"/>
          </a:xfrm>
          <a:prstGeom prst="rect">
            <a:avLst/>
          </a:prstGeom>
        </p:spPr>
      </p:pic>
      <p:pic>
        <p:nvPicPr>
          <p:cNvPr id="11" name="Picture 10">
            <a:extLst>
              <a:ext uri="{FF2B5EF4-FFF2-40B4-BE49-F238E27FC236}">
                <a16:creationId xmlns:a16="http://schemas.microsoft.com/office/drawing/2014/main" id="{7F100B4A-767F-D00E-EC2B-AE48AC67A65C}"/>
              </a:ext>
            </a:extLst>
          </p:cNvPr>
          <p:cNvPicPr>
            <a:picLocks noChangeAspect="1"/>
          </p:cNvPicPr>
          <p:nvPr/>
        </p:nvPicPr>
        <p:blipFill rotWithShape="1">
          <a:blip r:embed="rId4"/>
          <a:srcRect b="1660"/>
          <a:stretch/>
        </p:blipFill>
        <p:spPr>
          <a:xfrm>
            <a:off x="2449525" y="1266187"/>
            <a:ext cx="4232432" cy="3877313"/>
          </a:xfrm>
          <a:prstGeom prst="rect">
            <a:avLst/>
          </a:prstGeom>
          <a:ln>
            <a:solidFill>
              <a:srgbClr val="8CBC2A"/>
            </a:solidFill>
          </a:ln>
        </p:spPr>
      </p:pic>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a:off x="1945525" y="3024119"/>
            <a:ext cx="640921" cy="8687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176352" y="2637394"/>
            <a:ext cx="1473253" cy="791398"/>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Search for a keyword within this resource.</a:t>
            </a:r>
          </a:p>
        </p:txBody>
      </p:sp>
      <p:cxnSp>
        <p:nvCxnSpPr>
          <p:cNvPr id="20" name="Straight Connector 19">
            <a:extLst>
              <a:ext uri="{FF2B5EF4-FFF2-40B4-BE49-F238E27FC236}">
                <a16:creationId xmlns:a16="http://schemas.microsoft.com/office/drawing/2014/main" id="{11CC7CF7-F9A2-E618-906B-7E6BFE89B071}"/>
              </a:ext>
            </a:extLst>
          </p:cNvPr>
          <p:cNvCxnSpPr>
            <a:cxnSpLocks/>
            <a:stCxn id="16" idx="1"/>
          </p:cNvCxnSpPr>
          <p:nvPr/>
        </p:nvCxnSpPr>
        <p:spPr>
          <a:xfrm flipH="1">
            <a:off x="6557556" y="3033093"/>
            <a:ext cx="618796" cy="25326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Isosceles Triangle 36">
            <a:extLst>
              <a:ext uri="{FF2B5EF4-FFF2-40B4-BE49-F238E27FC236}">
                <a16:creationId xmlns:a16="http://schemas.microsoft.com/office/drawing/2014/main" id="{C1BC8D2F-43D3-31A5-3837-3EC4FCFB021E}"/>
              </a:ext>
            </a:extLst>
          </p:cNvPr>
          <p:cNvSpPr/>
          <p:nvPr/>
        </p:nvSpPr>
        <p:spPr>
          <a:xfrm flipV="1">
            <a:off x="7177191" y="4473938"/>
            <a:ext cx="1463704" cy="299309"/>
          </a:xfrm>
          <a:prstGeom prst="triangle">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8EF2530E-C733-6F4C-CBEC-8EABAF700E89}"/>
              </a:ext>
            </a:extLst>
          </p:cNvPr>
          <p:cNvSpPr/>
          <p:nvPr/>
        </p:nvSpPr>
        <p:spPr>
          <a:xfrm>
            <a:off x="7176352" y="3692105"/>
            <a:ext cx="1473252" cy="794804"/>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200" dirty="0">
                <a:solidFill>
                  <a:schemeClr val="bg1"/>
                </a:solidFill>
                <a:latin typeface="Arial Nova Light" panose="020B0304020202020204" pitchFamily="34" charset="0"/>
                <a:ea typeface="ＭＳ Ｐゴシック" pitchFamily="34" charset="-128"/>
                <a:cs typeface="Arial" pitchFamily="34" charset="0"/>
              </a:rPr>
              <a:t>Full text of the resource continues down the page.</a:t>
            </a:r>
          </a:p>
        </p:txBody>
      </p:sp>
      <p:sp>
        <p:nvSpPr>
          <p:cNvPr id="3" name="Oval 2">
            <a:hlinkClick r:id="" action="ppaction://hlinkshowjump?jump=nextslide"/>
            <a:extLst>
              <a:ext uri="{FF2B5EF4-FFF2-40B4-BE49-F238E27FC236}">
                <a16:creationId xmlns:a16="http://schemas.microsoft.com/office/drawing/2014/main" id="{B9921C46-D34E-97B5-084E-3024857A9FD2}"/>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4" name="TextBox 3">
            <a:extLst>
              <a:ext uri="{FF2B5EF4-FFF2-40B4-BE49-F238E27FC236}">
                <a16:creationId xmlns:a16="http://schemas.microsoft.com/office/drawing/2014/main" id="{C57F9E3D-2394-E91A-711C-588496807A22}"/>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677016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507671" y="1819034"/>
            <a:ext cx="5397790" cy="3324466"/>
          </a:xfrm>
        </p:spPr>
        <p:txBody>
          <a:bodyPr>
            <a:normAutofit/>
          </a:bodyPr>
          <a:lstStyle/>
          <a:p>
            <a:pPr marL="0" indent="0">
              <a:buNone/>
            </a:pPr>
            <a:r>
              <a:rPr lang="en-US" sz="1800" dirty="0">
                <a:solidFill>
                  <a:srgbClr val="F08400"/>
                </a:solidFill>
              </a:rPr>
              <a:t>Doing Research Online</a:t>
            </a:r>
          </a:p>
          <a:p>
            <a:pPr marL="0" indent="0">
              <a:lnSpc>
                <a:spcPct val="110000"/>
              </a:lnSpc>
              <a:buNone/>
            </a:pPr>
            <a:r>
              <a:rPr lang="en-US" sz="1500" dirty="0">
                <a:solidFill>
                  <a:schemeClr val="tx1">
                    <a:lumMod val="50000"/>
                    <a:lumOff val="50000"/>
                  </a:schemeClr>
                </a:solidFill>
              </a:rPr>
              <a:t>A multimedia collection, designed to support novice or experienced social science researchers conducting research online.</a:t>
            </a:r>
          </a:p>
          <a:p>
            <a:pPr marL="0" indent="0">
              <a:lnSpc>
                <a:spcPct val="110000"/>
              </a:lnSpc>
              <a:buNone/>
            </a:pPr>
            <a:r>
              <a:rPr lang="en-US" sz="800" dirty="0">
                <a:solidFill>
                  <a:schemeClr val="tx1">
                    <a:lumMod val="50000"/>
                    <a:lumOff val="50000"/>
                  </a:schemeClr>
                </a:solidFill>
              </a:rPr>
              <a:t>  </a:t>
            </a:r>
          </a:p>
          <a:p>
            <a:pPr marL="0" indent="0">
              <a:lnSpc>
                <a:spcPct val="110000"/>
              </a:lnSpc>
              <a:buNone/>
            </a:pPr>
            <a:r>
              <a:rPr lang="en-US" sz="1500" dirty="0">
                <a:solidFill>
                  <a:schemeClr val="tx1">
                    <a:lumMod val="50000"/>
                    <a:lumOff val="50000"/>
                  </a:schemeClr>
                </a:solidFill>
              </a:rPr>
              <a:t>Includes:</a:t>
            </a:r>
          </a:p>
          <a:p>
            <a:r>
              <a:rPr lang="en-US" sz="1300" dirty="0">
                <a:solidFill>
                  <a:schemeClr val="tx1">
                    <a:lumMod val="50000"/>
                    <a:lumOff val="50000"/>
                  </a:schemeClr>
                </a:solidFill>
              </a:rPr>
              <a:t>How to Guides providing practical help with using digital research methods</a:t>
            </a:r>
          </a:p>
          <a:p>
            <a:r>
              <a:rPr lang="en-US" sz="1300" dirty="0">
                <a:solidFill>
                  <a:schemeClr val="tx1">
                    <a:lumMod val="50000"/>
                    <a:lumOff val="50000"/>
                  </a:schemeClr>
                </a:solidFill>
              </a:rPr>
              <a:t>Videos (including tutorials, expert interviews, video case studies)</a:t>
            </a:r>
          </a:p>
          <a:p>
            <a:r>
              <a:rPr lang="en-US" sz="1300" dirty="0">
                <a:solidFill>
                  <a:schemeClr val="tx1">
                    <a:lumMod val="50000"/>
                    <a:lumOff val="50000"/>
                  </a:schemeClr>
                </a:solidFill>
              </a:rPr>
              <a:t>Case studies focused on challenges of designing and conducting research online</a:t>
            </a:r>
          </a:p>
          <a:p>
            <a:r>
              <a:rPr lang="en-US" sz="1300" dirty="0">
                <a:solidFill>
                  <a:schemeClr val="tx1">
                    <a:lumMod val="50000"/>
                    <a:lumOff val="50000"/>
                  </a:schemeClr>
                </a:solidFill>
              </a:rPr>
              <a:t>Teaching sets of data with instructional guides</a:t>
            </a:r>
            <a:endParaRPr lang="en-GB" sz="13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233702"/>
            <a:ext cx="1656450" cy="923330"/>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08400"/>
                </a:solidFill>
                <a:effectLst/>
                <a:uLnTx/>
                <a:uFillTx/>
                <a:latin typeface="Arial" charset="0"/>
                <a:ea typeface="ＭＳ Ｐゴシック" pitchFamily="34" charset="-128"/>
                <a:cs typeface="+mn-cs"/>
              </a:rPr>
              <a:t>Doing Research Online</a:t>
            </a:r>
          </a:p>
        </p:txBody>
      </p:sp>
      <p:pic>
        <p:nvPicPr>
          <p:cNvPr id="6" name="Picture 5">
            <a:extLst>
              <a:ext uri="{FF2B5EF4-FFF2-40B4-BE49-F238E27FC236}">
                <a16:creationId xmlns:a16="http://schemas.microsoft.com/office/drawing/2014/main" id="{10F171EA-7A1A-AB42-36E7-D17B20F233C8}"/>
              </a:ext>
            </a:extLst>
          </p:cNvPr>
          <p:cNvPicPr>
            <a:picLocks noChangeAspect="1"/>
          </p:cNvPicPr>
          <p:nvPr/>
        </p:nvPicPr>
        <p:blipFill>
          <a:blip r:embed="rId3"/>
          <a:stretch>
            <a:fillRect/>
          </a:stretch>
        </p:blipFill>
        <p:spPr>
          <a:xfrm>
            <a:off x="0" y="0"/>
            <a:ext cx="9144000" cy="1591733"/>
          </a:xfrm>
          <a:prstGeom prst="rect">
            <a:avLst/>
          </a:prstGeom>
        </p:spPr>
      </p:pic>
      <p:pic>
        <p:nvPicPr>
          <p:cNvPr id="12" name="Graphic 11">
            <a:extLst>
              <a:ext uri="{FF2B5EF4-FFF2-40B4-BE49-F238E27FC236}">
                <a16:creationId xmlns:a16="http://schemas.microsoft.com/office/drawing/2014/main" id="{46E3EEB4-AE13-44D2-3CF5-0D0A6BB35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983004"/>
            <a:ext cx="1068950" cy="1068950"/>
          </a:xfrm>
          <a:prstGeom prst="rect">
            <a:avLst/>
          </a:prstGeom>
        </p:spPr>
      </p:pic>
      <p:sp>
        <p:nvSpPr>
          <p:cNvPr id="2" name="Oval 1">
            <a:hlinkClick r:id="" action="ppaction://hlinkshowjump?jump=nextslide"/>
            <a:extLst>
              <a:ext uri="{FF2B5EF4-FFF2-40B4-BE49-F238E27FC236}">
                <a16:creationId xmlns:a16="http://schemas.microsoft.com/office/drawing/2014/main" id="{597ACD8B-B6C9-F019-9B2E-5C623C66DD13}"/>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 name="TextBox 2">
            <a:extLst>
              <a:ext uri="{FF2B5EF4-FFF2-40B4-BE49-F238E27FC236}">
                <a16:creationId xmlns:a16="http://schemas.microsoft.com/office/drawing/2014/main" id="{6E3D4199-A5CD-E71A-ABCC-A28919D9E0C6}"/>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431123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B515FBF3-CF51-C28D-F443-768CA21BDE75}"/>
              </a:ext>
            </a:extLst>
          </p:cNvPr>
          <p:cNvSpPr>
            <a:spLocks/>
          </p:cNvSpPr>
          <p:nvPr/>
        </p:nvSpPr>
        <p:spPr>
          <a:xfrm>
            <a:off x="694687" y="3097274"/>
            <a:ext cx="335658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doing research online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3" name="Graphic 2">
            <a:extLst>
              <a:ext uri="{FF2B5EF4-FFF2-40B4-BE49-F238E27FC236}">
                <a16:creationId xmlns:a16="http://schemas.microsoft.com/office/drawing/2014/main" id="{FF14F169-2AB6-E524-74D5-B31D3550F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4FBBC7F5-A9C7-0845-7FDD-64D412B2C32B}"/>
              </a:ext>
            </a:extLst>
          </p:cNvPr>
          <p:cNvPicPr>
            <a:picLocks noChangeAspect="1"/>
          </p:cNvPicPr>
          <p:nvPr/>
        </p:nvPicPr>
        <p:blipFill>
          <a:blip r:embed="rId4"/>
          <a:stretch>
            <a:fillRect/>
          </a:stretch>
        </p:blipFill>
        <p:spPr>
          <a:xfrm>
            <a:off x="6037237" y="1156891"/>
            <a:ext cx="998150" cy="1397410"/>
          </a:xfrm>
          <a:prstGeom prst="rect">
            <a:avLst/>
          </a:prstGeom>
        </p:spPr>
      </p:pic>
      <p:cxnSp>
        <p:nvCxnSpPr>
          <p:cNvPr id="7" name="Straight Connector 6">
            <a:extLst>
              <a:ext uri="{FF2B5EF4-FFF2-40B4-BE49-F238E27FC236}">
                <a16:creationId xmlns:a16="http://schemas.microsoft.com/office/drawing/2014/main" id="{224F0CE0-BF6D-4A41-2829-D8E8A1F263CF}"/>
              </a:ext>
            </a:extLst>
          </p:cNvPr>
          <p:cNvCxnSpPr>
            <a:cxnSpLocks/>
          </p:cNvCxnSpPr>
          <p:nvPr/>
        </p:nvCxnSpPr>
        <p:spPr>
          <a:xfrm>
            <a:off x="5969318" y="2766129"/>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E5E61C-AAD1-FC62-095C-26817C59F686}"/>
              </a:ext>
            </a:extLst>
          </p:cNvPr>
          <p:cNvCxnSpPr>
            <a:cxnSpLocks/>
          </p:cNvCxnSpPr>
          <p:nvPr/>
        </p:nvCxnSpPr>
        <p:spPr>
          <a:xfrm>
            <a:off x="4894902" y="27581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643FC6-4D15-A68B-718E-0B3D05384196}"/>
              </a:ext>
            </a:extLst>
          </p:cNvPr>
          <p:cNvCxnSpPr>
            <a:cxnSpLocks/>
          </p:cNvCxnSpPr>
          <p:nvPr/>
        </p:nvCxnSpPr>
        <p:spPr>
          <a:xfrm>
            <a:off x="8133476" y="27581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E90AF6-E1A6-0143-68C8-448F8A1D2564}"/>
              </a:ext>
            </a:extLst>
          </p:cNvPr>
          <p:cNvCxnSpPr>
            <a:cxnSpLocks/>
          </p:cNvCxnSpPr>
          <p:nvPr/>
        </p:nvCxnSpPr>
        <p:spPr>
          <a:xfrm>
            <a:off x="7059059" y="2766129"/>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127199-6EC8-97F8-EF7E-6ABBE7CC318F}"/>
              </a:ext>
            </a:extLst>
          </p:cNvPr>
          <p:cNvCxnSpPr>
            <a:cxnSpLocks/>
          </p:cNvCxnSpPr>
          <p:nvPr/>
        </p:nvCxnSpPr>
        <p:spPr>
          <a:xfrm>
            <a:off x="4879577" y="2766129"/>
            <a:ext cx="3269224" cy="0"/>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4AFBC967-5545-AB8E-F73F-3FBEDB81F850}"/>
              </a:ext>
            </a:extLst>
          </p:cNvPr>
          <p:cNvPicPr>
            <a:picLocks noChangeAspect="1"/>
          </p:cNvPicPr>
          <p:nvPr/>
        </p:nvPicPr>
        <p:blipFill>
          <a:blip r:embed="rId5"/>
          <a:stretch>
            <a:fillRect/>
          </a:stretch>
        </p:blipFill>
        <p:spPr>
          <a:xfrm>
            <a:off x="4410979" y="3301980"/>
            <a:ext cx="937195" cy="1312073"/>
          </a:xfrm>
          <a:prstGeom prst="rect">
            <a:avLst/>
          </a:prstGeom>
        </p:spPr>
      </p:pic>
      <p:pic>
        <p:nvPicPr>
          <p:cNvPr id="14" name="Picture 13" descr="Icon&#10;&#10;Description automatically generated">
            <a:extLst>
              <a:ext uri="{FF2B5EF4-FFF2-40B4-BE49-F238E27FC236}">
                <a16:creationId xmlns:a16="http://schemas.microsoft.com/office/drawing/2014/main" id="{E9395570-4A5A-0690-6E24-A4457F6A03CE}"/>
              </a:ext>
            </a:extLst>
          </p:cNvPr>
          <p:cNvPicPr>
            <a:picLocks noChangeAspect="1"/>
          </p:cNvPicPr>
          <p:nvPr/>
        </p:nvPicPr>
        <p:blipFill>
          <a:blip r:embed="rId6"/>
          <a:stretch>
            <a:fillRect/>
          </a:stretch>
        </p:blipFill>
        <p:spPr>
          <a:xfrm>
            <a:off x="6609249" y="3301981"/>
            <a:ext cx="937195" cy="1312073"/>
          </a:xfrm>
          <a:prstGeom prst="rect">
            <a:avLst/>
          </a:prstGeom>
        </p:spPr>
      </p:pic>
      <p:sp>
        <p:nvSpPr>
          <p:cNvPr id="15" name="Rectangle: Rounded Corners 14">
            <a:extLst>
              <a:ext uri="{FF2B5EF4-FFF2-40B4-BE49-F238E27FC236}">
                <a16:creationId xmlns:a16="http://schemas.microsoft.com/office/drawing/2014/main" id="{CB636B94-6B62-9E25-22E1-004B9AF6BA5E}"/>
              </a:ext>
            </a:extLst>
          </p:cNvPr>
          <p:cNvSpPr/>
          <p:nvPr/>
        </p:nvSpPr>
        <p:spPr>
          <a:xfrm>
            <a:off x="5500720" y="3301979"/>
            <a:ext cx="937195" cy="1312073"/>
          </a:xfrm>
          <a:prstGeom prst="roundRect">
            <a:avLst>
              <a:gd name="adj" fmla="val 2504"/>
            </a:avLst>
          </a:prstGeom>
          <a:solidFill>
            <a:srgbClr val="018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ight Triangle 16">
            <a:extLst>
              <a:ext uri="{FF2B5EF4-FFF2-40B4-BE49-F238E27FC236}">
                <a16:creationId xmlns:a16="http://schemas.microsoft.com/office/drawing/2014/main" id="{47BDD603-4A60-34EC-F271-A3127B418587}"/>
              </a:ext>
            </a:extLst>
          </p:cNvPr>
          <p:cNvSpPr/>
          <p:nvPr/>
        </p:nvSpPr>
        <p:spPr>
          <a:xfrm flipH="1">
            <a:off x="5500720" y="3301981"/>
            <a:ext cx="937194" cy="1312073"/>
          </a:xfrm>
          <a:prstGeom prst="rtTriangle">
            <a:avLst/>
          </a:prstGeom>
          <a:solidFill>
            <a:srgbClr val="33A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8" name="Graphic 17" descr="Checklist with solid fill">
            <a:extLst>
              <a:ext uri="{FF2B5EF4-FFF2-40B4-BE49-F238E27FC236}">
                <a16:creationId xmlns:a16="http://schemas.microsoft.com/office/drawing/2014/main" id="{04907AF2-0A3F-4202-9FA6-93B3311581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581" y="3951859"/>
            <a:ext cx="355474" cy="355474"/>
          </a:xfrm>
          <a:prstGeom prst="rect">
            <a:avLst/>
          </a:prstGeom>
        </p:spPr>
      </p:pic>
      <p:sp>
        <p:nvSpPr>
          <p:cNvPr id="19" name="TextBox 18">
            <a:extLst>
              <a:ext uri="{FF2B5EF4-FFF2-40B4-BE49-F238E27FC236}">
                <a16:creationId xmlns:a16="http://schemas.microsoft.com/office/drawing/2014/main" id="{C5A3F96E-3C09-BDCB-1110-881F463C5E76}"/>
              </a:ext>
            </a:extLst>
          </p:cNvPr>
          <p:cNvSpPr txBox="1"/>
          <p:nvPr/>
        </p:nvSpPr>
        <p:spPr>
          <a:xfrm>
            <a:off x="5630068" y="3508737"/>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How-to</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Guide</a:t>
            </a:r>
          </a:p>
        </p:txBody>
      </p:sp>
      <p:sp>
        <p:nvSpPr>
          <p:cNvPr id="21" name="Rectangle: Rounded Corners 20">
            <a:extLst>
              <a:ext uri="{FF2B5EF4-FFF2-40B4-BE49-F238E27FC236}">
                <a16:creationId xmlns:a16="http://schemas.microsoft.com/office/drawing/2014/main" id="{AD1B8CF7-4B5F-B4E4-28D2-EE69E755D085}"/>
              </a:ext>
            </a:extLst>
          </p:cNvPr>
          <p:cNvSpPr/>
          <p:nvPr/>
        </p:nvSpPr>
        <p:spPr>
          <a:xfrm>
            <a:off x="7700521" y="3301977"/>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ight Triangle 21">
            <a:extLst>
              <a:ext uri="{FF2B5EF4-FFF2-40B4-BE49-F238E27FC236}">
                <a16:creationId xmlns:a16="http://schemas.microsoft.com/office/drawing/2014/main" id="{DDACE290-32E4-7D63-4821-4F3D6F69FDF2}"/>
              </a:ext>
            </a:extLst>
          </p:cNvPr>
          <p:cNvSpPr/>
          <p:nvPr/>
        </p:nvSpPr>
        <p:spPr>
          <a:xfrm flipH="1">
            <a:off x="7700521" y="3301979"/>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Graphic 22" descr="Play with solid fill">
            <a:extLst>
              <a:ext uri="{FF2B5EF4-FFF2-40B4-BE49-F238E27FC236}">
                <a16:creationId xmlns:a16="http://schemas.microsoft.com/office/drawing/2014/main" id="{1CF5FE6D-5497-9C2A-E41D-95A214D90ED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991382" y="3951857"/>
            <a:ext cx="355474" cy="355474"/>
          </a:xfrm>
          <a:prstGeom prst="rect">
            <a:avLst/>
          </a:prstGeom>
        </p:spPr>
      </p:pic>
      <p:sp>
        <p:nvSpPr>
          <p:cNvPr id="24" name="TextBox 23">
            <a:extLst>
              <a:ext uri="{FF2B5EF4-FFF2-40B4-BE49-F238E27FC236}">
                <a16:creationId xmlns:a16="http://schemas.microsoft.com/office/drawing/2014/main" id="{2288B466-5B82-2F1B-5B02-228EC6C51D47}"/>
              </a:ext>
            </a:extLst>
          </p:cNvPr>
          <p:cNvSpPr txBox="1"/>
          <p:nvPr/>
        </p:nvSpPr>
        <p:spPr>
          <a:xfrm>
            <a:off x="7829869" y="3582525"/>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nvGrpSpPr>
          <p:cNvPr id="25" name="Group 24">
            <a:extLst>
              <a:ext uri="{FF2B5EF4-FFF2-40B4-BE49-F238E27FC236}">
                <a16:creationId xmlns:a16="http://schemas.microsoft.com/office/drawing/2014/main" id="{C07F9A24-1E3D-152A-AC06-18ADC05A1486}"/>
              </a:ext>
            </a:extLst>
          </p:cNvPr>
          <p:cNvGrpSpPr>
            <a:grpSpLocks noChangeAspect="1"/>
          </p:cNvGrpSpPr>
          <p:nvPr/>
        </p:nvGrpSpPr>
        <p:grpSpPr>
          <a:xfrm rot="21233640">
            <a:off x="870005" y="947894"/>
            <a:ext cx="2670344" cy="1867033"/>
            <a:chOff x="4961523" y="1160291"/>
            <a:chExt cx="3688088" cy="2578613"/>
          </a:xfrm>
        </p:grpSpPr>
        <p:pic>
          <p:nvPicPr>
            <p:cNvPr id="28" name="Picture 27" descr="Shape, square&#10;&#10;Description automatically generated">
              <a:extLst>
                <a:ext uri="{FF2B5EF4-FFF2-40B4-BE49-F238E27FC236}">
                  <a16:creationId xmlns:a16="http://schemas.microsoft.com/office/drawing/2014/main" id="{65E43EF3-F8D0-2EDA-9E45-94D4919DD89C}"/>
                </a:ext>
              </a:extLst>
            </p:cNvPr>
            <p:cNvPicPr>
              <a:picLocks noChangeAspect="1"/>
            </p:cNvPicPr>
            <p:nvPr/>
          </p:nvPicPr>
          <p:blipFill>
            <a:blip r:embed="rId11"/>
            <a:stretch>
              <a:fillRect/>
            </a:stretch>
          </p:blipFill>
          <p:spPr>
            <a:xfrm>
              <a:off x="4961523" y="1160291"/>
              <a:ext cx="3688088" cy="2578613"/>
            </a:xfrm>
            <a:prstGeom prst="rect">
              <a:avLst/>
            </a:prstGeom>
          </p:spPr>
        </p:pic>
        <p:pic>
          <p:nvPicPr>
            <p:cNvPr id="29" name="Picture 28">
              <a:extLst>
                <a:ext uri="{FF2B5EF4-FFF2-40B4-BE49-F238E27FC236}">
                  <a16:creationId xmlns:a16="http://schemas.microsoft.com/office/drawing/2014/main" id="{FDCAD4E2-48CA-E326-B964-3F7923FCBC8B}"/>
                </a:ext>
              </a:extLst>
            </p:cNvPr>
            <p:cNvPicPr>
              <a:picLocks noChangeAspect="1"/>
            </p:cNvPicPr>
            <p:nvPr/>
          </p:nvPicPr>
          <p:blipFill rotWithShape="1">
            <a:blip r:embed="rId12"/>
            <a:srcRect l="14679" r="15098"/>
            <a:stretch/>
          </p:blipFill>
          <p:spPr>
            <a:xfrm>
              <a:off x="5804097" y="1605373"/>
              <a:ext cx="2335315" cy="1782259"/>
            </a:xfrm>
            <a:prstGeom prst="rect">
              <a:avLst/>
            </a:prstGeom>
          </p:spPr>
        </p:pic>
      </p:grpSp>
      <p:sp>
        <p:nvSpPr>
          <p:cNvPr id="31" name="TextBox 30">
            <a:extLst>
              <a:ext uri="{FF2B5EF4-FFF2-40B4-BE49-F238E27FC236}">
                <a16:creationId xmlns:a16="http://schemas.microsoft.com/office/drawing/2014/main" id="{181A1188-4CB9-4375-0847-FC0865DA97DF}"/>
              </a:ext>
            </a:extLst>
          </p:cNvPr>
          <p:cNvSpPr txBox="1"/>
          <p:nvPr/>
        </p:nvSpPr>
        <p:spPr>
          <a:xfrm>
            <a:off x="807752" y="3157075"/>
            <a:ext cx="3116912" cy="1615827"/>
          </a:xfrm>
          <a:prstGeom prst="rect">
            <a:avLst/>
          </a:prstGeom>
          <a:noFill/>
        </p:spPr>
        <p:txBody>
          <a:bodyPr wrap="square" rtlCol="0">
            <a:spAutoFit/>
          </a:bodyPr>
          <a:lstStyle/>
          <a:p>
            <a:pPr algn="ctr"/>
            <a:r>
              <a:rPr lang="en-US" sz="1100" dirty="0">
                <a:solidFill>
                  <a:schemeClr val="bg1"/>
                </a:solidFill>
                <a:latin typeface="Arial Nova Light" panose="020B0304020202020204" pitchFamily="34" charset="0"/>
              </a:rPr>
              <a:t>Users will find support to employ a variety of digital methods from online surveys, interviews to digital ethnography, social media, and text analysis, as well as learn how to manage, store and archive digital data. Privacy and other ethical considerations specific to conducting research online are also covered. Researchers can also find support with how to navigate the challenges of being supervised online.</a:t>
            </a:r>
            <a:endParaRPr lang="en-GB" sz="1100" dirty="0">
              <a:solidFill>
                <a:schemeClr val="bg1"/>
              </a:solidFill>
              <a:latin typeface="Arial Nova Light" panose="020B0304020202020204" pitchFamily="34" charset="0"/>
            </a:endParaRPr>
          </a:p>
        </p:txBody>
      </p:sp>
      <p:sp>
        <p:nvSpPr>
          <p:cNvPr id="33" name="Oval 32">
            <a:hlinkClick r:id="" action="ppaction://hlinkshowjump?jump=nextslide"/>
            <a:extLst>
              <a:ext uri="{FF2B5EF4-FFF2-40B4-BE49-F238E27FC236}">
                <a16:creationId xmlns:a16="http://schemas.microsoft.com/office/drawing/2014/main" id="{F875F80D-D17B-26CE-A66D-95736E65C6B9}"/>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4" name="TextBox 33">
            <a:extLst>
              <a:ext uri="{FF2B5EF4-FFF2-40B4-BE49-F238E27FC236}">
                <a16:creationId xmlns:a16="http://schemas.microsoft.com/office/drawing/2014/main" id="{074847EA-BBA3-C74B-2BC0-FFC8924275F0}"/>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86525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714810E0-2BCE-3CF1-9654-81FF77E9D99C}"/>
              </a:ext>
            </a:extLst>
          </p:cNvPr>
          <p:cNvSpPr txBox="1"/>
          <p:nvPr/>
        </p:nvSpPr>
        <p:spPr>
          <a:xfrm>
            <a:off x="647845" y="1776798"/>
            <a:ext cx="4606543" cy="243143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rPr>
              <a:t>A database </a:t>
            </a:r>
            <a:r>
              <a:rPr kumimoji="0" lang="en-US" sz="2000" b="0" i="0" u="none" strike="noStrike" kern="1200" cap="none" spc="0" normalizeH="0" baseline="0" noProof="0" dirty="0">
                <a:ln>
                  <a:noFill/>
                </a:ln>
                <a:solidFill>
                  <a:prstClr val="white"/>
                </a:solidFill>
                <a:effectLst/>
                <a:uLnTx/>
                <a:uFillTx/>
                <a:latin typeface="+mn-lt"/>
              </a:rPr>
              <a:t>containing </a:t>
            </a:r>
            <a:r>
              <a:rPr kumimoji="0" lang="en-US" sz="2000" b="1" i="0" u="none" strike="noStrike" kern="1200" cap="none" spc="0" normalizeH="0" baseline="0" noProof="0" dirty="0">
                <a:ln>
                  <a:noFill/>
                </a:ln>
                <a:solidFill>
                  <a:prstClr val="white"/>
                </a:solidFill>
                <a:effectLst/>
                <a:uLnTx/>
                <a:uFillTx/>
                <a:latin typeface="+mn-lt"/>
              </a:rPr>
              <a:t>thousands of resources</a:t>
            </a: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rPr>
              <a:t>, dedicated to the subject area of Research Methods. </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ova Light" panose="020B0304020202020204" pitchFamily="34" charset="0"/>
              </a:rPr>
              <a:t> </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rPr>
              <a:t>It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supports research </a:t>
            </a: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rPr>
              <a:t>at all levels, providing materials to guide users through every stage of the research process.</a:t>
            </a:r>
          </a:p>
        </p:txBody>
      </p:sp>
      <p:pic>
        <p:nvPicPr>
          <p:cNvPr id="10" name="Picture 9">
            <a:extLst>
              <a:ext uri="{FF2B5EF4-FFF2-40B4-BE49-F238E27FC236}">
                <a16:creationId xmlns:a16="http://schemas.microsoft.com/office/drawing/2014/main" id="{1FF5CAE1-E2C4-27BC-F7C8-346DA042DC0C}"/>
              </a:ext>
            </a:extLst>
          </p:cNvPr>
          <p:cNvPicPr>
            <a:picLocks noChangeAspect="1"/>
          </p:cNvPicPr>
          <p:nvPr/>
        </p:nvPicPr>
        <p:blipFill>
          <a:blip r:embed="rId3"/>
          <a:stretch>
            <a:fillRect/>
          </a:stretch>
        </p:blipFill>
        <p:spPr>
          <a:xfrm>
            <a:off x="286153" y="268616"/>
            <a:ext cx="6408003" cy="671602"/>
          </a:xfrm>
          <a:prstGeom prst="rect">
            <a:avLst/>
          </a:prstGeom>
        </p:spPr>
      </p:pic>
      <p:grpSp>
        <p:nvGrpSpPr>
          <p:cNvPr id="18" name="Group 17">
            <a:extLst>
              <a:ext uri="{FF2B5EF4-FFF2-40B4-BE49-F238E27FC236}">
                <a16:creationId xmlns:a16="http://schemas.microsoft.com/office/drawing/2014/main" id="{E2BDA0A8-956F-1C6C-5BE9-BE00D6AB37E8}"/>
              </a:ext>
            </a:extLst>
          </p:cNvPr>
          <p:cNvGrpSpPr/>
          <p:nvPr/>
        </p:nvGrpSpPr>
        <p:grpSpPr>
          <a:xfrm>
            <a:off x="5422516" y="2029110"/>
            <a:ext cx="3197843" cy="2244632"/>
            <a:chOff x="5616053" y="1784745"/>
            <a:chExt cx="3197843" cy="2244632"/>
          </a:xfrm>
        </p:grpSpPr>
        <p:pic>
          <p:nvPicPr>
            <p:cNvPr id="16" name="Picture 15" descr="Shape, square&#10;&#10;Description automatically generated">
              <a:extLst>
                <a:ext uri="{FF2B5EF4-FFF2-40B4-BE49-F238E27FC236}">
                  <a16:creationId xmlns:a16="http://schemas.microsoft.com/office/drawing/2014/main" id="{FA0E5ADF-3E86-ACB2-13E1-ECE0688A2F80}"/>
                </a:ext>
              </a:extLst>
            </p:cNvPr>
            <p:cNvPicPr>
              <a:picLocks noChangeAspect="1"/>
            </p:cNvPicPr>
            <p:nvPr/>
          </p:nvPicPr>
          <p:blipFill>
            <a:blip r:embed="rId4"/>
            <a:stretch>
              <a:fillRect/>
            </a:stretch>
          </p:blipFill>
          <p:spPr>
            <a:xfrm>
              <a:off x="5616053" y="1784745"/>
              <a:ext cx="3197843" cy="2244632"/>
            </a:xfrm>
            <a:prstGeom prst="rect">
              <a:avLst/>
            </a:prstGeom>
          </p:spPr>
        </p:pic>
        <p:sp>
          <p:nvSpPr>
            <p:cNvPr id="4" name="TextBox 3">
              <a:extLst>
                <a:ext uri="{FF2B5EF4-FFF2-40B4-BE49-F238E27FC236}">
                  <a16:creationId xmlns:a16="http://schemas.microsoft.com/office/drawing/2014/main" id="{34BF23AB-E81A-ADFD-99E4-831F98933994}"/>
                </a:ext>
              </a:extLst>
            </p:cNvPr>
            <p:cNvSpPr txBox="1"/>
            <p:nvPr/>
          </p:nvSpPr>
          <p:spPr>
            <a:xfrm>
              <a:off x="6401537" y="2783107"/>
              <a:ext cx="1902398" cy="954107"/>
            </a:xfrm>
            <a:prstGeom prst="rect">
              <a:avLst/>
            </a:prstGeom>
            <a:noFill/>
          </p:spPr>
          <p:txBody>
            <a:bodyPr wrap="square">
              <a:spAutoFit/>
            </a:bodyPr>
            <a:lstStyle/>
            <a:p>
              <a:pPr algn="ctr"/>
              <a:r>
                <a:rPr lang="en-GB" sz="1400" dirty="0">
                  <a:solidFill>
                    <a:srgbClr val="008563"/>
                  </a:solidFill>
                </a:rPr>
                <a:t>You can access</a:t>
              </a:r>
            </a:p>
            <a:p>
              <a:pPr algn="ctr"/>
              <a:r>
                <a:rPr lang="en-GB" sz="1400" dirty="0">
                  <a:solidFill>
                    <a:srgbClr val="008563"/>
                  </a:solidFill>
                </a:rPr>
                <a:t>the platform at: </a:t>
              </a:r>
              <a:r>
                <a:rPr lang="en-GB" sz="1400" b="1" u="sng" dirty="0">
                  <a:solidFill>
                    <a:srgbClr val="008563"/>
                  </a:solidFill>
                </a:rPr>
                <a:t>http://methods.</a:t>
              </a:r>
            </a:p>
            <a:p>
              <a:pPr algn="ctr"/>
              <a:r>
                <a:rPr lang="en-GB" sz="1400" b="1" u="sng" dirty="0">
                  <a:solidFill>
                    <a:srgbClr val="008563"/>
                  </a:solidFill>
                </a:rPr>
                <a:t>sagepub.com/</a:t>
              </a:r>
              <a:endParaRPr lang="en-GB" sz="1400" b="1" dirty="0">
                <a:solidFill>
                  <a:srgbClr val="008563"/>
                </a:solidFill>
              </a:endParaRPr>
            </a:p>
          </p:txBody>
        </p:sp>
        <p:pic>
          <p:nvPicPr>
            <p:cNvPr id="15" name="Picture 14">
              <a:extLst>
                <a:ext uri="{FF2B5EF4-FFF2-40B4-BE49-F238E27FC236}">
                  <a16:creationId xmlns:a16="http://schemas.microsoft.com/office/drawing/2014/main" id="{9DB277CE-A7C7-97EA-22B3-C9A55CA0FDF7}"/>
                </a:ext>
              </a:extLst>
            </p:cNvPr>
            <p:cNvPicPr>
              <a:picLocks noChangeAspect="1"/>
            </p:cNvPicPr>
            <p:nvPr/>
          </p:nvPicPr>
          <p:blipFill rotWithShape="1">
            <a:blip r:embed="rId5"/>
            <a:srcRect b="57488"/>
            <a:stretch/>
          </p:blipFill>
          <p:spPr>
            <a:xfrm>
              <a:off x="6338863" y="2168324"/>
              <a:ext cx="2046079" cy="624374"/>
            </a:xfrm>
            <a:prstGeom prst="rect">
              <a:avLst/>
            </a:prstGeom>
          </p:spPr>
        </p:pic>
      </p:grpSp>
      <p:sp>
        <p:nvSpPr>
          <p:cNvPr id="19" name="Title 1">
            <a:extLst>
              <a:ext uri="{FF2B5EF4-FFF2-40B4-BE49-F238E27FC236}">
                <a16:creationId xmlns:a16="http://schemas.microsoft.com/office/drawing/2014/main" id="{1C07057F-B237-0471-5A40-51ED46D15B84}"/>
              </a:ext>
            </a:extLst>
          </p:cNvPr>
          <p:cNvSpPr txBox="1">
            <a:spLocks/>
          </p:cNvSpPr>
          <p:nvPr/>
        </p:nvSpPr>
        <p:spPr>
          <a:xfrm>
            <a:off x="4783847" y="688851"/>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bg1"/>
                </a:solidFill>
                <a:latin typeface="Arial Nova Light" panose="020B0304020202020204" pitchFamily="34" charset="0"/>
              </a:rPr>
              <a:t>what is it?</a:t>
            </a:r>
          </a:p>
        </p:txBody>
      </p:sp>
      <p:sp>
        <p:nvSpPr>
          <p:cNvPr id="6" name="Oval 5">
            <a:hlinkClick r:id="" action="ppaction://hlinkshowjump?jump=nextslide"/>
            <a:extLst>
              <a:ext uri="{FF2B5EF4-FFF2-40B4-BE49-F238E27FC236}">
                <a16:creationId xmlns:a16="http://schemas.microsoft.com/office/drawing/2014/main" id="{A7134573-F4B7-8635-A559-82326629221D}"/>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7" name="TextBox 6">
            <a:extLst>
              <a:ext uri="{FF2B5EF4-FFF2-40B4-BE49-F238E27FC236}">
                <a16:creationId xmlns:a16="http://schemas.microsoft.com/office/drawing/2014/main" id="{1F75CDBC-13EE-E7AB-0FD9-9CFD666162ED}"/>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427302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404304" y="2012796"/>
            <a:ext cx="5175153" cy="2814173"/>
          </a:xfrm>
        </p:spPr>
        <p:txBody>
          <a:bodyPr>
            <a:normAutofit fontScale="92500"/>
          </a:bodyPr>
          <a:lstStyle/>
          <a:p>
            <a:pPr marL="0" indent="0">
              <a:buNone/>
            </a:pPr>
            <a:r>
              <a:rPr lang="en-US" sz="1800" dirty="0">
                <a:solidFill>
                  <a:srgbClr val="008BBF"/>
                </a:solidFill>
              </a:rPr>
              <a:t>Medicine &amp; Health</a:t>
            </a:r>
          </a:p>
          <a:p>
            <a:pPr marL="0" indent="0">
              <a:lnSpc>
                <a:spcPct val="110000"/>
              </a:lnSpc>
              <a:buNone/>
            </a:pPr>
            <a:r>
              <a:rPr lang="en-US" sz="1500" dirty="0">
                <a:solidFill>
                  <a:schemeClr val="tx1">
                    <a:lumMod val="50000"/>
                    <a:lumOff val="50000"/>
                  </a:schemeClr>
                </a:solidFill>
              </a:rPr>
              <a:t>A set of mixed media modules focused on research methodology resources for clinical medicine and public health.</a:t>
            </a:r>
          </a:p>
          <a:p>
            <a:pPr marL="0" indent="0">
              <a:lnSpc>
                <a:spcPct val="110000"/>
              </a:lnSpc>
              <a:buNone/>
            </a:pPr>
            <a:r>
              <a:rPr lang="en-US" sz="1000" dirty="0">
                <a:solidFill>
                  <a:schemeClr val="tx1">
                    <a:lumMod val="50000"/>
                    <a:lumOff val="50000"/>
                  </a:schemeClr>
                </a:solidFill>
              </a:rPr>
              <a:t> </a:t>
            </a:r>
          </a:p>
          <a:p>
            <a:pPr marL="0" indent="0">
              <a:lnSpc>
                <a:spcPct val="110000"/>
              </a:lnSpc>
              <a:buNone/>
            </a:pPr>
            <a:r>
              <a:rPr lang="en-US" sz="1500" dirty="0">
                <a:solidFill>
                  <a:schemeClr val="tx1">
                    <a:lumMod val="50000"/>
                    <a:lumOff val="50000"/>
                  </a:schemeClr>
                </a:solidFill>
              </a:rPr>
              <a:t>The </a:t>
            </a:r>
            <a:r>
              <a:rPr lang="en-US" sz="1500" i="1" dirty="0">
                <a:solidFill>
                  <a:schemeClr val="tx1">
                    <a:lumMod val="50000"/>
                    <a:lumOff val="50000"/>
                  </a:schemeClr>
                </a:solidFill>
              </a:rPr>
              <a:t>SAGE Research Methods </a:t>
            </a:r>
            <a:r>
              <a:rPr lang="en-US" sz="1500" dirty="0">
                <a:solidFill>
                  <a:schemeClr val="tx1">
                    <a:lumMod val="50000"/>
                    <a:lumOff val="50000"/>
                  </a:schemeClr>
                </a:solidFill>
              </a:rPr>
              <a:t>Medicine &amp; Health collections cover primary clinical and epidemiological research, both interventional and observational, as well as systematic review and meta-analysis. Examples of studies are drawn from across all major medical specialties, as well as public health, nursing, dentistry, health policy, and services research.</a:t>
            </a:r>
            <a:endParaRPr lang="en-GB" sz="13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321167"/>
            <a:ext cx="1656450" cy="646331"/>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8BBF"/>
                </a:solidFill>
                <a:effectLst/>
                <a:uLnTx/>
                <a:uFillTx/>
                <a:latin typeface="Arial" charset="0"/>
                <a:ea typeface="ＭＳ Ｐゴシック" pitchFamily="34" charset="-128"/>
                <a:cs typeface="+mn-cs"/>
              </a:rPr>
              <a:t>Medicine &amp; Health</a:t>
            </a:r>
          </a:p>
        </p:txBody>
      </p:sp>
      <p:pic>
        <p:nvPicPr>
          <p:cNvPr id="3" name="Picture 2">
            <a:extLst>
              <a:ext uri="{FF2B5EF4-FFF2-40B4-BE49-F238E27FC236}">
                <a16:creationId xmlns:a16="http://schemas.microsoft.com/office/drawing/2014/main" id="{9FF7F81E-B523-A8AF-1E04-4E2ECF33AF74}"/>
              </a:ext>
            </a:extLst>
          </p:cNvPr>
          <p:cNvPicPr>
            <a:picLocks noChangeAspect="1"/>
          </p:cNvPicPr>
          <p:nvPr/>
        </p:nvPicPr>
        <p:blipFill rotWithShape="1">
          <a:blip r:embed="rId3"/>
          <a:srcRect t="5046" b="3799"/>
          <a:stretch/>
        </p:blipFill>
        <p:spPr>
          <a:xfrm>
            <a:off x="0" y="0"/>
            <a:ext cx="9144000" cy="1723618"/>
          </a:xfrm>
          <a:prstGeom prst="rect">
            <a:avLst/>
          </a:prstGeom>
        </p:spPr>
      </p:pic>
      <p:pic>
        <p:nvPicPr>
          <p:cNvPr id="8" name="Graphic 7">
            <a:extLst>
              <a:ext uri="{FF2B5EF4-FFF2-40B4-BE49-F238E27FC236}">
                <a16:creationId xmlns:a16="http://schemas.microsoft.com/office/drawing/2014/main" id="{F1C9B7BC-47BE-AB97-53EB-2855FF67D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2064117"/>
            <a:ext cx="1068950" cy="1068950"/>
          </a:xfrm>
          <a:prstGeom prst="rect">
            <a:avLst/>
          </a:prstGeom>
        </p:spPr>
      </p:pic>
      <p:sp>
        <p:nvSpPr>
          <p:cNvPr id="9" name="Oval 8">
            <a:hlinkClick r:id="" action="ppaction://hlinkshowjump?jump=nextslide"/>
            <a:extLst>
              <a:ext uri="{FF2B5EF4-FFF2-40B4-BE49-F238E27FC236}">
                <a16:creationId xmlns:a16="http://schemas.microsoft.com/office/drawing/2014/main" id="{C21B762C-DA21-E924-8371-C37A693C7E41}"/>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0" name="TextBox 9">
            <a:extLst>
              <a:ext uri="{FF2B5EF4-FFF2-40B4-BE49-F238E27FC236}">
                <a16:creationId xmlns:a16="http://schemas.microsoft.com/office/drawing/2014/main" id="{871FC545-49DC-65BF-6A4D-F088164EC20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98309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medicine &amp; health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2" name="Graphic 1">
            <a:extLst>
              <a:ext uri="{FF2B5EF4-FFF2-40B4-BE49-F238E27FC236}">
                <a16:creationId xmlns:a16="http://schemas.microsoft.com/office/drawing/2014/main" id="{31577A6D-A09C-B34C-D97B-FC52C822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0304"/>
            <a:ext cx="495300" cy="495300"/>
          </a:xfrm>
          <a:prstGeom prst="rect">
            <a:avLst/>
          </a:prstGeom>
        </p:spPr>
      </p:pic>
      <p:cxnSp>
        <p:nvCxnSpPr>
          <p:cNvPr id="11" name="Straight Connector 10">
            <a:extLst>
              <a:ext uri="{FF2B5EF4-FFF2-40B4-BE49-F238E27FC236}">
                <a16:creationId xmlns:a16="http://schemas.microsoft.com/office/drawing/2014/main" id="{6123C8B5-BDF0-AAE9-1828-36C0287D063B}"/>
              </a:ext>
            </a:extLst>
          </p:cNvPr>
          <p:cNvCxnSpPr>
            <a:cxnSpLocks/>
          </p:cNvCxnSpPr>
          <p:nvPr/>
        </p:nvCxnSpPr>
        <p:spPr>
          <a:xfrm>
            <a:off x="1391776" y="29485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299C00-BA4C-AE69-C2C1-C73AF322E5AF}"/>
              </a:ext>
            </a:extLst>
          </p:cNvPr>
          <p:cNvCxnSpPr>
            <a:cxnSpLocks/>
          </p:cNvCxnSpPr>
          <p:nvPr/>
        </p:nvCxnSpPr>
        <p:spPr>
          <a:xfrm>
            <a:off x="2449713" y="29485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D7A0C2-AAE5-C1D3-BD5B-0C85C792E967}"/>
              </a:ext>
            </a:extLst>
          </p:cNvPr>
          <p:cNvCxnSpPr>
            <a:cxnSpLocks/>
          </p:cNvCxnSpPr>
          <p:nvPr/>
        </p:nvCxnSpPr>
        <p:spPr>
          <a:xfrm>
            <a:off x="1375874" y="2956529"/>
            <a:ext cx="1089741" cy="0"/>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26" name="Picture 25" descr="Icon&#10;&#10;Description automatically generated">
            <a:extLst>
              <a:ext uri="{FF2B5EF4-FFF2-40B4-BE49-F238E27FC236}">
                <a16:creationId xmlns:a16="http://schemas.microsoft.com/office/drawing/2014/main" id="{02193D37-0BED-6DF9-B995-E69A377CABAC}"/>
              </a:ext>
            </a:extLst>
          </p:cNvPr>
          <p:cNvPicPr>
            <a:picLocks noChangeAspect="1"/>
          </p:cNvPicPr>
          <p:nvPr/>
        </p:nvPicPr>
        <p:blipFill>
          <a:blip r:embed="rId4"/>
          <a:stretch>
            <a:fillRect/>
          </a:stretch>
        </p:blipFill>
        <p:spPr>
          <a:xfrm>
            <a:off x="778283" y="3564243"/>
            <a:ext cx="937195" cy="1312073"/>
          </a:xfrm>
          <a:prstGeom prst="rect">
            <a:avLst/>
          </a:prstGeom>
        </p:spPr>
      </p:pic>
      <p:sp>
        <p:nvSpPr>
          <p:cNvPr id="27" name="Rectangle: Rounded Corners 26">
            <a:extLst>
              <a:ext uri="{FF2B5EF4-FFF2-40B4-BE49-F238E27FC236}">
                <a16:creationId xmlns:a16="http://schemas.microsoft.com/office/drawing/2014/main" id="{794B1B04-AD7D-7FAC-ABEE-FD3C17AC3584}"/>
              </a:ext>
            </a:extLst>
          </p:cNvPr>
          <p:cNvSpPr/>
          <p:nvPr/>
        </p:nvSpPr>
        <p:spPr>
          <a:xfrm>
            <a:off x="2149197" y="3555370"/>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ight Triangle 29">
            <a:extLst>
              <a:ext uri="{FF2B5EF4-FFF2-40B4-BE49-F238E27FC236}">
                <a16:creationId xmlns:a16="http://schemas.microsoft.com/office/drawing/2014/main" id="{C2D82721-B95F-12CC-4A25-06B588BF6AA9}"/>
              </a:ext>
            </a:extLst>
          </p:cNvPr>
          <p:cNvSpPr/>
          <p:nvPr/>
        </p:nvSpPr>
        <p:spPr>
          <a:xfrm flipH="1">
            <a:off x="2149197" y="3555372"/>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Graphic 30" descr="Play with solid fill">
            <a:extLst>
              <a:ext uri="{FF2B5EF4-FFF2-40B4-BE49-F238E27FC236}">
                <a16:creationId xmlns:a16="http://schemas.microsoft.com/office/drawing/2014/main" id="{0ED1A286-CA94-85FE-5EF0-F5FCDCE3DD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440058" y="4205250"/>
            <a:ext cx="355474" cy="355474"/>
          </a:xfrm>
          <a:prstGeom prst="rect">
            <a:avLst/>
          </a:prstGeom>
        </p:spPr>
      </p:pic>
      <p:sp>
        <p:nvSpPr>
          <p:cNvPr id="32" name="TextBox 31">
            <a:extLst>
              <a:ext uri="{FF2B5EF4-FFF2-40B4-BE49-F238E27FC236}">
                <a16:creationId xmlns:a16="http://schemas.microsoft.com/office/drawing/2014/main" id="{EC812A6E-51C9-52E2-18A8-5CEEDEBDE2C1}"/>
              </a:ext>
            </a:extLst>
          </p:cNvPr>
          <p:cNvSpPr txBox="1"/>
          <p:nvPr/>
        </p:nvSpPr>
        <p:spPr>
          <a:xfrm>
            <a:off x="2278545" y="3835918"/>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nvGrpSpPr>
          <p:cNvPr id="33" name="Group 32">
            <a:extLst>
              <a:ext uri="{FF2B5EF4-FFF2-40B4-BE49-F238E27FC236}">
                <a16:creationId xmlns:a16="http://schemas.microsoft.com/office/drawing/2014/main" id="{A8DA2CA2-5601-A463-8D87-6F2443806EDB}"/>
              </a:ext>
            </a:extLst>
          </p:cNvPr>
          <p:cNvGrpSpPr>
            <a:grpSpLocks noChangeAspect="1"/>
          </p:cNvGrpSpPr>
          <p:nvPr/>
        </p:nvGrpSpPr>
        <p:grpSpPr>
          <a:xfrm rot="360000">
            <a:off x="4545911" y="832736"/>
            <a:ext cx="3023397" cy="2113879"/>
            <a:chOff x="124543" y="311814"/>
            <a:chExt cx="3625879" cy="2535118"/>
          </a:xfrm>
        </p:grpSpPr>
        <p:pic>
          <p:nvPicPr>
            <p:cNvPr id="34" name="Picture 33" descr="Shape, square&#10;&#10;Description automatically generated">
              <a:extLst>
                <a:ext uri="{FF2B5EF4-FFF2-40B4-BE49-F238E27FC236}">
                  <a16:creationId xmlns:a16="http://schemas.microsoft.com/office/drawing/2014/main" id="{93B453ED-46EA-113F-6398-F504CAE7469B}"/>
                </a:ext>
              </a:extLst>
            </p:cNvPr>
            <p:cNvPicPr>
              <a:picLocks noChangeAspect="1"/>
            </p:cNvPicPr>
            <p:nvPr/>
          </p:nvPicPr>
          <p:blipFill>
            <a:blip r:embed="rId7"/>
            <a:stretch>
              <a:fillRect/>
            </a:stretch>
          </p:blipFill>
          <p:spPr>
            <a:xfrm>
              <a:off x="124543" y="311814"/>
              <a:ext cx="3625879" cy="2535118"/>
            </a:xfrm>
            <a:prstGeom prst="rect">
              <a:avLst/>
            </a:prstGeom>
          </p:spPr>
        </p:pic>
        <p:pic>
          <p:nvPicPr>
            <p:cNvPr id="35" name="Picture 34">
              <a:extLst>
                <a:ext uri="{FF2B5EF4-FFF2-40B4-BE49-F238E27FC236}">
                  <a16:creationId xmlns:a16="http://schemas.microsoft.com/office/drawing/2014/main" id="{B47630CC-1D9F-EC81-5262-77F754C9FA09}"/>
                </a:ext>
              </a:extLst>
            </p:cNvPr>
            <p:cNvPicPr>
              <a:picLocks noChangeAspect="1"/>
            </p:cNvPicPr>
            <p:nvPr/>
          </p:nvPicPr>
          <p:blipFill rotWithShape="1">
            <a:blip r:embed="rId8"/>
            <a:srcRect r="1410" b="3822"/>
            <a:stretch/>
          </p:blipFill>
          <p:spPr>
            <a:xfrm>
              <a:off x="929800" y="743871"/>
              <a:ext cx="2348575" cy="1758029"/>
            </a:xfrm>
            <a:prstGeom prst="rect">
              <a:avLst/>
            </a:prstGeom>
          </p:spPr>
        </p:pic>
      </p:grpSp>
      <p:pic>
        <p:nvPicPr>
          <p:cNvPr id="36" name="Picture 35" descr="Application&#10;&#10;Description automatically generated with low confidence">
            <a:extLst>
              <a:ext uri="{FF2B5EF4-FFF2-40B4-BE49-F238E27FC236}">
                <a16:creationId xmlns:a16="http://schemas.microsoft.com/office/drawing/2014/main" id="{0E68CABC-1F55-50F3-7A2E-F000C1A3815A}"/>
              </a:ext>
            </a:extLst>
          </p:cNvPr>
          <p:cNvPicPr>
            <a:picLocks noChangeAspect="1"/>
          </p:cNvPicPr>
          <p:nvPr/>
        </p:nvPicPr>
        <p:blipFill>
          <a:blip r:embed="rId9"/>
          <a:stretch>
            <a:fillRect/>
          </a:stretch>
        </p:blipFill>
        <p:spPr>
          <a:xfrm>
            <a:off x="1421669" y="1310240"/>
            <a:ext cx="998150" cy="1397410"/>
          </a:xfrm>
          <a:prstGeom prst="rect">
            <a:avLst/>
          </a:prstGeom>
        </p:spPr>
      </p:pic>
      <p:sp>
        <p:nvSpPr>
          <p:cNvPr id="37" name="Rectangle: Rounded Corners 36">
            <a:extLst>
              <a:ext uri="{FF2B5EF4-FFF2-40B4-BE49-F238E27FC236}">
                <a16:creationId xmlns:a16="http://schemas.microsoft.com/office/drawing/2014/main" id="{0FD2A976-C802-8648-FB9B-F4E0F7FC647D}"/>
              </a:ext>
            </a:extLst>
          </p:cNvPr>
          <p:cNvSpPr>
            <a:spLocks/>
          </p:cNvSpPr>
          <p:nvPr/>
        </p:nvSpPr>
        <p:spPr>
          <a:xfrm>
            <a:off x="3853468" y="3158309"/>
            <a:ext cx="220414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38" name="TextBox 37">
            <a:extLst>
              <a:ext uri="{FF2B5EF4-FFF2-40B4-BE49-F238E27FC236}">
                <a16:creationId xmlns:a16="http://schemas.microsoft.com/office/drawing/2014/main" id="{B13DB88A-019A-1989-5ECB-35F01BFDC170}"/>
              </a:ext>
            </a:extLst>
          </p:cNvPr>
          <p:cNvSpPr txBox="1"/>
          <p:nvPr/>
        </p:nvSpPr>
        <p:spPr>
          <a:xfrm>
            <a:off x="3853468" y="3235753"/>
            <a:ext cx="2204142" cy="1446550"/>
          </a:xfrm>
          <a:prstGeom prst="rect">
            <a:avLst/>
          </a:prstGeom>
          <a:noFill/>
        </p:spPr>
        <p:txBody>
          <a:bodyPr wrap="square" rtlCol="0">
            <a:spAutoFit/>
          </a:bodyPr>
          <a:lstStyle/>
          <a:p>
            <a:pPr algn="ctr"/>
            <a:r>
              <a:rPr lang="en-US" sz="1100" b="1" dirty="0">
                <a:solidFill>
                  <a:schemeClr val="bg1"/>
                </a:solidFill>
                <a:latin typeface="Arial Nova Light" panose="020B0304020202020204" pitchFamily="34" charset="0"/>
              </a:rPr>
              <a:t>Case studies</a:t>
            </a:r>
            <a:r>
              <a:rPr lang="en-US" sz="1100" dirty="0">
                <a:solidFill>
                  <a:schemeClr val="bg1"/>
                </a:solidFill>
                <a:latin typeface="Arial Nova Light" panose="020B0304020202020204" pitchFamily="34" charset="0"/>
              </a:rPr>
              <a:t>, written by researchers in the field, focus on research design, methods selection, and methods application, with an emphasis on the researcher’s experiences and decision-making in designing and conducting a specific study.</a:t>
            </a:r>
            <a:endParaRPr lang="en-GB" sz="1100" dirty="0">
              <a:solidFill>
                <a:schemeClr val="bg1"/>
              </a:solidFill>
              <a:latin typeface="Arial Nova Light" panose="020B0304020202020204" pitchFamily="34" charset="0"/>
            </a:endParaRPr>
          </a:p>
        </p:txBody>
      </p:sp>
      <p:sp>
        <p:nvSpPr>
          <p:cNvPr id="39" name="Rectangle: Rounded Corners 38">
            <a:extLst>
              <a:ext uri="{FF2B5EF4-FFF2-40B4-BE49-F238E27FC236}">
                <a16:creationId xmlns:a16="http://schemas.microsoft.com/office/drawing/2014/main" id="{7A4296BF-955E-8CE8-CB77-25F644ACB94D}"/>
              </a:ext>
            </a:extLst>
          </p:cNvPr>
          <p:cNvSpPr>
            <a:spLocks/>
          </p:cNvSpPr>
          <p:nvPr/>
        </p:nvSpPr>
        <p:spPr>
          <a:xfrm>
            <a:off x="6210010" y="3158274"/>
            <a:ext cx="220414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40" name="TextBox 39">
            <a:extLst>
              <a:ext uri="{FF2B5EF4-FFF2-40B4-BE49-F238E27FC236}">
                <a16:creationId xmlns:a16="http://schemas.microsoft.com/office/drawing/2014/main" id="{24102EBD-C3CC-DBCB-DAA1-19E136603A28}"/>
              </a:ext>
            </a:extLst>
          </p:cNvPr>
          <p:cNvSpPr txBox="1"/>
          <p:nvPr/>
        </p:nvSpPr>
        <p:spPr>
          <a:xfrm>
            <a:off x="6210010" y="3204944"/>
            <a:ext cx="2204142" cy="1615827"/>
          </a:xfrm>
          <a:prstGeom prst="rect">
            <a:avLst/>
          </a:prstGeom>
          <a:noFill/>
        </p:spPr>
        <p:txBody>
          <a:bodyPr wrap="square" rtlCol="0">
            <a:spAutoFit/>
          </a:bodyPr>
          <a:lstStyle/>
          <a:p>
            <a:pPr algn="ctr"/>
            <a:r>
              <a:rPr lang="en-US" sz="1100" dirty="0">
                <a:solidFill>
                  <a:schemeClr val="bg1"/>
                </a:solidFill>
                <a:latin typeface="Arial Nova Light" panose="020B0304020202020204" pitchFamily="34" charset="0"/>
              </a:rPr>
              <a:t>Bringing medical and health research to life, </a:t>
            </a:r>
            <a:r>
              <a:rPr lang="en-US" sz="1100" b="1" dirty="0">
                <a:solidFill>
                  <a:schemeClr val="bg1"/>
                </a:solidFill>
                <a:latin typeface="Arial Nova Light" panose="020B0304020202020204" pitchFamily="34" charset="0"/>
              </a:rPr>
              <a:t>videos</a:t>
            </a:r>
            <a:r>
              <a:rPr lang="en-US" sz="1100" dirty="0">
                <a:solidFill>
                  <a:schemeClr val="bg1"/>
                </a:solidFill>
                <a:latin typeface="Arial Nova Light" panose="020B0304020202020204" pitchFamily="34" charset="0"/>
              </a:rPr>
              <a:t> cover research methods used across medical specialties. They include tutorials, case studies and in-practice films covering clinical study design, conduct and analysis, biostatistics, systematic review and meta-analysis.</a:t>
            </a:r>
            <a:endParaRPr lang="en-GB" sz="1100" dirty="0">
              <a:solidFill>
                <a:schemeClr val="bg1"/>
              </a:solidFill>
              <a:latin typeface="Arial Nova Light" panose="020B0304020202020204" pitchFamily="34" charset="0"/>
            </a:endParaRPr>
          </a:p>
        </p:txBody>
      </p:sp>
      <p:sp>
        <p:nvSpPr>
          <p:cNvPr id="41" name="Oval 40">
            <a:hlinkClick r:id="" action="ppaction://hlinkshowjump?jump=nextslide"/>
            <a:extLst>
              <a:ext uri="{FF2B5EF4-FFF2-40B4-BE49-F238E27FC236}">
                <a16:creationId xmlns:a16="http://schemas.microsoft.com/office/drawing/2014/main" id="{3F27C031-0F06-6A8E-1C82-916008553D74}"/>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42" name="TextBox 41">
            <a:extLst>
              <a:ext uri="{FF2B5EF4-FFF2-40B4-BE49-F238E27FC236}">
                <a16:creationId xmlns:a16="http://schemas.microsoft.com/office/drawing/2014/main" id="{A47A1125-A180-971D-661F-1B3F25B0935E}"/>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58188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495052" y="1853770"/>
            <a:ext cx="5251383" cy="3160609"/>
          </a:xfrm>
        </p:spPr>
        <p:txBody>
          <a:bodyPr>
            <a:normAutofit fontScale="62500" lnSpcReduction="20000"/>
          </a:bodyPr>
          <a:lstStyle/>
          <a:p>
            <a:pPr marL="0" indent="0">
              <a:buNone/>
            </a:pPr>
            <a:r>
              <a:rPr lang="en-US" sz="2900" dirty="0">
                <a:solidFill>
                  <a:srgbClr val="8B30AB"/>
                </a:solidFill>
              </a:rPr>
              <a:t>Data Visualization</a:t>
            </a:r>
          </a:p>
          <a:p>
            <a:pPr marL="0" indent="0">
              <a:lnSpc>
                <a:spcPct val="110000"/>
              </a:lnSpc>
              <a:buNone/>
            </a:pPr>
            <a:r>
              <a:rPr lang="en-US" sz="2000" dirty="0">
                <a:solidFill>
                  <a:schemeClr val="tx1">
                    <a:lumMod val="50000"/>
                    <a:lumOff val="50000"/>
                  </a:schemeClr>
                </a:solidFill>
              </a:rPr>
              <a:t>A mixed media collection, combining text, datasets and video content to help understand and create effective data visualizations.</a:t>
            </a:r>
          </a:p>
          <a:p>
            <a:pPr marL="0" indent="0">
              <a:lnSpc>
                <a:spcPct val="110000"/>
              </a:lnSpc>
              <a:buNone/>
            </a:pPr>
            <a:r>
              <a:rPr lang="en-US" sz="1400" dirty="0">
                <a:solidFill>
                  <a:schemeClr val="tx1">
                    <a:lumMod val="50000"/>
                    <a:lumOff val="50000"/>
                  </a:schemeClr>
                </a:solidFill>
              </a:rPr>
              <a:t> </a:t>
            </a:r>
          </a:p>
          <a:p>
            <a:pPr marL="0" indent="0">
              <a:lnSpc>
                <a:spcPct val="110000"/>
              </a:lnSpc>
              <a:buNone/>
            </a:pPr>
            <a:r>
              <a:rPr lang="en-US" sz="2000" dirty="0">
                <a:solidFill>
                  <a:schemeClr val="tx1">
                    <a:lumMod val="50000"/>
                    <a:lumOff val="50000"/>
                  </a:schemeClr>
                </a:solidFill>
              </a:rPr>
              <a:t>Includes:</a:t>
            </a:r>
          </a:p>
          <a:p>
            <a:pPr>
              <a:lnSpc>
                <a:spcPct val="110000"/>
              </a:lnSpc>
            </a:pPr>
            <a:r>
              <a:rPr lang="en-US" sz="1900" dirty="0">
                <a:solidFill>
                  <a:schemeClr val="tx1">
                    <a:lumMod val="50000"/>
                    <a:lumOff val="50000"/>
                  </a:schemeClr>
                </a:solidFill>
              </a:rPr>
              <a:t>A chart gallery introducing chart examples drawn from five categories of visualizations, complete with both presentation tips and alternative versions </a:t>
            </a:r>
          </a:p>
          <a:p>
            <a:pPr>
              <a:lnSpc>
                <a:spcPct val="110000"/>
              </a:lnSpc>
            </a:pPr>
            <a:r>
              <a:rPr lang="en-US" sz="1900" dirty="0">
                <a:solidFill>
                  <a:schemeClr val="tx1">
                    <a:lumMod val="50000"/>
                    <a:lumOff val="50000"/>
                  </a:schemeClr>
                </a:solidFill>
              </a:rPr>
              <a:t>Video tutorials with experienced researchers and visualization experts, guiding users though best practices for creating their own visualizations</a:t>
            </a:r>
          </a:p>
          <a:p>
            <a:pPr>
              <a:lnSpc>
                <a:spcPct val="110000"/>
              </a:lnSpc>
            </a:pPr>
            <a:r>
              <a:rPr lang="en-US" sz="1900" dirty="0">
                <a:solidFill>
                  <a:schemeClr val="tx1">
                    <a:lumMod val="50000"/>
                    <a:lumOff val="50000"/>
                  </a:schemeClr>
                </a:solidFill>
              </a:rPr>
              <a:t>Datasets, accompanied by step-by-step guides on how to create a particular visualization using a variety of tools, that will let users put their skills into practice</a:t>
            </a:r>
          </a:p>
          <a:p>
            <a:pPr>
              <a:lnSpc>
                <a:spcPct val="110000"/>
              </a:lnSpc>
            </a:pPr>
            <a:r>
              <a:rPr lang="en-US" sz="1900" dirty="0">
                <a:solidFill>
                  <a:schemeClr val="tx1">
                    <a:lumMod val="50000"/>
                    <a:lumOff val="50000"/>
                  </a:schemeClr>
                </a:solidFill>
              </a:rPr>
              <a:t>Overviews of visualization tools, from Excel to Python, to help researchers determine the best tool for their needs</a:t>
            </a:r>
            <a:endParaRPr lang="en-GB" sz="19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403957" y="3162141"/>
            <a:ext cx="1656450" cy="646331"/>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8B30AB"/>
                </a:solidFill>
                <a:effectLst/>
                <a:uLnTx/>
                <a:uFillTx/>
                <a:latin typeface="Arial" charset="0"/>
                <a:ea typeface="ＭＳ Ｐゴシック" pitchFamily="34" charset="-128"/>
                <a:cs typeface="+mn-cs"/>
              </a:rPr>
              <a:t>Data Visualization</a:t>
            </a:r>
          </a:p>
        </p:txBody>
      </p:sp>
      <p:pic>
        <p:nvPicPr>
          <p:cNvPr id="5" name="Picture 4">
            <a:extLst>
              <a:ext uri="{FF2B5EF4-FFF2-40B4-BE49-F238E27FC236}">
                <a16:creationId xmlns:a16="http://schemas.microsoft.com/office/drawing/2014/main" id="{FF1B271C-2DA2-3EB0-A4C8-9F435219DCB5}"/>
              </a:ext>
            </a:extLst>
          </p:cNvPr>
          <p:cNvPicPr>
            <a:picLocks noChangeAspect="1"/>
          </p:cNvPicPr>
          <p:nvPr/>
        </p:nvPicPr>
        <p:blipFill>
          <a:blip r:embed="rId3"/>
          <a:stretch>
            <a:fillRect/>
          </a:stretch>
        </p:blipFill>
        <p:spPr>
          <a:xfrm>
            <a:off x="0" y="0"/>
            <a:ext cx="9144000" cy="1585413"/>
          </a:xfrm>
          <a:prstGeom prst="rect">
            <a:avLst/>
          </a:prstGeom>
        </p:spPr>
      </p:pic>
      <p:pic>
        <p:nvPicPr>
          <p:cNvPr id="7" name="Graphic 6">
            <a:extLst>
              <a:ext uri="{FF2B5EF4-FFF2-40B4-BE49-F238E27FC236}">
                <a16:creationId xmlns:a16="http://schemas.microsoft.com/office/drawing/2014/main" id="{972FC325-A00D-7EEA-2E1D-476DED6D8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4705" y="1897140"/>
            <a:ext cx="1068950" cy="1068950"/>
          </a:xfrm>
          <a:prstGeom prst="rect">
            <a:avLst/>
          </a:prstGeom>
        </p:spPr>
      </p:pic>
      <p:sp>
        <p:nvSpPr>
          <p:cNvPr id="10" name="Oval 9">
            <a:hlinkClick r:id="" action="ppaction://hlinkshowjump?jump=nextslide"/>
            <a:extLst>
              <a:ext uri="{FF2B5EF4-FFF2-40B4-BE49-F238E27FC236}">
                <a16:creationId xmlns:a16="http://schemas.microsoft.com/office/drawing/2014/main" id="{B082D302-39B8-E0F1-B513-1F64D2777773}"/>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2" name="TextBox 11">
            <a:extLst>
              <a:ext uri="{FF2B5EF4-FFF2-40B4-BE49-F238E27FC236}">
                <a16:creationId xmlns:a16="http://schemas.microsoft.com/office/drawing/2014/main" id="{EF172E8D-E41A-F16F-1A7A-F324B490C284}"/>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470786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data visualization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39" name="Rectangle: Rounded Corners 38">
            <a:extLst>
              <a:ext uri="{FF2B5EF4-FFF2-40B4-BE49-F238E27FC236}">
                <a16:creationId xmlns:a16="http://schemas.microsoft.com/office/drawing/2014/main" id="{7A4296BF-955E-8CE8-CB77-25F644ACB94D}"/>
              </a:ext>
            </a:extLst>
          </p:cNvPr>
          <p:cNvSpPr>
            <a:spLocks/>
          </p:cNvSpPr>
          <p:nvPr/>
        </p:nvSpPr>
        <p:spPr>
          <a:xfrm>
            <a:off x="970065" y="3210466"/>
            <a:ext cx="2642380" cy="1615827"/>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40" name="TextBox 39">
            <a:extLst>
              <a:ext uri="{FF2B5EF4-FFF2-40B4-BE49-F238E27FC236}">
                <a16:creationId xmlns:a16="http://schemas.microsoft.com/office/drawing/2014/main" id="{24102EBD-C3CC-DBCB-DAA1-19E136603A28}"/>
              </a:ext>
            </a:extLst>
          </p:cNvPr>
          <p:cNvSpPr txBox="1"/>
          <p:nvPr/>
        </p:nvSpPr>
        <p:spPr>
          <a:xfrm>
            <a:off x="1065771" y="3266901"/>
            <a:ext cx="2462790" cy="1446550"/>
          </a:xfrm>
          <a:prstGeom prst="rect">
            <a:avLst/>
          </a:prstGeom>
          <a:noFill/>
        </p:spPr>
        <p:txBody>
          <a:bodyPr wrap="square" rtlCol="0">
            <a:spAutoFit/>
          </a:bodyPr>
          <a:lstStyle/>
          <a:p>
            <a:pPr algn="ctr"/>
            <a:r>
              <a:rPr lang="en-US" sz="1100" dirty="0">
                <a:solidFill>
                  <a:schemeClr val="bg1"/>
                </a:solidFill>
                <a:latin typeface="Arial Nova Light" panose="020B0304020202020204" pitchFamily="34" charset="0"/>
              </a:rPr>
              <a:t>Covers the principles of data visualization, including an overview of chart types, tools, as well as overarching principles such as editorial thinking, and highly detailed how-to guides for creating specific, accurate and impactful visualizations in paper, projects and presentations.</a:t>
            </a:r>
            <a:endParaRPr lang="en-GB" sz="1100" dirty="0">
              <a:solidFill>
                <a:schemeClr val="bg1"/>
              </a:solidFill>
              <a:latin typeface="Arial Nova Light" panose="020B0304020202020204" pitchFamily="34" charset="0"/>
            </a:endParaRPr>
          </a:p>
        </p:txBody>
      </p:sp>
      <p:cxnSp>
        <p:nvCxnSpPr>
          <p:cNvPr id="3" name="Straight Connector 2">
            <a:extLst>
              <a:ext uri="{FF2B5EF4-FFF2-40B4-BE49-F238E27FC236}">
                <a16:creationId xmlns:a16="http://schemas.microsoft.com/office/drawing/2014/main" id="{14CCFBA8-CCFF-157E-5D58-427632B3FCDF}"/>
              </a:ext>
            </a:extLst>
          </p:cNvPr>
          <p:cNvCxnSpPr>
            <a:cxnSpLocks/>
          </p:cNvCxnSpPr>
          <p:nvPr/>
        </p:nvCxnSpPr>
        <p:spPr>
          <a:xfrm>
            <a:off x="6490367" y="2904566"/>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5B2D746-086C-C356-40A7-59F680E2ADD0}"/>
              </a:ext>
            </a:extLst>
          </p:cNvPr>
          <p:cNvCxnSpPr>
            <a:cxnSpLocks/>
          </p:cNvCxnSpPr>
          <p:nvPr/>
        </p:nvCxnSpPr>
        <p:spPr>
          <a:xfrm>
            <a:off x="4580105" y="2921095"/>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66A0-949B-6EED-EF59-3AEEC6CE1614}"/>
              </a:ext>
            </a:extLst>
          </p:cNvPr>
          <p:cNvCxnSpPr>
            <a:cxnSpLocks/>
          </p:cNvCxnSpPr>
          <p:nvPr/>
        </p:nvCxnSpPr>
        <p:spPr>
          <a:xfrm>
            <a:off x="8359826" y="2904566"/>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A13EFD-CA21-94AA-381A-B25F8C58A58F}"/>
              </a:ext>
            </a:extLst>
          </p:cNvPr>
          <p:cNvCxnSpPr>
            <a:cxnSpLocks/>
          </p:cNvCxnSpPr>
          <p:nvPr/>
        </p:nvCxnSpPr>
        <p:spPr>
          <a:xfrm flipV="1">
            <a:off x="4564203" y="2916480"/>
            <a:ext cx="3811133" cy="461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33EA3278-68E4-5085-BDE3-BCE7AEFCAD42}"/>
              </a:ext>
            </a:extLst>
          </p:cNvPr>
          <p:cNvPicPr>
            <a:picLocks noChangeAspect="1"/>
          </p:cNvPicPr>
          <p:nvPr/>
        </p:nvPicPr>
        <p:blipFill>
          <a:blip r:embed="rId2"/>
          <a:stretch>
            <a:fillRect/>
          </a:stretch>
        </p:blipFill>
        <p:spPr>
          <a:xfrm>
            <a:off x="8021554" y="3449245"/>
            <a:ext cx="853083" cy="1194316"/>
          </a:xfrm>
          <a:prstGeom prst="rect">
            <a:avLst/>
          </a:prstGeom>
        </p:spPr>
      </p:pic>
      <p:grpSp>
        <p:nvGrpSpPr>
          <p:cNvPr id="51" name="Group 50">
            <a:extLst>
              <a:ext uri="{FF2B5EF4-FFF2-40B4-BE49-F238E27FC236}">
                <a16:creationId xmlns:a16="http://schemas.microsoft.com/office/drawing/2014/main" id="{7A179477-055D-75C7-9493-20F9BC9735D5}"/>
              </a:ext>
            </a:extLst>
          </p:cNvPr>
          <p:cNvGrpSpPr>
            <a:grpSpLocks noChangeAspect="1"/>
          </p:cNvGrpSpPr>
          <p:nvPr/>
        </p:nvGrpSpPr>
        <p:grpSpPr>
          <a:xfrm>
            <a:off x="7050662" y="3449242"/>
            <a:ext cx="853085" cy="1194321"/>
            <a:chOff x="6870903" y="3449242"/>
            <a:chExt cx="937195" cy="1312075"/>
          </a:xfrm>
        </p:grpSpPr>
        <p:sp>
          <p:nvSpPr>
            <p:cNvPr id="10" name="Rectangle: Rounded Corners 9">
              <a:extLst>
                <a:ext uri="{FF2B5EF4-FFF2-40B4-BE49-F238E27FC236}">
                  <a16:creationId xmlns:a16="http://schemas.microsoft.com/office/drawing/2014/main" id="{9BB6E6B1-A589-7C4A-32F0-B69DABAA851C}"/>
                </a:ext>
              </a:extLst>
            </p:cNvPr>
            <p:cNvSpPr/>
            <p:nvPr/>
          </p:nvSpPr>
          <p:spPr>
            <a:xfrm>
              <a:off x="6870903" y="3449242"/>
              <a:ext cx="937195" cy="1312073"/>
            </a:xfrm>
            <a:prstGeom prst="roundRect">
              <a:avLst>
                <a:gd name="adj" fmla="val 2504"/>
              </a:avLst>
            </a:prstGeom>
            <a:solidFill>
              <a:srgbClr val="018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ight Triangle 11">
              <a:extLst>
                <a:ext uri="{FF2B5EF4-FFF2-40B4-BE49-F238E27FC236}">
                  <a16:creationId xmlns:a16="http://schemas.microsoft.com/office/drawing/2014/main" id="{943AA415-479F-B27C-E482-AC24C5ACD839}"/>
                </a:ext>
              </a:extLst>
            </p:cNvPr>
            <p:cNvSpPr/>
            <p:nvPr/>
          </p:nvSpPr>
          <p:spPr>
            <a:xfrm flipH="1">
              <a:off x="6870903" y="3449244"/>
              <a:ext cx="937194" cy="1312073"/>
            </a:xfrm>
            <a:prstGeom prst="rtTriangle">
              <a:avLst/>
            </a:prstGeom>
            <a:solidFill>
              <a:srgbClr val="33A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Graphic 12" descr="Wrench with solid fill">
              <a:extLst>
                <a:ext uri="{FF2B5EF4-FFF2-40B4-BE49-F238E27FC236}">
                  <a16:creationId xmlns:a16="http://schemas.microsoft.com/office/drawing/2014/main" id="{8E92E773-132E-96F6-00DD-F6AEC5D40A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61764" y="4099122"/>
              <a:ext cx="355474" cy="355474"/>
            </a:xfrm>
            <a:prstGeom prst="rect">
              <a:avLst/>
            </a:prstGeom>
          </p:spPr>
        </p:pic>
        <p:sp>
          <p:nvSpPr>
            <p:cNvPr id="14" name="TextBox 13">
              <a:extLst>
                <a:ext uri="{FF2B5EF4-FFF2-40B4-BE49-F238E27FC236}">
                  <a16:creationId xmlns:a16="http://schemas.microsoft.com/office/drawing/2014/main" id="{A3D2AD7E-6122-DE63-3090-D441481EFCB0}"/>
                </a:ext>
              </a:extLst>
            </p:cNvPr>
            <p:cNvSpPr txBox="1"/>
            <p:nvPr/>
          </p:nvSpPr>
          <p:spPr>
            <a:xfrm>
              <a:off x="6952208" y="3657344"/>
              <a:ext cx="807771"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Tools Directory</a:t>
              </a:r>
            </a:p>
          </p:txBody>
        </p:sp>
      </p:grpSp>
      <p:grpSp>
        <p:nvGrpSpPr>
          <p:cNvPr id="15" name="Group 14">
            <a:extLst>
              <a:ext uri="{FF2B5EF4-FFF2-40B4-BE49-F238E27FC236}">
                <a16:creationId xmlns:a16="http://schemas.microsoft.com/office/drawing/2014/main" id="{85ABADAF-B6CC-94D3-6978-6BB306607C76}"/>
              </a:ext>
            </a:extLst>
          </p:cNvPr>
          <p:cNvGrpSpPr>
            <a:grpSpLocks noChangeAspect="1"/>
          </p:cNvGrpSpPr>
          <p:nvPr/>
        </p:nvGrpSpPr>
        <p:grpSpPr>
          <a:xfrm>
            <a:off x="4137511" y="3442863"/>
            <a:ext cx="853452" cy="1194834"/>
            <a:chOff x="7657657" y="2457244"/>
            <a:chExt cx="937195" cy="1312075"/>
          </a:xfrm>
        </p:grpSpPr>
        <p:sp>
          <p:nvSpPr>
            <p:cNvPr id="17" name="Rectangle: Rounded Corners 16">
              <a:extLst>
                <a:ext uri="{FF2B5EF4-FFF2-40B4-BE49-F238E27FC236}">
                  <a16:creationId xmlns:a16="http://schemas.microsoft.com/office/drawing/2014/main" id="{9FEDFF85-F1B8-84D6-D8E7-3940480780E0}"/>
                </a:ext>
              </a:extLst>
            </p:cNvPr>
            <p:cNvSpPr/>
            <p:nvPr/>
          </p:nvSpPr>
          <p:spPr>
            <a:xfrm>
              <a:off x="7657657" y="2457244"/>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ight Triangle 17">
              <a:extLst>
                <a:ext uri="{FF2B5EF4-FFF2-40B4-BE49-F238E27FC236}">
                  <a16:creationId xmlns:a16="http://schemas.microsoft.com/office/drawing/2014/main" id="{B0EC8E6C-59A0-A0F2-B701-3D32DFDD26C1}"/>
                </a:ext>
              </a:extLst>
            </p:cNvPr>
            <p:cNvSpPr/>
            <p:nvPr/>
          </p:nvSpPr>
          <p:spPr>
            <a:xfrm flipH="1">
              <a:off x="7657657" y="2457246"/>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9" name="Graphic 18" descr="Play with solid fill">
              <a:extLst>
                <a:ext uri="{FF2B5EF4-FFF2-40B4-BE49-F238E27FC236}">
                  <a16:creationId xmlns:a16="http://schemas.microsoft.com/office/drawing/2014/main" id="{08E8FCAC-1272-B9E8-562A-4993641D19D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48518" y="3107124"/>
              <a:ext cx="355474" cy="355474"/>
            </a:xfrm>
            <a:prstGeom prst="rect">
              <a:avLst/>
            </a:prstGeom>
          </p:spPr>
        </p:pic>
        <p:sp>
          <p:nvSpPr>
            <p:cNvPr id="21" name="TextBox 20">
              <a:extLst>
                <a:ext uri="{FF2B5EF4-FFF2-40B4-BE49-F238E27FC236}">
                  <a16:creationId xmlns:a16="http://schemas.microsoft.com/office/drawing/2014/main" id="{C0001D6D-64E9-ECF5-C77A-C74AFF989CDD}"/>
                </a:ext>
              </a:extLst>
            </p:cNvPr>
            <p:cNvSpPr txBox="1"/>
            <p:nvPr/>
          </p:nvSpPr>
          <p:spPr>
            <a:xfrm>
              <a:off x="7787005" y="2737792"/>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grpSp>
        <p:nvGrpSpPr>
          <p:cNvPr id="22" name="Group 21">
            <a:extLst>
              <a:ext uri="{FF2B5EF4-FFF2-40B4-BE49-F238E27FC236}">
                <a16:creationId xmlns:a16="http://schemas.microsoft.com/office/drawing/2014/main" id="{D13E10C7-DDCD-4795-8527-8194CD9E4A7A}"/>
              </a:ext>
            </a:extLst>
          </p:cNvPr>
          <p:cNvGrpSpPr>
            <a:grpSpLocks noChangeAspect="1"/>
          </p:cNvGrpSpPr>
          <p:nvPr/>
        </p:nvGrpSpPr>
        <p:grpSpPr>
          <a:xfrm rot="-360000">
            <a:off x="352005" y="1063313"/>
            <a:ext cx="2654337" cy="1884564"/>
            <a:chOff x="124543" y="311814"/>
            <a:chExt cx="3625879" cy="2535118"/>
          </a:xfrm>
        </p:grpSpPr>
        <p:pic>
          <p:nvPicPr>
            <p:cNvPr id="23" name="Picture 22" descr="Shape, square&#10;&#10;Description automatically generated">
              <a:extLst>
                <a:ext uri="{FF2B5EF4-FFF2-40B4-BE49-F238E27FC236}">
                  <a16:creationId xmlns:a16="http://schemas.microsoft.com/office/drawing/2014/main" id="{63608FEC-EF98-AF09-BB0A-084A53B7C03E}"/>
                </a:ext>
              </a:extLst>
            </p:cNvPr>
            <p:cNvPicPr>
              <a:picLocks noChangeAspect="1"/>
            </p:cNvPicPr>
            <p:nvPr/>
          </p:nvPicPr>
          <p:blipFill>
            <a:blip r:embed="rId7"/>
            <a:stretch>
              <a:fillRect/>
            </a:stretch>
          </p:blipFill>
          <p:spPr>
            <a:xfrm>
              <a:off x="124543" y="311814"/>
              <a:ext cx="3625879" cy="2535118"/>
            </a:xfrm>
            <a:prstGeom prst="rect">
              <a:avLst/>
            </a:prstGeom>
          </p:spPr>
        </p:pic>
        <p:pic>
          <p:nvPicPr>
            <p:cNvPr id="24" name="Picture 23">
              <a:extLst>
                <a:ext uri="{FF2B5EF4-FFF2-40B4-BE49-F238E27FC236}">
                  <a16:creationId xmlns:a16="http://schemas.microsoft.com/office/drawing/2014/main" id="{3415E68B-D597-4EDF-63BB-527AA5F7E641}"/>
                </a:ext>
              </a:extLst>
            </p:cNvPr>
            <p:cNvPicPr>
              <a:picLocks noChangeAspect="1"/>
            </p:cNvPicPr>
            <p:nvPr/>
          </p:nvPicPr>
          <p:blipFill rotWithShape="1">
            <a:blip r:embed="rId8"/>
            <a:srcRect l="6026" r="8114"/>
            <a:stretch/>
          </p:blipFill>
          <p:spPr>
            <a:xfrm>
              <a:off x="948528" y="765692"/>
              <a:ext cx="2295197" cy="1714818"/>
            </a:xfrm>
            <a:prstGeom prst="rect">
              <a:avLst/>
            </a:prstGeom>
          </p:spPr>
        </p:pic>
      </p:grpSp>
      <p:pic>
        <p:nvPicPr>
          <p:cNvPr id="25" name="Picture 24" descr="A picture containing graphical user interface&#10;&#10;Description automatically generated">
            <a:extLst>
              <a:ext uri="{FF2B5EF4-FFF2-40B4-BE49-F238E27FC236}">
                <a16:creationId xmlns:a16="http://schemas.microsoft.com/office/drawing/2014/main" id="{3C723F03-AFE4-0C26-C4A3-A77B6B34D855}"/>
              </a:ext>
            </a:extLst>
          </p:cNvPr>
          <p:cNvPicPr>
            <a:picLocks noChangeAspect="1"/>
          </p:cNvPicPr>
          <p:nvPr/>
        </p:nvPicPr>
        <p:blipFill>
          <a:blip r:embed="rId9"/>
          <a:stretch>
            <a:fillRect/>
          </a:stretch>
        </p:blipFill>
        <p:spPr>
          <a:xfrm>
            <a:off x="5852468" y="1322795"/>
            <a:ext cx="919850" cy="1286964"/>
          </a:xfrm>
          <a:prstGeom prst="rect">
            <a:avLst/>
          </a:prstGeom>
        </p:spPr>
      </p:pic>
      <p:grpSp>
        <p:nvGrpSpPr>
          <p:cNvPr id="49" name="Group 48">
            <a:extLst>
              <a:ext uri="{FF2B5EF4-FFF2-40B4-BE49-F238E27FC236}">
                <a16:creationId xmlns:a16="http://schemas.microsoft.com/office/drawing/2014/main" id="{80A720EC-8445-9BCE-5295-18A232C26DB6}"/>
              </a:ext>
            </a:extLst>
          </p:cNvPr>
          <p:cNvGrpSpPr>
            <a:grpSpLocks noChangeAspect="1"/>
          </p:cNvGrpSpPr>
          <p:nvPr/>
        </p:nvGrpSpPr>
        <p:grpSpPr>
          <a:xfrm>
            <a:off x="5108822" y="3437771"/>
            <a:ext cx="853087" cy="1194324"/>
            <a:chOff x="4737822" y="3449238"/>
            <a:chExt cx="937195" cy="1312075"/>
          </a:xfrm>
        </p:grpSpPr>
        <p:sp>
          <p:nvSpPr>
            <p:cNvPr id="28" name="Rectangle: Rounded Corners 27">
              <a:extLst>
                <a:ext uri="{FF2B5EF4-FFF2-40B4-BE49-F238E27FC236}">
                  <a16:creationId xmlns:a16="http://schemas.microsoft.com/office/drawing/2014/main" id="{B7C41BAF-156D-64E9-43B2-89C3797E64C4}"/>
                </a:ext>
              </a:extLst>
            </p:cNvPr>
            <p:cNvSpPr/>
            <p:nvPr/>
          </p:nvSpPr>
          <p:spPr>
            <a:xfrm>
              <a:off x="4737822" y="3449238"/>
              <a:ext cx="937195" cy="1312073"/>
            </a:xfrm>
            <a:prstGeom prst="roundRect">
              <a:avLst>
                <a:gd name="adj" fmla="val 2504"/>
              </a:avLst>
            </a:prstGeom>
            <a:solidFill>
              <a:srgbClr val="F7B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ight Triangle 28">
              <a:extLst>
                <a:ext uri="{FF2B5EF4-FFF2-40B4-BE49-F238E27FC236}">
                  <a16:creationId xmlns:a16="http://schemas.microsoft.com/office/drawing/2014/main" id="{CF4CF19C-D54F-639A-9C70-938EB5473EB4}"/>
                </a:ext>
              </a:extLst>
            </p:cNvPr>
            <p:cNvSpPr/>
            <p:nvPr/>
          </p:nvSpPr>
          <p:spPr>
            <a:xfrm flipH="1">
              <a:off x="4737822" y="3449240"/>
              <a:ext cx="937194" cy="1312073"/>
            </a:xfrm>
            <a:prstGeom prst="rtTriangle">
              <a:avLst/>
            </a:prstGeom>
            <a:solidFill>
              <a:srgbClr val="F9C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1" name="Graphic 40" descr="Bar chart with solid fill">
              <a:extLst>
                <a:ext uri="{FF2B5EF4-FFF2-40B4-BE49-F238E27FC236}">
                  <a16:creationId xmlns:a16="http://schemas.microsoft.com/office/drawing/2014/main" id="{2DC4F9E1-3CD7-0D51-9A75-1E7BB7C7CCF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028683" y="4099118"/>
              <a:ext cx="355474" cy="355474"/>
            </a:xfrm>
            <a:prstGeom prst="rect">
              <a:avLst/>
            </a:prstGeom>
          </p:spPr>
        </p:pic>
        <p:sp>
          <p:nvSpPr>
            <p:cNvPr id="42" name="TextBox 41">
              <a:extLst>
                <a:ext uri="{FF2B5EF4-FFF2-40B4-BE49-F238E27FC236}">
                  <a16:creationId xmlns:a16="http://schemas.microsoft.com/office/drawing/2014/main" id="{1DD812E7-6BFB-7A21-4CAF-5A18677DAC33}"/>
                </a:ext>
              </a:extLst>
            </p:cNvPr>
            <p:cNvSpPr txBox="1"/>
            <p:nvPr/>
          </p:nvSpPr>
          <p:spPr>
            <a:xfrm>
              <a:off x="4867170" y="3655996"/>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Chart </a:t>
              </a:r>
            </a:p>
            <a:p>
              <a:pPr marL="0" marR="0" lvl="0" indent="0" algn="ctr" defTabSz="457200" rtl="0" eaLnBrk="1" fontAlgn="base" latinLnBrk="0" hangingPunct="1">
                <a:lnSpc>
                  <a:spcPct val="100000"/>
                </a:lnSpc>
                <a:spcBef>
                  <a:spcPct val="0"/>
                </a:spcBef>
                <a:spcAft>
                  <a:spcPct val="0"/>
                </a:spcAft>
                <a:buClrTx/>
                <a:buSzTx/>
                <a:buFontTx/>
                <a:buNone/>
                <a:tabLst/>
                <a:defRPr/>
              </a:pPr>
              <a:r>
                <a:rPr lang="en-GB" sz="1000" dirty="0">
                  <a:solidFill>
                    <a:prstClr val="white"/>
                  </a:solidFill>
                </a:rPr>
                <a:t>Gallery</a:t>
              </a:r>
              <a:endPar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grpSp>
      <p:cxnSp>
        <p:nvCxnSpPr>
          <p:cNvPr id="43" name="Straight Connector 42">
            <a:extLst>
              <a:ext uri="{FF2B5EF4-FFF2-40B4-BE49-F238E27FC236}">
                <a16:creationId xmlns:a16="http://schemas.microsoft.com/office/drawing/2014/main" id="{EA3DBCEB-C543-88B6-F1EA-414E4D9CDA95}"/>
              </a:ext>
            </a:extLst>
          </p:cNvPr>
          <p:cNvCxnSpPr>
            <a:cxnSpLocks/>
          </p:cNvCxnSpPr>
          <p:nvPr/>
        </p:nvCxnSpPr>
        <p:spPr>
          <a:xfrm>
            <a:off x="5485946" y="2921095"/>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BD561A-55DE-B781-3D24-533AF46C4B12}"/>
              </a:ext>
            </a:extLst>
          </p:cNvPr>
          <p:cNvCxnSpPr>
            <a:cxnSpLocks/>
          </p:cNvCxnSpPr>
          <p:nvPr/>
        </p:nvCxnSpPr>
        <p:spPr>
          <a:xfrm>
            <a:off x="7458027" y="2916480"/>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4D568B9-D15D-5AE8-EFB2-3651EF9A8EC0}"/>
              </a:ext>
            </a:extLst>
          </p:cNvPr>
          <p:cNvGrpSpPr>
            <a:grpSpLocks noChangeAspect="1"/>
          </p:cNvGrpSpPr>
          <p:nvPr/>
        </p:nvGrpSpPr>
        <p:grpSpPr>
          <a:xfrm>
            <a:off x="6079767" y="3443376"/>
            <a:ext cx="853087" cy="1194323"/>
            <a:chOff x="5804363" y="3449240"/>
            <a:chExt cx="937195" cy="1312075"/>
          </a:xfrm>
        </p:grpSpPr>
        <p:sp>
          <p:nvSpPr>
            <p:cNvPr id="45" name="Rectangle: Rounded Corners 44">
              <a:extLst>
                <a:ext uri="{FF2B5EF4-FFF2-40B4-BE49-F238E27FC236}">
                  <a16:creationId xmlns:a16="http://schemas.microsoft.com/office/drawing/2014/main" id="{4A7C4A59-2ACA-FA4F-86DD-7ADE83B89BA5}"/>
                </a:ext>
              </a:extLst>
            </p:cNvPr>
            <p:cNvSpPr/>
            <p:nvPr/>
          </p:nvSpPr>
          <p:spPr>
            <a:xfrm>
              <a:off x="5804363" y="3449240"/>
              <a:ext cx="937195" cy="1312073"/>
            </a:xfrm>
            <a:prstGeom prst="roundRect">
              <a:avLst>
                <a:gd name="adj" fmla="val 25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ight Triangle 45">
              <a:extLst>
                <a:ext uri="{FF2B5EF4-FFF2-40B4-BE49-F238E27FC236}">
                  <a16:creationId xmlns:a16="http://schemas.microsoft.com/office/drawing/2014/main" id="{8EE9C6AC-1BFC-1CE2-C69E-735FB8A40EA1}"/>
                </a:ext>
              </a:extLst>
            </p:cNvPr>
            <p:cNvSpPr/>
            <p:nvPr/>
          </p:nvSpPr>
          <p:spPr>
            <a:xfrm flipH="1">
              <a:off x="5804363" y="3449242"/>
              <a:ext cx="937194" cy="131207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7" name="Graphic 46" descr="Head with gears with solid fill">
              <a:extLst>
                <a:ext uri="{FF2B5EF4-FFF2-40B4-BE49-F238E27FC236}">
                  <a16:creationId xmlns:a16="http://schemas.microsoft.com/office/drawing/2014/main" id="{1ED6FA12-C5D4-764D-FC81-CBFEFB95CBD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095224" y="4099120"/>
              <a:ext cx="355474" cy="355474"/>
            </a:xfrm>
            <a:prstGeom prst="rect">
              <a:avLst/>
            </a:prstGeom>
          </p:spPr>
        </p:pic>
        <p:sp>
          <p:nvSpPr>
            <p:cNvPr id="48" name="TextBox 47">
              <a:extLst>
                <a:ext uri="{FF2B5EF4-FFF2-40B4-BE49-F238E27FC236}">
                  <a16:creationId xmlns:a16="http://schemas.microsoft.com/office/drawing/2014/main" id="{8979F71D-1E62-88FA-6817-EE95F9596558}"/>
                </a:ext>
              </a:extLst>
            </p:cNvPr>
            <p:cNvSpPr txBox="1"/>
            <p:nvPr/>
          </p:nvSpPr>
          <p:spPr>
            <a:xfrm>
              <a:off x="5933711" y="3655998"/>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Expert</a:t>
              </a:r>
            </a:p>
            <a:p>
              <a:pPr marL="0" marR="0" lvl="0" indent="0" algn="ctr" defTabSz="457200" rtl="0" eaLnBrk="1" fontAlgn="base" latinLnBrk="0" hangingPunct="1">
                <a:lnSpc>
                  <a:spcPct val="100000"/>
                </a:lnSpc>
                <a:spcBef>
                  <a:spcPct val="0"/>
                </a:spcBef>
                <a:spcAft>
                  <a:spcPct val="0"/>
                </a:spcAft>
                <a:buClrTx/>
                <a:buSzTx/>
                <a:buFontTx/>
                <a:buNone/>
                <a:tabLst/>
                <a:defRPr/>
              </a:pPr>
              <a:r>
                <a:rPr lang="en-GB" sz="1000" dirty="0">
                  <a:solidFill>
                    <a:prstClr val="white"/>
                  </a:solidFill>
                </a:rPr>
                <a:t>Insights</a:t>
              </a:r>
              <a:endPar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endParaRPr>
            </a:p>
          </p:txBody>
        </p:sp>
      </p:grpSp>
      <p:pic>
        <p:nvPicPr>
          <p:cNvPr id="53" name="Graphic 52">
            <a:extLst>
              <a:ext uri="{FF2B5EF4-FFF2-40B4-BE49-F238E27FC236}">
                <a16:creationId xmlns:a16="http://schemas.microsoft.com/office/drawing/2014/main" id="{64370016-E0DF-FDD1-2820-1718B93FB7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2983" y="260304"/>
            <a:ext cx="495300" cy="495300"/>
          </a:xfrm>
          <a:prstGeom prst="rect">
            <a:avLst/>
          </a:prstGeom>
        </p:spPr>
      </p:pic>
      <p:sp>
        <p:nvSpPr>
          <p:cNvPr id="54" name="Oval 53">
            <a:hlinkClick r:id="" action="ppaction://hlinkshowjump?jump=nextslide"/>
            <a:extLst>
              <a:ext uri="{FF2B5EF4-FFF2-40B4-BE49-F238E27FC236}">
                <a16:creationId xmlns:a16="http://schemas.microsoft.com/office/drawing/2014/main" id="{861086B3-12E8-8C34-F3AA-7C768C89434A}"/>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5" name="TextBox 54">
            <a:extLst>
              <a:ext uri="{FF2B5EF4-FFF2-40B4-BE49-F238E27FC236}">
                <a16:creationId xmlns:a16="http://schemas.microsoft.com/office/drawing/2014/main" id="{8FDE5052-7071-1F1B-C833-6F40C2330AC1}"/>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53705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0EA25F-ADCB-DEB9-1862-975AEE78F64F}"/>
              </a:ext>
            </a:extLst>
          </p:cNvPr>
          <p:cNvSpPr/>
          <p:nvPr/>
        </p:nvSpPr>
        <p:spPr>
          <a:xfrm>
            <a:off x="428" y="1"/>
            <a:ext cx="9143572" cy="1423218"/>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8" name="Title 1">
            <a:extLst>
              <a:ext uri="{FF2B5EF4-FFF2-40B4-BE49-F238E27FC236}">
                <a16:creationId xmlns:a16="http://schemas.microsoft.com/office/drawing/2014/main" id="{F033A02A-2F31-A1D4-DCED-6A51D0CB1872}"/>
              </a:ext>
            </a:extLst>
          </p:cNvPr>
          <p:cNvSpPr txBox="1">
            <a:spLocks/>
          </p:cNvSpPr>
          <p:nvPr/>
        </p:nvSpPr>
        <p:spPr>
          <a:xfrm>
            <a:off x="2221335" y="350157"/>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apply your learning</a:t>
            </a:r>
          </a:p>
        </p:txBody>
      </p:sp>
      <p:grpSp>
        <p:nvGrpSpPr>
          <p:cNvPr id="12" name="Group 11">
            <a:extLst>
              <a:ext uri="{FF2B5EF4-FFF2-40B4-BE49-F238E27FC236}">
                <a16:creationId xmlns:a16="http://schemas.microsoft.com/office/drawing/2014/main" id="{68726531-106B-F709-B36D-6F122894F0E5}"/>
              </a:ext>
            </a:extLst>
          </p:cNvPr>
          <p:cNvGrpSpPr/>
          <p:nvPr/>
        </p:nvGrpSpPr>
        <p:grpSpPr>
          <a:xfrm>
            <a:off x="2308372" y="415819"/>
            <a:ext cx="648000" cy="648000"/>
            <a:chOff x="8309096" y="149233"/>
            <a:chExt cx="648000" cy="648000"/>
          </a:xfrm>
        </p:grpSpPr>
        <p:sp>
          <p:nvSpPr>
            <p:cNvPr id="9" name="Oval 8">
              <a:extLst>
                <a:ext uri="{FF2B5EF4-FFF2-40B4-BE49-F238E27FC236}">
                  <a16:creationId xmlns:a16="http://schemas.microsoft.com/office/drawing/2014/main" id="{E6B2920A-952C-12F0-2ADC-7213AC992934}"/>
                </a:ext>
              </a:extLst>
            </p:cNvPr>
            <p:cNvSpPr/>
            <p:nvPr/>
          </p:nvSpPr>
          <p:spPr>
            <a:xfrm>
              <a:off x="8309096" y="149233"/>
              <a:ext cx="648000" cy="648000"/>
            </a:xfrm>
            <a:prstGeom prst="ellips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Graphic 10" descr="Clipboard Mixed with solid fill">
              <a:extLst>
                <a:ext uri="{FF2B5EF4-FFF2-40B4-BE49-F238E27FC236}">
                  <a16:creationId xmlns:a16="http://schemas.microsoft.com/office/drawing/2014/main" id="{B951B5C0-F4D1-9C77-A201-9716D24A0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739" y="204876"/>
              <a:ext cx="536713" cy="536713"/>
            </a:xfrm>
            <a:prstGeom prst="rect">
              <a:avLst/>
            </a:prstGeom>
          </p:spPr>
        </p:pic>
      </p:grpSp>
      <p:pic>
        <p:nvPicPr>
          <p:cNvPr id="16" name="Graphic 15" descr="Telescope with solid fill">
            <a:extLst>
              <a:ext uri="{FF2B5EF4-FFF2-40B4-BE49-F238E27FC236}">
                <a16:creationId xmlns:a16="http://schemas.microsoft.com/office/drawing/2014/main" id="{9320CF4A-805D-0912-29C9-3F1CBE415D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656" y="1798308"/>
            <a:ext cx="956690" cy="956690"/>
          </a:xfrm>
          <a:prstGeom prst="rect">
            <a:avLst/>
          </a:prstGeom>
        </p:spPr>
      </p:pic>
      <p:pic>
        <p:nvPicPr>
          <p:cNvPr id="18" name="Graphic 17" descr="Magnifying glass with solid fill">
            <a:extLst>
              <a:ext uri="{FF2B5EF4-FFF2-40B4-BE49-F238E27FC236}">
                <a16:creationId xmlns:a16="http://schemas.microsoft.com/office/drawing/2014/main" id="{A2B4BDA2-23D3-56AE-4BAE-175F5DBDB6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486" y="3339290"/>
            <a:ext cx="956690" cy="956690"/>
          </a:xfrm>
          <a:prstGeom prst="rect">
            <a:avLst/>
          </a:prstGeom>
        </p:spPr>
      </p:pic>
      <p:sp>
        <p:nvSpPr>
          <p:cNvPr id="22" name="TextBox 21">
            <a:extLst>
              <a:ext uri="{FF2B5EF4-FFF2-40B4-BE49-F238E27FC236}">
                <a16:creationId xmlns:a16="http://schemas.microsoft.com/office/drawing/2014/main" id="{D85A0A87-3F1B-2E6A-3E5C-F08039252609}"/>
              </a:ext>
            </a:extLst>
          </p:cNvPr>
          <p:cNvSpPr txBox="1"/>
          <p:nvPr/>
        </p:nvSpPr>
        <p:spPr>
          <a:xfrm>
            <a:off x="1773103" y="1830414"/>
            <a:ext cx="2725821" cy="954107"/>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Browse </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using the collection tiles to discover all the resources on the platform in that content type.</a:t>
            </a:r>
            <a:endParaRPr kumimoji="0" lang="en-GB"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24" name="TextBox 23">
            <a:extLst>
              <a:ext uri="{FF2B5EF4-FFF2-40B4-BE49-F238E27FC236}">
                <a16:creationId xmlns:a16="http://schemas.microsoft.com/office/drawing/2014/main" id="{DE9E2493-F0EE-A600-EED4-84E9C4C5DD00}"/>
              </a:ext>
            </a:extLst>
          </p:cNvPr>
          <p:cNvSpPr txBox="1"/>
          <p:nvPr/>
        </p:nvSpPr>
        <p:spPr>
          <a:xfrm>
            <a:off x="6105387" y="1846993"/>
            <a:ext cx="2725821"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Open a resource</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and download the PDF.</a:t>
            </a:r>
            <a:endParaRPr kumimoji="0" lang="en-GB"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26" name="TextBox 25">
            <a:extLst>
              <a:ext uri="{FF2B5EF4-FFF2-40B4-BE49-F238E27FC236}">
                <a16:creationId xmlns:a16="http://schemas.microsoft.com/office/drawing/2014/main" id="{1D2A6985-CB18-07B5-9667-B03913C674A3}"/>
              </a:ext>
            </a:extLst>
          </p:cNvPr>
          <p:cNvSpPr txBox="1"/>
          <p:nvPr/>
        </p:nvSpPr>
        <p:spPr>
          <a:xfrm>
            <a:off x="1768598" y="3339290"/>
            <a:ext cx="2900921" cy="116955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Run a search </a:t>
            </a:r>
            <a:r>
              <a:rPr kumimoji="0" lang="en-US" sz="14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based on a current assignment or project you are working on; use the filters to narrow down to resources of one content type.</a:t>
            </a:r>
            <a:endParaRPr kumimoji="0" lang="en-GB" sz="14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28D77640-CA00-2284-2961-D10DB7507AF8}"/>
              </a:ext>
            </a:extLst>
          </p:cNvPr>
          <p:cNvSpPr txBox="1"/>
          <p:nvPr/>
        </p:nvSpPr>
        <p:spPr>
          <a:xfrm>
            <a:off x="6105387" y="3339290"/>
            <a:ext cx="2276614"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Download the citation</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for your chosen resource.</a:t>
            </a:r>
            <a:endParaRPr kumimoji="0" lang="en-GB"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32" name="Arrow: Pentagon 31">
            <a:hlinkClick r:id="rId9" action="ppaction://hlinksldjump"/>
            <a:extLst>
              <a:ext uri="{FF2B5EF4-FFF2-40B4-BE49-F238E27FC236}">
                <a16:creationId xmlns:a16="http://schemas.microsoft.com/office/drawing/2014/main" id="{E33FA8FD-6984-85E6-9361-0B789514885F}"/>
              </a:ext>
            </a:extLst>
          </p:cNvPr>
          <p:cNvSpPr/>
          <p:nvPr/>
        </p:nvSpPr>
        <p:spPr>
          <a:xfrm flipH="1">
            <a:off x="7180788" y="4670935"/>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   Back to </a:t>
            </a:r>
            <a:r>
              <a:rPr kumimoji="0" lang="en-GB" sz="1600" b="0" i="1" u="none" strike="noStrike" kern="1200" cap="none" spc="0" normalizeH="0" baseline="0" noProof="0" dirty="0">
                <a:ln>
                  <a:noFill/>
                </a:ln>
                <a:solidFill>
                  <a:prstClr val="white"/>
                </a:solidFill>
                <a:effectLst/>
                <a:uLnTx/>
                <a:uFillTx/>
                <a:latin typeface="Arial"/>
                <a:ea typeface="+mn-ea"/>
                <a:cs typeface="+mn-cs"/>
              </a:rPr>
              <a:t>Topics</a:t>
            </a:r>
          </a:p>
        </p:txBody>
      </p:sp>
      <p:sp>
        <p:nvSpPr>
          <p:cNvPr id="5" name="Rectangle 4">
            <a:extLst>
              <a:ext uri="{FF2B5EF4-FFF2-40B4-BE49-F238E27FC236}">
                <a16:creationId xmlns:a16="http://schemas.microsoft.com/office/drawing/2014/main" id="{761984D8-FB98-3D82-55EC-28ECA3DAAB43}"/>
              </a:ext>
            </a:extLst>
          </p:cNvPr>
          <p:cNvSpPr/>
          <p:nvPr/>
        </p:nvSpPr>
        <p:spPr>
          <a:xfrm rot="-120000">
            <a:off x="4880267" y="2748520"/>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D9464E63-3733-3684-DA97-B76DC7CD9517}"/>
              </a:ext>
            </a:extLst>
          </p:cNvPr>
          <p:cNvSpPr/>
          <p:nvPr/>
        </p:nvSpPr>
        <p:spPr>
          <a:xfrm rot="-120000">
            <a:off x="4880267" y="4262942"/>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02EB079D-6E79-B7C4-CFD7-CF1FF81110C3}"/>
              </a:ext>
            </a:extLst>
          </p:cNvPr>
          <p:cNvSpPr/>
          <p:nvPr/>
        </p:nvSpPr>
        <p:spPr>
          <a:xfrm rot="-120000">
            <a:off x="572002" y="2748519"/>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EE2CFD7-CB3C-0013-A1B9-48C86CCFC848}"/>
              </a:ext>
            </a:extLst>
          </p:cNvPr>
          <p:cNvSpPr/>
          <p:nvPr/>
        </p:nvSpPr>
        <p:spPr>
          <a:xfrm rot="-120000">
            <a:off x="572002" y="4262941"/>
            <a:ext cx="1152000" cy="72000"/>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Graphic 3" descr="Download with solid fill">
            <a:extLst>
              <a:ext uri="{FF2B5EF4-FFF2-40B4-BE49-F238E27FC236}">
                <a16:creationId xmlns:a16="http://schemas.microsoft.com/office/drawing/2014/main" id="{8798AA5C-87BB-1778-286D-8A078A43DC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8217" y="1737727"/>
            <a:ext cx="914400" cy="914400"/>
          </a:xfrm>
          <a:prstGeom prst="rect">
            <a:avLst/>
          </a:prstGeom>
        </p:spPr>
      </p:pic>
      <p:pic>
        <p:nvPicPr>
          <p:cNvPr id="15" name="Graphic 14" descr="Quotes with solid fill">
            <a:extLst>
              <a:ext uri="{FF2B5EF4-FFF2-40B4-BE49-F238E27FC236}">
                <a16:creationId xmlns:a16="http://schemas.microsoft.com/office/drawing/2014/main" id="{BE30724E-D492-EB9C-130F-D5A53FE7F3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08107" y="3139987"/>
            <a:ext cx="914400" cy="914400"/>
          </a:xfrm>
          <a:prstGeom prst="rect">
            <a:avLst/>
          </a:prstGeom>
        </p:spPr>
      </p:pic>
    </p:spTree>
    <p:extLst>
      <p:ext uri="{BB962C8B-B14F-4D97-AF65-F5344CB8AC3E}">
        <p14:creationId xmlns:p14="http://schemas.microsoft.com/office/powerpoint/2010/main" val="32150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1798" y="2633213"/>
            <a:ext cx="4394633" cy="685801"/>
          </a:xfrm>
        </p:spPr>
        <p:txBody>
          <a:bodyPr/>
          <a:lstStyle/>
          <a:p>
            <a:pPr algn="r"/>
            <a:r>
              <a:rPr lang="en-US" sz="3600" b="1" dirty="0"/>
              <a:t>research tools</a:t>
            </a:r>
          </a:p>
        </p:txBody>
      </p:sp>
      <p:sp>
        <p:nvSpPr>
          <p:cNvPr id="3" name="Subtitle 2"/>
          <p:cNvSpPr>
            <a:spLocks noGrp="1"/>
          </p:cNvSpPr>
          <p:nvPr>
            <p:ph type="subTitle" idx="1"/>
          </p:nvPr>
        </p:nvSpPr>
        <p:spPr>
          <a:xfrm>
            <a:off x="649734" y="1581080"/>
            <a:ext cx="6854565" cy="499222"/>
          </a:xfrm>
        </p:spPr>
        <p:txBody>
          <a:bodyPr>
            <a:noAutofit/>
          </a:bodyPr>
          <a:lstStyle/>
          <a:p>
            <a:r>
              <a:rPr lang="en-US" sz="2400" dirty="0">
                <a:latin typeface="Arial Nova Light" panose="020B0304020202020204" pitchFamily="34" charset="0"/>
              </a:rPr>
              <a:t>Methods Map and Project Planner</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
        <p:nvSpPr>
          <p:cNvPr id="4" name="Oval 3">
            <a:hlinkClick r:id="" action="ppaction://hlinkshowjump?jump=nextslide"/>
            <a:extLst>
              <a:ext uri="{FF2B5EF4-FFF2-40B4-BE49-F238E27FC236}">
                <a16:creationId xmlns:a16="http://schemas.microsoft.com/office/drawing/2014/main" id="{466C3DD0-1100-C77D-3143-96716263F97C}"/>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5" name="TextBox 4">
            <a:extLst>
              <a:ext uri="{FF2B5EF4-FFF2-40B4-BE49-F238E27FC236}">
                <a16:creationId xmlns:a16="http://schemas.microsoft.com/office/drawing/2014/main" id="{9790E27F-A23D-90F9-D876-523D09CD9AAD}"/>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30051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27BE1D-F85A-102E-EDEB-A812178B3E3A}"/>
              </a:ext>
            </a:extLst>
          </p:cNvPr>
          <p:cNvPicPr>
            <a:picLocks noChangeAspect="1"/>
          </p:cNvPicPr>
          <p:nvPr/>
        </p:nvPicPr>
        <p:blipFill>
          <a:blip r:embed="rId2"/>
          <a:stretch>
            <a:fillRect/>
          </a:stretch>
        </p:blipFill>
        <p:spPr>
          <a:xfrm>
            <a:off x="529332" y="961426"/>
            <a:ext cx="4096646" cy="2199321"/>
          </a:xfrm>
          <a:prstGeom prst="rect">
            <a:avLst/>
          </a:prstGeom>
          <a:ln>
            <a:solidFill>
              <a:srgbClr val="C84681"/>
            </a:solidFill>
          </a:ln>
        </p:spPr>
      </p:pic>
      <p:pic>
        <p:nvPicPr>
          <p:cNvPr id="5" name="Graphic 4">
            <a:extLst>
              <a:ext uri="{FF2B5EF4-FFF2-40B4-BE49-F238E27FC236}">
                <a16:creationId xmlns:a16="http://schemas.microsoft.com/office/drawing/2014/main" id="{69ADC763-18FD-32D3-05C5-38FED7C8D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59" y="280614"/>
            <a:ext cx="495300" cy="495300"/>
          </a:xfrm>
          <a:prstGeom prst="rect">
            <a:avLst/>
          </a:prstGeom>
        </p:spPr>
      </p:pic>
      <p:pic>
        <p:nvPicPr>
          <p:cNvPr id="7" name="Graphic 6">
            <a:extLst>
              <a:ext uri="{FF2B5EF4-FFF2-40B4-BE49-F238E27FC236}">
                <a16:creationId xmlns:a16="http://schemas.microsoft.com/office/drawing/2014/main" id="{164DA57E-7564-AF4C-6B56-FEF59D1CB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485" y="280614"/>
            <a:ext cx="495300" cy="495300"/>
          </a:xfrm>
          <a:prstGeom prst="rect">
            <a:avLst/>
          </a:prstGeom>
        </p:spPr>
      </p:pic>
      <p:sp>
        <p:nvSpPr>
          <p:cNvPr id="11" name="Title 1">
            <a:extLst>
              <a:ext uri="{FF2B5EF4-FFF2-40B4-BE49-F238E27FC236}">
                <a16:creationId xmlns:a16="http://schemas.microsoft.com/office/drawing/2014/main" id="{FEAE5677-7D6B-ACAF-CA5C-93800DDC4BEC}"/>
              </a:ext>
            </a:extLst>
          </p:cNvPr>
          <p:cNvSpPr txBox="1">
            <a:spLocks/>
          </p:cNvSpPr>
          <p:nvPr/>
        </p:nvSpPr>
        <p:spPr>
          <a:xfrm>
            <a:off x="2402597" y="90959"/>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accessing the research tools</a:t>
            </a:r>
          </a:p>
        </p:txBody>
      </p:sp>
      <p:sp>
        <p:nvSpPr>
          <p:cNvPr id="12" name="Rectangle 11">
            <a:extLst>
              <a:ext uri="{FF2B5EF4-FFF2-40B4-BE49-F238E27FC236}">
                <a16:creationId xmlns:a16="http://schemas.microsoft.com/office/drawing/2014/main" id="{CB9E14AB-FAD1-E146-60BB-DCC1C0FFB2D0}"/>
              </a:ext>
            </a:extLst>
          </p:cNvPr>
          <p:cNvSpPr/>
          <p:nvPr/>
        </p:nvSpPr>
        <p:spPr>
          <a:xfrm>
            <a:off x="0" y="4648199"/>
            <a:ext cx="9144000"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19" name="Picture 18">
            <a:extLst>
              <a:ext uri="{FF2B5EF4-FFF2-40B4-BE49-F238E27FC236}">
                <a16:creationId xmlns:a16="http://schemas.microsoft.com/office/drawing/2014/main" id="{DEBD2C84-8CDB-BCBD-448B-54EBD78C0779}"/>
              </a:ext>
            </a:extLst>
          </p:cNvPr>
          <p:cNvPicPr>
            <a:picLocks noChangeAspect="1"/>
          </p:cNvPicPr>
          <p:nvPr/>
        </p:nvPicPr>
        <p:blipFill>
          <a:blip r:embed="rId7"/>
          <a:stretch>
            <a:fillRect/>
          </a:stretch>
        </p:blipFill>
        <p:spPr>
          <a:xfrm>
            <a:off x="4140717" y="2077099"/>
            <a:ext cx="4445487" cy="2786025"/>
          </a:xfrm>
          <a:prstGeom prst="rect">
            <a:avLst/>
          </a:prstGeom>
          <a:ln>
            <a:solidFill>
              <a:srgbClr val="C84681"/>
            </a:solidFill>
          </a:ln>
        </p:spPr>
      </p:pic>
      <p:sp>
        <p:nvSpPr>
          <p:cNvPr id="17" name="Rectangle 16">
            <a:extLst>
              <a:ext uri="{FF2B5EF4-FFF2-40B4-BE49-F238E27FC236}">
                <a16:creationId xmlns:a16="http://schemas.microsoft.com/office/drawing/2014/main" id="{E60F397F-6510-11B2-DA65-37588D6640C0}"/>
              </a:ext>
            </a:extLst>
          </p:cNvPr>
          <p:cNvSpPr/>
          <p:nvPr/>
        </p:nvSpPr>
        <p:spPr>
          <a:xfrm>
            <a:off x="6371411" y="2145645"/>
            <a:ext cx="36000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65F19C54-5D5F-58B7-D3BF-4ED989A9AF1B}"/>
              </a:ext>
            </a:extLst>
          </p:cNvPr>
          <p:cNvCxnSpPr>
            <a:cxnSpLocks/>
            <a:stCxn id="15" idx="2"/>
          </p:cNvCxnSpPr>
          <p:nvPr/>
        </p:nvCxnSpPr>
        <p:spPr>
          <a:xfrm flipH="1">
            <a:off x="6747561" y="1782309"/>
            <a:ext cx="399062" cy="3575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66C9A83-7AA8-24E3-F459-6FF674573B45}"/>
              </a:ext>
            </a:extLst>
          </p:cNvPr>
          <p:cNvSpPr>
            <a:spLocks/>
          </p:cNvSpPr>
          <p:nvPr/>
        </p:nvSpPr>
        <p:spPr>
          <a:xfrm>
            <a:off x="722257" y="3423575"/>
            <a:ext cx="2162128" cy="84416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28" name="TextBox 27">
            <a:extLst>
              <a:ext uri="{FF2B5EF4-FFF2-40B4-BE49-F238E27FC236}">
                <a16:creationId xmlns:a16="http://schemas.microsoft.com/office/drawing/2014/main" id="{C3DD201C-B6D3-3826-9A4E-4E8C625B5A61}"/>
              </a:ext>
            </a:extLst>
          </p:cNvPr>
          <p:cNvSpPr txBox="1"/>
          <p:nvPr/>
        </p:nvSpPr>
        <p:spPr>
          <a:xfrm>
            <a:off x="795732" y="3541361"/>
            <a:ext cx="2015178" cy="600164"/>
          </a:xfrm>
          <a:prstGeom prst="rect">
            <a:avLst/>
          </a:prstGeom>
          <a:noFill/>
        </p:spPr>
        <p:txBody>
          <a:bodyPr wrap="square" rtlCol="0">
            <a:spAutoFit/>
          </a:bodyPr>
          <a:lstStyle/>
          <a:p>
            <a:pPr algn="ctr"/>
            <a:r>
              <a:rPr lang="en-US" sz="1100" dirty="0">
                <a:solidFill>
                  <a:schemeClr val="bg1"/>
                </a:solidFill>
                <a:latin typeface="Arial Nova Light" panose="020B0304020202020204" pitchFamily="34" charset="0"/>
              </a:rPr>
              <a:t>Scroll down the homepage to the </a:t>
            </a:r>
            <a:r>
              <a:rPr lang="en-US" sz="1100" i="1" dirty="0">
                <a:solidFill>
                  <a:schemeClr val="bg1"/>
                </a:solidFill>
                <a:latin typeface="Arial Nova Light" panose="020B0304020202020204" pitchFamily="34" charset="0"/>
              </a:rPr>
              <a:t>I want to explore research methods tools </a:t>
            </a:r>
            <a:r>
              <a:rPr lang="en-US" sz="1100" dirty="0">
                <a:solidFill>
                  <a:schemeClr val="bg1"/>
                </a:solidFill>
                <a:latin typeface="Arial Nova Light" panose="020B0304020202020204" pitchFamily="34" charset="0"/>
              </a:rPr>
              <a:t>tiles.</a:t>
            </a:r>
            <a:endParaRPr lang="en-GB" sz="1100" dirty="0">
              <a:solidFill>
                <a:schemeClr val="bg1"/>
              </a:solidFill>
              <a:latin typeface="Arial Nova Light" panose="020B0304020202020204" pitchFamily="34" charset="0"/>
            </a:endParaRPr>
          </a:p>
        </p:txBody>
      </p:sp>
      <p:cxnSp>
        <p:nvCxnSpPr>
          <p:cNvPr id="29" name="Straight Connector 28">
            <a:extLst>
              <a:ext uri="{FF2B5EF4-FFF2-40B4-BE49-F238E27FC236}">
                <a16:creationId xmlns:a16="http://schemas.microsoft.com/office/drawing/2014/main" id="{17D66726-EBCB-F0E4-87F8-AAE72FDC1C4F}"/>
              </a:ext>
            </a:extLst>
          </p:cNvPr>
          <p:cNvCxnSpPr>
            <a:cxnSpLocks/>
            <a:endCxn id="27" idx="0"/>
          </p:cNvCxnSpPr>
          <p:nvPr/>
        </p:nvCxnSpPr>
        <p:spPr>
          <a:xfrm flipH="1">
            <a:off x="1803321" y="2917209"/>
            <a:ext cx="87176" cy="50636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A0B1CC0A-7258-8132-2B95-049A177605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9854" y="280614"/>
            <a:ext cx="495300" cy="495300"/>
          </a:xfrm>
          <a:prstGeom prst="rect">
            <a:avLst/>
          </a:prstGeom>
        </p:spPr>
      </p:pic>
      <p:pic>
        <p:nvPicPr>
          <p:cNvPr id="35" name="Graphic 34">
            <a:extLst>
              <a:ext uri="{FF2B5EF4-FFF2-40B4-BE49-F238E27FC236}">
                <a16:creationId xmlns:a16="http://schemas.microsoft.com/office/drawing/2014/main" id="{072B74F0-F807-F32A-2304-8F88953865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57111" y="280614"/>
            <a:ext cx="495300" cy="495300"/>
          </a:xfrm>
          <a:prstGeom prst="rect">
            <a:avLst/>
          </a:prstGeom>
        </p:spPr>
      </p:pic>
      <p:grpSp>
        <p:nvGrpSpPr>
          <p:cNvPr id="20" name="Group 19">
            <a:extLst>
              <a:ext uri="{FF2B5EF4-FFF2-40B4-BE49-F238E27FC236}">
                <a16:creationId xmlns:a16="http://schemas.microsoft.com/office/drawing/2014/main" id="{39D62C5B-1B85-8086-BD12-7F3BE0618893}"/>
              </a:ext>
            </a:extLst>
          </p:cNvPr>
          <p:cNvGrpSpPr/>
          <p:nvPr/>
        </p:nvGrpSpPr>
        <p:grpSpPr>
          <a:xfrm>
            <a:off x="6065559" y="938145"/>
            <a:ext cx="2162128" cy="844164"/>
            <a:chOff x="549267" y="1695515"/>
            <a:chExt cx="2162128" cy="844164"/>
          </a:xfrm>
        </p:grpSpPr>
        <p:sp>
          <p:nvSpPr>
            <p:cNvPr id="15" name="Rectangle: Rounded Corners 14">
              <a:extLst>
                <a:ext uri="{FF2B5EF4-FFF2-40B4-BE49-F238E27FC236}">
                  <a16:creationId xmlns:a16="http://schemas.microsoft.com/office/drawing/2014/main" id="{4C14359F-5067-AF29-933F-1A304F73B7F7}"/>
                </a:ext>
              </a:extLst>
            </p:cNvPr>
            <p:cNvSpPr>
              <a:spLocks/>
            </p:cNvSpPr>
            <p:nvPr/>
          </p:nvSpPr>
          <p:spPr>
            <a:xfrm>
              <a:off x="549267" y="1695515"/>
              <a:ext cx="2162128" cy="84416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endParaRPr lang="en-GB" sz="1100" dirty="0">
                <a:solidFill>
                  <a:schemeClr val="bg1"/>
                </a:solidFill>
                <a:latin typeface="Arial Nova Light" panose="020B0304020202020204" pitchFamily="34" charset="0"/>
                <a:ea typeface="ＭＳ Ｐゴシック" pitchFamily="34" charset="-128"/>
                <a:cs typeface="Arial" pitchFamily="34" charset="0"/>
              </a:endParaRPr>
            </a:p>
          </p:txBody>
        </p:sp>
        <p:sp>
          <p:nvSpPr>
            <p:cNvPr id="16" name="TextBox 15">
              <a:extLst>
                <a:ext uri="{FF2B5EF4-FFF2-40B4-BE49-F238E27FC236}">
                  <a16:creationId xmlns:a16="http://schemas.microsoft.com/office/drawing/2014/main" id="{CA15D981-14B1-825B-F32C-9DC859C3D25D}"/>
                </a:ext>
              </a:extLst>
            </p:cNvPr>
            <p:cNvSpPr txBox="1"/>
            <p:nvPr/>
          </p:nvSpPr>
          <p:spPr>
            <a:xfrm>
              <a:off x="622742" y="1732876"/>
              <a:ext cx="2015178" cy="769441"/>
            </a:xfrm>
            <a:prstGeom prst="rect">
              <a:avLst/>
            </a:prstGeom>
            <a:noFill/>
          </p:spPr>
          <p:txBody>
            <a:bodyPr wrap="square" rtlCol="0">
              <a:spAutoFit/>
            </a:bodyPr>
            <a:lstStyle/>
            <a:p>
              <a:pPr algn="ctr"/>
              <a:r>
                <a:rPr lang="en-US" sz="1100" dirty="0">
                  <a:solidFill>
                    <a:schemeClr val="bg1"/>
                  </a:solidFill>
                  <a:latin typeface="Arial Nova Light" panose="020B0304020202020204" pitchFamily="34" charset="0"/>
                </a:rPr>
                <a:t>Access the Research Tools from anywhere on the platform at the top of the page, in the </a:t>
              </a:r>
              <a:r>
                <a:rPr lang="en-US" sz="1100" i="1" dirty="0">
                  <a:solidFill>
                    <a:schemeClr val="bg1"/>
                  </a:solidFill>
                  <a:latin typeface="Arial Nova Light" panose="020B0304020202020204" pitchFamily="34" charset="0"/>
                </a:rPr>
                <a:t>Tools</a:t>
              </a:r>
              <a:r>
                <a:rPr lang="en-US" sz="1100" dirty="0">
                  <a:solidFill>
                    <a:schemeClr val="bg1"/>
                  </a:solidFill>
                  <a:latin typeface="Arial Nova Light" panose="020B0304020202020204" pitchFamily="34" charset="0"/>
                </a:rPr>
                <a:t> dropdown menu.</a:t>
              </a:r>
              <a:endParaRPr lang="en-GB" sz="1100" dirty="0">
                <a:solidFill>
                  <a:schemeClr val="bg1"/>
                </a:solidFill>
                <a:latin typeface="Arial Nova Light" panose="020B0304020202020204" pitchFamily="34" charset="0"/>
              </a:endParaRPr>
            </a:p>
          </p:txBody>
        </p:sp>
      </p:grpSp>
      <p:sp>
        <p:nvSpPr>
          <p:cNvPr id="36" name="Oval 35">
            <a:hlinkClick r:id="" action="ppaction://hlinkshowjump?jump=nextslide"/>
            <a:extLst>
              <a:ext uri="{FF2B5EF4-FFF2-40B4-BE49-F238E27FC236}">
                <a16:creationId xmlns:a16="http://schemas.microsoft.com/office/drawing/2014/main" id="{451B933D-4517-24EF-02AB-411BDD7C532F}"/>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37" name="TextBox 36">
            <a:extLst>
              <a:ext uri="{FF2B5EF4-FFF2-40B4-BE49-F238E27FC236}">
                <a16:creationId xmlns:a16="http://schemas.microsoft.com/office/drawing/2014/main" id="{925C644E-A5EE-0B4B-0F41-4097F40AF4F7}"/>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3861846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3745A6-4DB0-9E74-53B0-C23C43E9AC23}"/>
              </a:ext>
            </a:extLst>
          </p:cNvPr>
          <p:cNvSpPr/>
          <p:nvPr/>
        </p:nvSpPr>
        <p:spPr>
          <a:xfrm>
            <a:off x="428" y="4648653"/>
            <a:ext cx="9143572"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7163511" y="2048279"/>
            <a:ext cx="1697507" cy="791399"/>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all content</a:t>
            </a: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find content related to your Methods term</a:t>
            </a:r>
            <a:endPar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4" name="Title 1">
            <a:extLst>
              <a:ext uri="{FF2B5EF4-FFF2-40B4-BE49-F238E27FC236}">
                <a16:creationId xmlns:a16="http://schemas.microsoft.com/office/drawing/2014/main" id="{B29EFE07-6991-04F2-91AB-EDCE5FE02EC1}"/>
              </a:ext>
            </a:extLst>
          </p:cNvPr>
          <p:cNvSpPr txBox="1">
            <a:spLocks/>
          </p:cNvSpPr>
          <p:nvPr/>
        </p:nvSpPr>
        <p:spPr>
          <a:xfrm>
            <a:off x="883513" y="119154"/>
            <a:ext cx="3330678"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methods map</a:t>
            </a:r>
          </a:p>
        </p:txBody>
      </p:sp>
      <p:sp>
        <p:nvSpPr>
          <p:cNvPr id="36" name="Rectangle: Rounded Corners 35">
            <a:extLst>
              <a:ext uri="{FF2B5EF4-FFF2-40B4-BE49-F238E27FC236}">
                <a16:creationId xmlns:a16="http://schemas.microsoft.com/office/drawing/2014/main" id="{47475817-302D-E3D1-CEEE-4216295525A7}"/>
              </a:ext>
            </a:extLst>
          </p:cNvPr>
          <p:cNvSpPr>
            <a:spLocks/>
          </p:cNvSpPr>
          <p:nvPr/>
        </p:nvSpPr>
        <p:spPr>
          <a:xfrm>
            <a:off x="7163507" y="1331448"/>
            <a:ext cx="1697507" cy="580485"/>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 definition of the Methods term </a:t>
            </a:r>
          </a:p>
        </p:txBody>
      </p:sp>
      <p:sp>
        <p:nvSpPr>
          <p:cNvPr id="2" name="Rectangle: Rounded Corners 1">
            <a:extLst>
              <a:ext uri="{FF2B5EF4-FFF2-40B4-BE49-F238E27FC236}">
                <a16:creationId xmlns:a16="http://schemas.microsoft.com/office/drawing/2014/main" id="{47A5CF03-E659-D355-EED8-AD3034B39E3D}"/>
              </a:ext>
            </a:extLst>
          </p:cNvPr>
          <p:cNvSpPr>
            <a:spLocks/>
          </p:cNvSpPr>
          <p:nvPr/>
        </p:nvSpPr>
        <p:spPr>
          <a:xfrm>
            <a:off x="6448508" y="198114"/>
            <a:ext cx="2412510" cy="926231"/>
          </a:xfrm>
          <a:prstGeom prst="roundRect">
            <a:avLst>
              <a:gd name="adj" fmla="val 6031"/>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i="1" dirty="0">
                <a:solidFill>
                  <a:schemeClr val="bg1"/>
                </a:solidFill>
                <a:latin typeface="Arial Nova Light" panose="020B0304020202020204" pitchFamily="34" charset="0"/>
                <a:ea typeface="ＭＳ Ｐゴシック" pitchFamily="34" charset="-128"/>
                <a:cs typeface="Arial" pitchFamily="34" charset="0"/>
              </a:rPr>
              <a:t>Methods Map </a:t>
            </a:r>
            <a:r>
              <a:rPr lang="en-US" sz="1100" dirty="0">
                <a:solidFill>
                  <a:schemeClr val="bg1"/>
                </a:solidFill>
                <a:latin typeface="Arial Nova Light" panose="020B0304020202020204" pitchFamily="34" charset="0"/>
                <a:ea typeface="ＭＳ Ｐゴシック" pitchFamily="34" charset="-128"/>
                <a:cs typeface="Arial" pitchFamily="34" charset="0"/>
              </a:rPr>
              <a:t>is a </a:t>
            </a:r>
            <a:r>
              <a:rPr lang="en-US" sz="1100" dirty="0" err="1">
                <a:solidFill>
                  <a:schemeClr val="bg1"/>
                </a:solidFill>
                <a:latin typeface="Arial Nova Light" panose="020B0304020202020204" pitchFamily="34" charset="0"/>
                <a:ea typeface="ＭＳ Ｐゴシック" pitchFamily="34" charset="-128"/>
                <a:cs typeface="Arial" pitchFamily="34" charset="0"/>
              </a:rPr>
              <a:t>visualisation</a:t>
            </a:r>
            <a:r>
              <a:rPr lang="en-US" sz="1100" dirty="0">
                <a:solidFill>
                  <a:schemeClr val="bg1"/>
                </a:solidFill>
                <a:latin typeface="Arial Nova Light" panose="020B0304020202020204" pitchFamily="34" charset="0"/>
                <a:ea typeface="ＭＳ Ｐゴシック" pitchFamily="34" charset="-128"/>
                <a:cs typeface="Arial" pitchFamily="34" charset="0"/>
              </a:rPr>
              <a:t>     tool to help understand the relationship between different research methods concepts.</a:t>
            </a:r>
          </a:p>
        </p:txBody>
      </p:sp>
      <p:pic>
        <p:nvPicPr>
          <p:cNvPr id="5" name="Graphic 4">
            <a:extLst>
              <a:ext uri="{FF2B5EF4-FFF2-40B4-BE49-F238E27FC236}">
                <a16:creationId xmlns:a16="http://schemas.microsoft.com/office/drawing/2014/main" id="{E81601B4-42AC-57D0-1433-79E8DFF280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pic>
        <p:nvPicPr>
          <p:cNvPr id="8" name="Picture 7">
            <a:extLst>
              <a:ext uri="{FF2B5EF4-FFF2-40B4-BE49-F238E27FC236}">
                <a16:creationId xmlns:a16="http://schemas.microsoft.com/office/drawing/2014/main" id="{81F5CF7C-BBAB-8C2B-FBC4-BF01A1690B88}"/>
              </a:ext>
            </a:extLst>
          </p:cNvPr>
          <p:cNvPicPr>
            <a:picLocks noChangeAspect="1"/>
          </p:cNvPicPr>
          <p:nvPr/>
        </p:nvPicPr>
        <p:blipFill>
          <a:blip r:embed="rId4"/>
          <a:stretch>
            <a:fillRect/>
          </a:stretch>
        </p:blipFill>
        <p:spPr>
          <a:xfrm>
            <a:off x="2199995" y="1266187"/>
            <a:ext cx="4744008" cy="3877314"/>
          </a:xfrm>
          <a:prstGeom prst="rect">
            <a:avLst/>
          </a:prstGeom>
          <a:ln>
            <a:solidFill>
              <a:srgbClr val="008563"/>
            </a:solidFill>
          </a:ln>
        </p:spPr>
      </p:pic>
      <p:sp>
        <p:nvSpPr>
          <p:cNvPr id="14" name="Rectangle: Rounded Corners 13">
            <a:extLst>
              <a:ext uri="{FF2B5EF4-FFF2-40B4-BE49-F238E27FC236}">
                <a16:creationId xmlns:a16="http://schemas.microsoft.com/office/drawing/2014/main" id="{4EC60600-9B4E-45F9-4937-073CF39A8347}"/>
              </a:ext>
            </a:extLst>
          </p:cNvPr>
          <p:cNvSpPr>
            <a:spLocks/>
          </p:cNvSpPr>
          <p:nvPr/>
        </p:nvSpPr>
        <p:spPr>
          <a:xfrm>
            <a:off x="282980" y="4012669"/>
            <a:ext cx="1697507" cy="791399"/>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on terms in your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Recent </a:t>
            </a:r>
            <a:r>
              <a:rPr lang="en-US" sz="1100" i="1" dirty="0">
                <a:solidFill>
                  <a:prstClr val="white"/>
                </a:solidFill>
                <a:latin typeface="Arial Nova Light" panose="020B0304020202020204" pitchFamily="34" charset="0"/>
                <a:ea typeface="ＭＳ Ｐゴシック" pitchFamily="34" charset="-128"/>
                <a:cs typeface="Arial" pitchFamily="34" charset="0"/>
              </a:rPr>
              <a:t>History</a:t>
            </a: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return to previously searched terms.</a:t>
            </a:r>
          </a:p>
        </p:txBody>
      </p:sp>
      <p:cxnSp>
        <p:nvCxnSpPr>
          <p:cNvPr id="17" name="Straight Connector 16">
            <a:extLst>
              <a:ext uri="{FF2B5EF4-FFF2-40B4-BE49-F238E27FC236}">
                <a16:creationId xmlns:a16="http://schemas.microsoft.com/office/drawing/2014/main" id="{74A1BF55-876A-C77E-E592-F8A9FF2DAF18}"/>
              </a:ext>
            </a:extLst>
          </p:cNvPr>
          <p:cNvCxnSpPr>
            <a:cxnSpLocks/>
            <a:stCxn id="36" idx="1"/>
          </p:cNvCxnSpPr>
          <p:nvPr/>
        </p:nvCxnSpPr>
        <p:spPr>
          <a:xfrm flipH="1">
            <a:off x="5224007" y="1621691"/>
            <a:ext cx="1939500" cy="83834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408B24-15AE-CA67-B00C-CA0FA11AE91A}"/>
              </a:ext>
            </a:extLst>
          </p:cNvPr>
          <p:cNvCxnSpPr>
            <a:cxnSpLocks/>
            <a:stCxn id="39" idx="1"/>
          </p:cNvCxnSpPr>
          <p:nvPr/>
        </p:nvCxnSpPr>
        <p:spPr>
          <a:xfrm flipH="1">
            <a:off x="4786755" y="2443979"/>
            <a:ext cx="2376756" cy="4140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C57CE0-AE72-6B34-49BA-7E47E27F393F}"/>
              </a:ext>
            </a:extLst>
          </p:cNvPr>
          <p:cNvCxnSpPr>
            <a:cxnSpLocks/>
            <a:endCxn id="14" idx="3"/>
          </p:cNvCxnSpPr>
          <p:nvPr/>
        </p:nvCxnSpPr>
        <p:spPr>
          <a:xfrm flipH="1" flipV="1">
            <a:off x="1980487" y="4408369"/>
            <a:ext cx="746810" cy="4578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5FCCBEA1-E0A2-EBCE-4E6D-EAA9545B5871}"/>
              </a:ext>
            </a:extLst>
          </p:cNvPr>
          <p:cNvSpPr>
            <a:spLocks/>
          </p:cNvSpPr>
          <p:nvPr/>
        </p:nvSpPr>
        <p:spPr>
          <a:xfrm>
            <a:off x="282983" y="2466749"/>
            <a:ext cx="1697507" cy="1407054"/>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…or click through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Broader Terms</a:t>
            </a: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and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Narrower Terms </a:t>
            </a: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to quickly and easily explore concepts related to your         main search term.</a:t>
            </a:r>
          </a:p>
        </p:txBody>
      </p:sp>
      <p:sp>
        <p:nvSpPr>
          <p:cNvPr id="38" name="Rectangle: Rounded Corners 37">
            <a:extLst>
              <a:ext uri="{FF2B5EF4-FFF2-40B4-BE49-F238E27FC236}">
                <a16:creationId xmlns:a16="http://schemas.microsoft.com/office/drawing/2014/main" id="{BD8A2F73-0372-F897-67D0-2BB98596B0C9}"/>
              </a:ext>
            </a:extLst>
          </p:cNvPr>
          <p:cNvSpPr>
            <a:spLocks/>
          </p:cNvSpPr>
          <p:nvPr/>
        </p:nvSpPr>
        <p:spPr>
          <a:xfrm>
            <a:off x="282984" y="1606321"/>
            <a:ext cx="1697507" cy="720456"/>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the Methods Map to find a research methods concept…</a:t>
            </a:r>
          </a:p>
        </p:txBody>
      </p:sp>
      <p:cxnSp>
        <p:nvCxnSpPr>
          <p:cNvPr id="40" name="Straight Connector 39">
            <a:extLst>
              <a:ext uri="{FF2B5EF4-FFF2-40B4-BE49-F238E27FC236}">
                <a16:creationId xmlns:a16="http://schemas.microsoft.com/office/drawing/2014/main" id="{1335EA98-BEDD-5FF2-6F53-819D6678110B}"/>
              </a:ext>
            </a:extLst>
          </p:cNvPr>
          <p:cNvCxnSpPr>
            <a:cxnSpLocks/>
            <a:endCxn id="38" idx="3"/>
          </p:cNvCxnSpPr>
          <p:nvPr/>
        </p:nvCxnSpPr>
        <p:spPr>
          <a:xfrm flipH="1" flipV="1">
            <a:off x="1980491" y="1966549"/>
            <a:ext cx="683196" cy="654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AE40A9-01BF-45A2-30DE-AA2EBECF265A}"/>
              </a:ext>
            </a:extLst>
          </p:cNvPr>
          <p:cNvCxnSpPr>
            <a:cxnSpLocks/>
            <a:endCxn id="37" idx="3"/>
          </p:cNvCxnSpPr>
          <p:nvPr/>
        </p:nvCxnSpPr>
        <p:spPr>
          <a:xfrm flipH="1" flipV="1">
            <a:off x="1980490" y="3170276"/>
            <a:ext cx="1231837" cy="34803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4DFC832-6520-1781-D8A9-7ADA5398D1B0}"/>
              </a:ext>
            </a:extLst>
          </p:cNvPr>
          <p:cNvSpPr>
            <a:spLocks/>
          </p:cNvSpPr>
          <p:nvPr/>
        </p:nvSpPr>
        <p:spPr>
          <a:xfrm>
            <a:off x="7312860" y="3167152"/>
            <a:ext cx="1697507"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The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 Map </a:t>
            </a:r>
            <a:r>
              <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tool can also be accessed from the resource pages</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pic>
        <p:nvPicPr>
          <p:cNvPr id="58" name="Picture 57">
            <a:extLst>
              <a:ext uri="{FF2B5EF4-FFF2-40B4-BE49-F238E27FC236}">
                <a16:creationId xmlns:a16="http://schemas.microsoft.com/office/drawing/2014/main" id="{805316CD-A9BA-A2F8-B239-4D7A7ABAD6B1}"/>
              </a:ext>
            </a:extLst>
          </p:cNvPr>
          <p:cNvPicPr>
            <a:picLocks noChangeAspect="1"/>
          </p:cNvPicPr>
          <p:nvPr/>
        </p:nvPicPr>
        <p:blipFill rotWithShape="1">
          <a:blip r:embed="rId5"/>
          <a:srcRect/>
          <a:stretch/>
        </p:blipFill>
        <p:spPr>
          <a:xfrm>
            <a:off x="6300528" y="3688106"/>
            <a:ext cx="1697507" cy="1355111"/>
          </a:xfrm>
          <a:prstGeom prst="ellipse">
            <a:avLst/>
          </a:prstGeom>
          <a:ln>
            <a:solidFill>
              <a:srgbClr val="008563"/>
            </a:solidFill>
          </a:ln>
        </p:spPr>
      </p:pic>
      <p:sp>
        <p:nvSpPr>
          <p:cNvPr id="61" name="Oval 60">
            <a:hlinkClick r:id="" action="ppaction://hlinkshowjump?jump=nextslide"/>
            <a:extLst>
              <a:ext uri="{FF2B5EF4-FFF2-40B4-BE49-F238E27FC236}">
                <a16:creationId xmlns:a16="http://schemas.microsoft.com/office/drawing/2014/main" id="{DC768C3E-097A-4A21-3F2B-46764182DD06}"/>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62" name="TextBox 61">
            <a:extLst>
              <a:ext uri="{FF2B5EF4-FFF2-40B4-BE49-F238E27FC236}">
                <a16:creationId xmlns:a16="http://schemas.microsoft.com/office/drawing/2014/main" id="{D94D3D2C-C09D-447D-42BC-ACFFD42489D5}"/>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39158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2092AAB-8519-6156-D806-B43CA3FCB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2" y="261165"/>
            <a:ext cx="495300" cy="495300"/>
          </a:xfrm>
          <a:prstGeom prst="rect">
            <a:avLst/>
          </a:prstGeom>
        </p:spPr>
      </p:pic>
      <p:sp>
        <p:nvSpPr>
          <p:cNvPr id="10" name="Rectangle 9">
            <a:extLst>
              <a:ext uri="{FF2B5EF4-FFF2-40B4-BE49-F238E27FC236}">
                <a16:creationId xmlns:a16="http://schemas.microsoft.com/office/drawing/2014/main" id="{10BDF9E5-3123-D233-8594-D047715C7938}"/>
              </a:ext>
            </a:extLst>
          </p:cNvPr>
          <p:cNvSpPr/>
          <p:nvPr/>
        </p:nvSpPr>
        <p:spPr>
          <a:xfrm>
            <a:off x="0" y="4648199"/>
            <a:ext cx="9144000"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12" name="Picture 11">
            <a:extLst>
              <a:ext uri="{FF2B5EF4-FFF2-40B4-BE49-F238E27FC236}">
                <a16:creationId xmlns:a16="http://schemas.microsoft.com/office/drawing/2014/main" id="{91F7720C-CA35-4566-D068-15C2193DE94E}"/>
              </a:ext>
            </a:extLst>
          </p:cNvPr>
          <p:cNvPicPr>
            <a:picLocks noChangeAspect="1"/>
          </p:cNvPicPr>
          <p:nvPr/>
        </p:nvPicPr>
        <p:blipFill rotWithShape="1">
          <a:blip r:embed="rId4"/>
          <a:srcRect t="344" b="11468"/>
          <a:stretch/>
        </p:blipFill>
        <p:spPr>
          <a:xfrm>
            <a:off x="883513" y="1032172"/>
            <a:ext cx="4744008" cy="4102628"/>
          </a:xfrm>
          <a:prstGeom prst="rect">
            <a:avLst/>
          </a:prstGeom>
          <a:ln>
            <a:solidFill>
              <a:srgbClr val="C84681"/>
            </a:solidFill>
          </a:ln>
        </p:spPr>
      </p:pic>
      <p:sp>
        <p:nvSpPr>
          <p:cNvPr id="14" name="Title 1">
            <a:extLst>
              <a:ext uri="{FF2B5EF4-FFF2-40B4-BE49-F238E27FC236}">
                <a16:creationId xmlns:a16="http://schemas.microsoft.com/office/drawing/2014/main" id="{98E13806-5FCF-74CB-E897-5D9E7E46659B}"/>
              </a:ext>
            </a:extLst>
          </p:cNvPr>
          <p:cNvSpPr txBox="1">
            <a:spLocks/>
          </p:cNvSpPr>
          <p:nvPr/>
        </p:nvSpPr>
        <p:spPr>
          <a:xfrm>
            <a:off x="883513" y="119154"/>
            <a:ext cx="465854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project planner</a:t>
            </a:r>
          </a:p>
        </p:txBody>
      </p:sp>
      <p:sp>
        <p:nvSpPr>
          <p:cNvPr id="15" name="Rectangle: Rounded Corners 14">
            <a:extLst>
              <a:ext uri="{FF2B5EF4-FFF2-40B4-BE49-F238E27FC236}">
                <a16:creationId xmlns:a16="http://schemas.microsoft.com/office/drawing/2014/main" id="{FF1D632F-95D2-36DD-A7F4-013A14AD6F22}"/>
              </a:ext>
            </a:extLst>
          </p:cNvPr>
          <p:cNvSpPr>
            <a:spLocks/>
          </p:cNvSpPr>
          <p:nvPr/>
        </p:nvSpPr>
        <p:spPr>
          <a:xfrm>
            <a:off x="6194066" y="198114"/>
            <a:ext cx="2666952" cy="926231"/>
          </a:xfrm>
          <a:prstGeom prst="roundRect">
            <a:avLst>
              <a:gd name="adj" fmla="val 6031"/>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US" sz="1100" i="1" dirty="0">
                <a:solidFill>
                  <a:schemeClr val="bg1"/>
                </a:solidFill>
                <a:latin typeface="Arial Nova Light" panose="020B0304020202020204" pitchFamily="34" charset="0"/>
                <a:ea typeface="ＭＳ Ｐゴシック" pitchFamily="34" charset="-128"/>
                <a:cs typeface="Arial" pitchFamily="34" charset="0"/>
              </a:rPr>
              <a:t>Project Planner </a:t>
            </a:r>
            <a:r>
              <a:rPr lang="en-US" sz="1100" dirty="0">
                <a:solidFill>
                  <a:schemeClr val="bg1"/>
                </a:solidFill>
                <a:latin typeface="Arial Nova Light" panose="020B0304020202020204" pitchFamily="34" charset="0"/>
                <a:ea typeface="ＭＳ Ｐゴシック" pitchFamily="34" charset="-128"/>
                <a:cs typeface="Arial" pitchFamily="34" charset="0"/>
              </a:rPr>
              <a:t>is a framework that walks you through the logical stages of a research project, to help researchers in their planning and </a:t>
            </a:r>
            <a:r>
              <a:rPr lang="en-US" sz="1100" dirty="0" err="1">
                <a:solidFill>
                  <a:schemeClr val="bg1"/>
                </a:solidFill>
                <a:latin typeface="Arial Nova Light" panose="020B0304020202020204" pitchFamily="34" charset="0"/>
                <a:ea typeface="ＭＳ Ｐゴシック" pitchFamily="34" charset="-128"/>
                <a:cs typeface="Arial" pitchFamily="34" charset="0"/>
              </a:rPr>
              <a:t>organising</a:t>
            </a:r>
            <a:r>
              <a:rPr lang="en-US" sz="1100" dirty="0">
                <a:solidFill>
                  <a:schemeClr val="bg1"/>
                </a:solidFill>
                <a:latin typeface="Arial Nova Light" panose="020B0304020202020204" pitchFamily="34" charset="0"/>
                <a:ea typeface="ＭＳ Ｐゴシック" pitchFamily="34" charset="-128"/>
                <a:cs typeface="Arial" pitchFamily="34" charset="0"/>
              </a:rPr>
              <a:t>.</a:t>
            </a:r>
          </a:p>
        </p:txBody>
      </p:sp>
      <p:sp>
        <p:nvSpPr>
          <p:cNvPr id="17" name="Rectangle: Rounded Corners 16">
            <a:extLst>
              <a:ext uri="{FF2B5EF4-FFF2-40B4-BE49-F238E27FC236}">
                <a16:creationId xmlns:a16="http://schemas.microsoft.com/office/drawing/2014/main" id="{39B097C8-5C8C-BFE2-DAFA-A9AED7815FEE}"/>
              </a:ext>
            </a:extLst>
          </p:cNvPr>
          <p:cNvSpPr>
            <a:spLocks/>
          </p:cNvSpPr>
          <p:nvPr/>
        </p:nvSpPr>
        <p:spPr>
          <a:xfrm>
            <a:off x="6806008" y="1780351"/>
            <a:ext cx="1697507"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100" dirty="0">
                <a:solidFill>
                  <a:prstClr val="white"/>
                </a:solidFill>
                <a:latin typeface="Arial Nova Light" panose="020B0304020202020204" pitchFamily="34" charset="0"/>
                <a:ea typeface="ＭＳ Ｐゴシック" pitchFamily="34" charset="-128"/>
                <a:cs typeface="Arial" pitchFamily="34" charset="0"/>
              </a:rPr>
              <a:t>Dip in and out of topics or work through them       step-by-step.</a:t>
            </a:r>
            <a:endPar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18" name="Rectangle: Rounded Corners 17">
            <a:extLst>
              <a:ext uri="{FF2B5EF4-FFF2-40B4-BE49-F238E27FC236}">
                <a16:creationId xmlns:a16="http://schemas.microsoft.com/office/drawing/2014/main" id="{15EB7698-7E3A-977D-DD2E-5661D7F1566D}"/>
              </a:ext>
            </a:extLst>
          </p:cNvPr>
          <p:cNvSpPr>
            <a:spLocks/>
          </p:cNvSpPr>
          <p:nvPr/>
        </p:nvSpPr>
        <p:spPr>
          <a:xfrm>
            <a:off x="6806007" y="2678604"/>
            <a:ext cx="1697507" cy="12676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100" dirty="0">
                <a:solidFill>
                  <a:prstClr val="white"/>
                </a:solidFill>
                <a:latin typeface="Arial Nova Light" panose="020B0304020202020204" pitchFamily="34" charset="0"/>
                <a:ea typeface="ＭＳ Ｐゴシック" pitchFamily="34" charset="-128"/>
                <a:cs typeface="Arial" pitchFamily="34" charset="0"/>
              </a:rPr>
              <a:t>Each section is broken down into questions to help you find answers related to the stage of your project and the methods you are using.</a:t>
            </a:r>
            <a:endParaRPr kumimoji="0" lang="en-US" sz="1100" b="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20" name="Oval 19">
            <a:hlinkClick r:id="" action="ppaction://hlinkshowjump?jump=nextslide"/>
            <a:extLst>
              <a:ext uri="{FF2B5EF4-FFF2-40B4-BE49-F238E27FC236}">
                <a16:creationId xmlns:a16="http://schemas.microsoft.com/office/drawing/2014/main" id="{64CB1435-9CB2-0099-5360-E0A2BA03CD33}"/>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21" name="TextBox 20">
            <a:extLst>
              <a:ext uri="{FF2B5EF4-FFF2-40B4-BE49-F238E27FC236}">
                <a16:creationId xmlns:a16="http://schemas.microsoft.com/office/drawing/2014/main" id="{13DE7134-1F3E-16DF-DA30-79860BC89FB2}"/>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524034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87F8FC-79DD-7DBB-9525-A6ACEBCC5140}"/>
              </a:ext>
            </a:extLst>
          </p:cNvPr>
          <p:cNvSpPr/>
          <p:nvPr/>
        </p:nvSpPr>
        <p:spPr>
          <a:xfrm rot="-120000">
            <a:off x="1445893" y="2912012"/>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810EA25F-ADCB-DEB9-1862-975AEE78F64F}"/>
              </a:ext>
            </a:extLst>
          </p:cNvPr>
          <p:cNvSpPr/>
          <p:nvPr/>
        </p:nvSpPr>
        <p:spPr>
          <a:xfrm>
            <a:off x="428" y="1"/>
            <a:ext cx="9143572" cy="1423218"/>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8" name="Title 1">
            <a:extLst>
              <a:ext uri="{FF2B5EF4-FFF2-40B4-BE49-F238E27FC236}">
                <a16:creationId xmlns:a16="http://schemas.microsoft.com/office/drawing/2014/main" id="{F033A02A-2F31-A1D4-DCED-6A51D0CB1872}"/>
              </a:ext>
            </a:extLst>
          </p:cNvPr>
          <p:cNvSpPr txBox="1">
            <a:spLocks/>
          </p:cNvSpPr>
          <p:nvPr/>
        </p:nvSpPr>
        <p:spPr>
          <a:xfrm>
            <a:off x="2221335" y="350157"/>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apply your learning</a:t>
            </a:r>
          </a:p>
        </p:txBody>
      </p:sp>
      <p:grpSp>
        <p:nvGrpSpPr>
          <p:cNvPr id="12" name="Group 11">
            <a:extLst>
              <a:ext uri="{FF2B5EF4-FFF2-40B4-BE49-F238E27FC236}">
                <a16:creationId xmlns:a16="http://schemas.microsoft.com/office/drawing/2014/main" id="{68726531-106B-F709-B36D-6F122894F0E5}"/>
              </a:ext>
            </a:extLst>
          </p:cNvPr>
          <p:cNvGrpSpPr/>
          <p:nvPr/>
        </p:nvGrpSpPr>
        <p:grpSpPr>
          <a:xfrm>
            <a:off x="2308372" y="415819"/>
            <a:ext cx="648000" cy="648000"/>
            <a:chOff x="8309096" y="149233"/>
            <a:chExt cx="648000" cy="648000"/>
          </a:xfrm>
        </p:grpSpPr>
        <p:sp>
          <p:nvSpPr>
            <p:cNvPr id="9" name="Oval 8">
              <a:extLst>
                <a:ext uri="{FF2B5EF4-FFF2-40B4-BE49-F238E27FC236}">
                  <a16:creationId xmlns:a16="http://schemas.microsoft.com/office/drawing/2014/main" id="{E6B2920A-952C-12F0-2ADC-7213AC992934}"/>
                </a:ext>
              </a:extLst>
            </p:cNvPr>
            <p:cNvSpPr/>
            <p:nvPr/>
          </p:nvSpPr>
          <p:spPr>
            <a:xfrm>
              <a:off x="8309096" y="149233"/>
              <a:ext cx="648000" cy="648000"/>
            </a:xfrm>
            <a:prstGeom prst="ellips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Graphic 10" descr="Clipboard Mixed with solid fill">
              <a:extLst>
                <a:ext uri="{FF2B5EF4-FFF2-40B4-BE49-F238E27FC236}">
                  <a16:creationId xmlns:a16="http://schemas.microsoft.com/office/drawing/2014/main" id="{B951B5C0-F4D1-9C77-A201-9716D24A0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739" y="204876"/>
              <a:ext cx="536713" cy="536713"/>
            </a:xfrm>
            <a:prstGeom prst="rect">
              <a:avLst/>
            </a:prstGeom>
          </p:spPr>
        </p:pic>
      </p:grpSp>
      <p:sp>
        <p:nvSpPr>
          <p:cNvPr id="22" name="TextBox 21">
            <a:extLst>
              <a:ext uri="{FF2B5EF4-FFF2-40B4-BE49-F238E27FC236}">
                <a16:creationId xmlns:a16="http://schemas.microsoft.com/office/drawing/2014/main" id="{D85A0A87-3F1B-2E6A-3E5C-F08039252609}"/>
              </a:ext>
            </a:extLst>
          </p:cNvPr>
          <p:cNvSpPr txBox="1"/>
          <p:nvPr/>
        </p:nvSpPr>
        <p:spPr>
          <a:xfrm>
            <a:off x="1077311" y="3157232"/>
            <a:ext cx="2288047" cy="954107"/>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Find the Research Tools </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under the Research Tools menu from anywhere in the platform.</a:t>
            </a:r>
            <a:endParaRPr kumimoji="0" lang="en-GB"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29" name="TextBox 28">
            <a:extLst>
              <a:ext uri="{FF2B5EF4-FFF2-40B4-BE49-F238E27FC236}">
                <a16:creationId xmlns:a16="http://schemas.microsoft.com/office/drawing/2014/main" id="{28D77640-CA00-2284-2961-D10DB7507AF8}"/>
              </a:ext>
            </a:extLst>
          </p:cNvPr>
          <p:cNvSpPr txBox="1"/>
          <p:nvPr/>
        </p:nvSpPr>
        <p:spPr>
          <a:xfrm>
            <a:off x="5927056" y="3156360"/>
            <a:ext cx="2278689" cy="1169551"/>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Explore</a:t>
            </a:r>
            <a:r>
              <a:rPr kumimoji="0" lang="en-US" sz="14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 research stage in </a:t>
            </a:r>
            <a:r>
              <a:rPr kumimoji="0" lang="en-US" sz="1400" b="0" i="1"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Project Planner </a:t>
            </a:r>
            <a:r>
              <a:rPr kumimoji="0" lang="en-US" sz="14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based on a current assignment or research project you are working on.</a:t>
            </a:r>
            <a:endParaRPr kumimoji="0" lang="en-GB"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32" name="Arrow: Pentagon 31">
            <a:hlinkClick r:id="rId5" action="ppaction://hlinksldjump"/>
            <a:extLst>
              <a:ext uri="{FF2B5EF4-FFF2-40B4-BE49-F238E27FC236}">
                <a16:creationId xmlns:a16="http://schemas.microsoft.com/office/drawing/2014/main" id="{E33FA8FD-6984-85E6-9361-0B789514885F}"/>
              </a:ext>
            </a:extLst>
          </p:cNvPr>
          <p:cNvSpPr/>
          <p:nvPr/>
        </p:nvSpPr>
        <p:spPr>
          <a:xfrm flipH="1">
            <a:off x="7180788" y="4670935"/>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   Back to </a:t>
            </a:r>
            <a:r>
              <a:rPr kumimoji="0" lang="en-GB" sz="1600" b="0" i="1" u="none" strike="noStrike" kern="1200" cap="none" spc="0" normalizeH="0" baseline="0" noProof="0" dirty="0">
                <a:ln>
                  <a:noFill/>
                </a:ln>
                <a:solidFill>
                  <a:prstClr val="white"/>
                </a:solidFill>
                <a:effectLst/>
                <a:uLnTx/>
                <a:uFillTx/>
                <a:latin typeface="Arial"/>
                <a:ea typeface="+mn-ea"/>
                <a:cs typeface="+mn-cs"/>
              </a:rPr>
              <a:t>Topics</a:t>
            </a:r>
          </a:p>
        </p:txBody>
      </p:sp>
      <p:pic>
        <p:nvPicPr>
          <p:cNvPr id="3" name="Graphic 2" descr="Magnifying glass with solid fill">
            <a:extLst>
              <a:ext uri="{FF2B5EF4-FFF2-40B4-BE49-F238E27FC236}">
                <a16:creationId xmlns:a16="http://schemas.microsoft.com/office/drawing/2014/main" id="{BB91F1C2-3697-2B65-63EC-7AB96AC20A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7943" y="1930639"/>
            <a:ext cx="914400" cy="914400"/>
          </a:xfrm>
          <a:prstGeom prst="rect">
            <a:avLst/>
          </a:prstGeom>
        </p:spPr>
      </p:pic>
      <p:sp>
        <p:nvSpPr>
          <p:cNvPr id="4" name="TextBox 3">
            <a:extLst>
              <a:ext uri="{FF2B5EF4-FFF2-40B4-BE49-F238E27FC236}">
                <a16:creationId xmlns:a16="http://schemas.microsoft.com/office/drawing/2014/main" id="{FBA52F30-434E-D179-F0B2-C5777CFFCF84}"/>
              </a:ext>
            </a:extLst>
          </p:cNvPr>
          <p:cNvSpPr txBox="1"/>
          <p:nvPr/>
        </p:nvSpPr>
        <p:spPr>
          <a:xfrm>
            <a:off x="3614514" y="3156360"/>
            <a:ext cx="1914971" cy="1600438"/>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Navigate </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to a research methods topic in the </a:t>
            </a:r>
            <a:r>
              <a:rPr kumimoji="0" lang="en-US" sz="1400" i="1"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Methods Map </a:t>
            </a:r>
            <a:r>
              <a:rPr kumimoji="0" lang="en-US"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based on a current assignment or research project you are working on.</a:t>
            </a:r>
            <a:endParaRPr kumimoji="0" lang="en-GB" sz="140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19" name="Rectangle 18">
            <a:extLst>
              <a:ext uri="{FF2B5EF4-FFF2-40B4-BE49-F238E27FC236}">
                <a16:creationId xmlns:a16="http://schemas.microsoft.com/office/drawing/2014/main" id="{C4C72817-F60C-3B47-8B89-930FD03511A2}"/>
              </a:ext>
            </a:extLst>
          </p:cNvPr>
          <p:cNvSpPr/>
          <p:nvPr/>
        </p:nvSpPr>
        <p:spPr>
          <a:xfrm rot="-120000">
            <a:off x="3857004" y="2913025"/>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10B62877-611A-8D4C-DFE3-717E0A47A342}"/>
              </a:ext>
            </a:extLst>
          </p:cNvPr>
          <p:cNvSpPr/>
          <p:nvPr/>
        </p:nvSpPr>
        <p:spPr>
          <a:xfrm rot="-120000">
            <a:off x="6273380" y="2913897"/>
            <a:ext cx="1416265" cy="102162"/>
          </a:xfrm>
          <a:prstGeom prst="rect">
            <a:avLst/>
          </a:prstGeom>
          <a:solidFill>
            <a:srgbClr val="C846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Graphic 5" descr="Map with pin with solid fill">
            <a:extLst>
              <a:ext uri="{FF2B5EF4-FFF2-40B4-BE49-F238E27FC236}">
                <a16:creationId xmlns:a16="http://schemas.microsoft.com/office/drawing/2014/main" id="{2CCF03B9-A31D-5803-2CA6-03732D989A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0" y="1915697"/>
            <a:ext cx="914400" cy="914400"/>
          </a:xfrm>
          <a:prstGeom prst="rect">
            <a:avLst/>
          </a:prstGeom>
        </p:spPr>
      </p:pic>
      <p:pic>
        <p:nvPicPr>
          <p:cNvPr id="10" name="Graphic 9" descr="Telescope with solid fill">
            <a:extLst>
              <a:ext uri="{FF2B5EF4-FFF2-40B4-BE49-F238E27FC236}">
                <a16:creationId xmlns:a16="http://schemas.microsoft.com/office/drawing/2014/main" id="{E54A11DE-C1E3-B5F1-0843-BC06419D9D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24312" y="1930639"/>
            <a:ext cx="914400" cy="914400"/>
          </a:xfrm>
          <a:prstGeom prst="rect">
            <a:avLst/>
          </a:prstGeom>
        </p:spPr>
      </p:pic>
    </p:spTree>
    <p:extLst>
      <p:ext uri="{BB962C8B-B14F-4D97-AF65-F5344CB8AC3E}">
        <p14:creationId xmlns:p14="http://schemas.microsoft.com/office/powerpoint/2010/main" val="86303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01589" y="1155226"/>
            <a:ext cx="5873081" cy="2942352"/>
          </a:xfrm>
        </p:spPr>
        <p:txBody>
          <a:bodyPr>
            <a:noAutofit/>
          </a:bodyPr>
          <a:lstStyle/>
          <a:p>
            <a:r>
              <a:rPr lang="en-US" sz="2000" dirty="0">
                <a:solidFill>
                  <a:schemeClr val="tx1">
                    <a:lumMod val="50000"/>
                    <a:lumOff val="50000"/>
                  </a:schemeClr>
                </a:solidFill>
                <a:latin typeface="Arial Nova Light" panose="020B0304020202020204" pitchFamily="34" charset="0"/>
              </a:rPr>
              <a:t>The content you can access through </a:t>
            </a:r>
            <a:r>
              <a:rPr lang="en-US" sz="2000" i="1" dirty="0">
                <a:solidFill>
                  <a:schemeClr val="tx1">
                    <a:lumMod val="50000"/>
                    <a:lumOff val="50000"/>
                  </a:schemeClr>
                </a:solidFill>
                <a:latin typeface="Arial Nova Light" panose="020B0304020202020204" pitchFamily="34" charset="0"/>
              </a:rPr>
              <a:t>SAGE Research Methods</a:t>
            </a:r>
            <a:r>
              <a:rPr lang="en-US" sz="2000" dirty="0">
                <a:solidFill>
                  <a:schemeClr val="tx1">
                    <a:lumMod val="50000"/>
                    <a:lumOff val="50000"/>
                  </a:schemeClr>
                </a:solidFill>
                <a:latin typeface="Arial Nova Light" panose="020B0304020202020204" pitchFamily="34" charset="0"/>
              </a:rPr>
              <a:t> will depend on the subscription at your library</a:t>
            </a:r>
          </a:p>
          <a:p>
            <a:r>
              <a:rPr lang="en-US" sz="2000" dirty="0">
                <a:solidFill>
                  <a:schemeClr val="tx1">
                    <a:lumMod val="50000"/>
                    <a:lumOff val="50000"/>
                  </a:schemeClr>
                </a:solidFill>
                <a:latin typeface="Arial Nova Light" panose="020B0304020202020204" pitchFamily="34" charset="0"/>
              </a:rPr>
              <a:t>It’s possible your library does not subscribe to all of our content</a:t>
            </a:r>
          </a:p>
          <a:p>
            <a:r>
              <a:rPr lang="en-GB" sz="2000" dirty="0">
                <a:solidFill>
                  <a:schemeClr val="tx1">
                    <a:lumMod val="50000"/>
                    <a:lumOff val="50000"/>
                  </a:schemeClr>
                </a:solidFill>
                <a:latin typeface="Arial Nova Light" panose="020B0304020202020204" pitchFamily="34" charset="0"/>
              </a:rPr>
              <a:t>If you do not have access to particular content, you will see the following icon next to the resource:</a:t>
            </a:r>
          </a:p>
          <a:p>
            <a:r>
              <a:rPr lang="en-US" sz="2000" dirty="0">
                <a:solidFill>
                  <a:schemeClr val="tx1">
                    <a:lumMod val="50000"/>
                    <a:lumOff val="50000"/>
                  </a:schemeClr>
                </a:solidFill>
                <a:latin typeface="Arial Nova Light" panose="020B0304020202020204" pitchFamily="34" charset="0"/>
              </a:rPr>
              <a:t>If you aren’t sure which content your institution subscribes to, please check with your library staff</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367"/>
          <a:stretch/>
        </p:blipFill>
        <p:spPr>
          <a:xfrm>
            <a:off x="0" y="1449809"/>
            <a:ext cx="2088106" cy="2622131"/>
          </a:xfrm>
          <a:prstGeom prst="rect">
            <a:avLst/>
          </a:prstGeom>
        </p:spPr>
      </p:pic>
      <p:sp>
        <p:nvSpPr>
          <p:cNvPr id="9" name="TextBox 8"/>
          <p:cNvSpPr txBox="1"/>
          <p:nvPr/>
        </p:nvSpPr>
        <p:spPr>
          <a:xfrm>
            <a:off x="-319337" y="3693691"/>
            <a:ext cx="6731819" cy="400110"/>
          </a:xfrm>
          <a:prstGeom prst="rect">
            <a:avLst/>
          </a:prstGeom>
          <a:noFill/>
        </p:spPr>
        <p:txBody>
          <a:bodyPr wrap="square" rtlCol="0">
            <a:spAutoFit/>
          </a:bodyPr>
          <a:lstStyle/>
          <a:p>
            <a:pPr marL="285750" indent="-285750">
              <a:buFont typeface="Arial" panose="020B0604020202020204" pitchFamily="34" charset="0"/>
              <a:buChar char="•"/>
            </a:pPr>
            <a:endParaRPr lang="en-US" sz="2000" dirty="0">
              <a:solidFill>
                <a:schemeClr val="tx1">
                  <a:lumMod val="50000"/>
                  <a:lumOff val="50000"/>
                </a:schemeClr>
              </a:solidFill>
              <a:latin typeface="Arial Nova Light" panose="020B0304020202020204" pitchFamily="34" charset="0"/>
            </a:endParaRPr>
          </a:p>
        </p:txBody>
      </p:sp>
      <p:grpSp>
        <p:nvGrpSpPr>
          <p:cNvPr id="12" name="Group 11">
            <a:extLst>
              <a:ext uri="{FF2B5EF4-FFF2-40B4-BE49-F238E27FC236}">
                <a16:creationId xmlns:a16="http://schemas.microsoft.com/office/drawing/2014/main" id="{DAFD2821-2B49-0450-0DD6-BB78E52D9C87}"/>
              </a:ext>
            </a:extLst>
          </p:cNvPr>
          <p:cNvGrpSpPr>
            <a:grpSpLocks noChangeAspect="1"/>
          </p:cNvGrpSpPr>
          <p:nvPr/>
        </p:nvGrpSpPr>
        <p:grpSpPr>
          <a:xfrm>
            <a:off x="4216640" y="3488350"/>
            <a:ext cx="307592" cy="307592"/>
            <a:chOff x="5566816" y="-2904"/>
            <a:chExt cx="472553" cy="472553"/>
          </a:xfrm>
        </p:grpSpPr>
        <p:sp>
          <p:nvSpPr>
            <p:cNvPr id="11" name="Oval 10">
              <a:extLst>
                <a:ext uri="{FF2B5EF4-FFF2-40B4-BE49-F238E27FC236}">
                  <a16:creationId xmlns:a16="http://schemas.microsoft.com/office/drawing/2014/main" id="{9CEC6BC4-2340-4A32-61D3-AE6812189198}"/>
                </a:ext>
              </a:extLst>
            </p:cNvPr>
            <p:cNvSpPr/>
            <p:nvPr/>
          </p:nvSpPr>
          <p:spPr>
            <a:xfrm>
              <a:off x="5566816" y="-2904"/>
              <a:ext cx="472553" cy="472553"/>
            </a:xfrm>
            <a:prstGeom prst="ellipse">
              <a:avLst/>
            </a:prstGeom>
            <a:solidFill>
              <a:schemeClr val="bg1"/>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Graphic 9" descr="Lock with solid fill">
              <a:extLst>
                <a:ext uri="{FF2B5EF4-FFF2-40B4-BE49-F238E27FC236}">
                  <a16:creationId xmlns:a16="http://schemas.microsoft.com/office/drawing/2014/main" id="{79FD50A0-3F13-A85D-7CED-AB4519E19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672" y="21952"/>
              <a:ext cx="422842" cy="422842"/>
            </a:xfrm>
            <a:prstGeom prst="rect">
              <a:avLst/>
            </a:prstGeom>
          </p:spPr>
        </p:pic>
      </p:grpSp>
      <p:sp>
        <p:nvSpPr>
          <p:cNvPr id="13" name="Title 1">
            <a:extLst>
              <a:ext uri="{FF2B5EF4-FFF2-40B4-BE49-F238E27FC236}">
                <a16:creationId xmlns:a16="http://schemas.microsoft.com/office/drawing/2014/main" id="{E20ECB6D-A378-0E57-7F6E-13BE26A546DA}"/>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what’s in it?</a:t>
            </a:r>
          </a:p>
        </p:txBody>
      </p:sp>
      <p:pic>
        <p:nvPicPr>
          <p:cNvPr id="14" name="Picture 13">
            <a:extLst>
              <a:ext uri="{FF2B5EF4-FFF2-40B4-BE49-F238E27FC236}">
                <a16:creationId xmlns:a16="http://schemas.microsoft.com/office/drawing/2014/main" id="{1E047D63-7C17-4150-EA82-B047F361D5EF}"/>
              </a:ext>
            </a:extLst>
          </p:cNvPr>
          <p:cNvPicPr>
            <a:picLocks noChangeAspect="1"/>
          </p:cNvPicPr>
          <p:nvPr/>
        </p:nvPicPr>
        <p:blipFill>
          <a:blip r:embed="rId5"/>
          <a:stretch>
            <a:fillRect/>
          </a:stretch>
        </p:blipFill>
        <p:spPr>
          <a:xfrm>
            <a:off x="482599" y="342811"/>
            <a:ext cx="4241775" cy="446326"/>
          </a:xfrm>
          <a:prstGeom prst="rect">
            <a:avLst/>
          </a:prstGeom>
        </p:spPr>
      </p:pic>
      <p:sp>
        <p:nvSpPr>
          <p:cNvPr id="6" name="Oval 5">
            <a:hlinkClick r:id="" action="ppaction://hlinkshowjump?jump=nextslide"/>
            <a:extLst>
              <a:ext uri="{FF2B5EF4-FFF2-40B4-BE49-F238E27FC236}">
                <a16:creationId xmlns:a16="http://schemas.microsoft.com/office/drawing/2014/main" id="{46767EE0-B4C6-AFFA-3DB6-C19148E9197A}"/>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7" name="TextBox 6">
            <a:extLst>
              <a:ext uri="{FF2B5EF4-FFF2-40B4-BE49-F238E27FC236}">
                <a16:creationId xmlns:a16="http://schemas.microsoft.com/office/drawing/2014/main" id="{AF436900-E363-69ED-44A1-F6DC7F6DAD10}"/>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409702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6347" y="2101821"/>
            <a:ext cx="8045083" cy="685801"/>
          </a:xfrm>
        </p:spPr>
        <p:txBody>
          <a:bodyPr/>
          <a:lstStyle/>
          <a:p>
            <a:r>
              <a:rPr lang="en-US" b="1" dirty="0"/>
              <a:t>thank you for watching!</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1594481"/>
            <a:ext cx="4840707" cy="507340"/>
          </a:xfrm>
          <a:prstGeom prst="rect">
            <a:avLst/>
          </a:prstGeom>
        </p:spPr>
      </p:pic>
      <p:sp>
        <p:nvSpPr>
          <p:cNvPr id="6" name="Arrow: Pentagon 5">
            <a:hlinkClick r:id="rId3" action="ppaction://hlinksldjump"/>
            <a:extLst>
              <a:ext uri="{FF2B5EF4-FFF2-40B4-BE49-F238E27FC236}">
                <a16:creationId xmlns:a16="http://schemas.microsoft.com/office/drawing/2014/main" id="{55A3F100-38C0-7145-E44F-3F7A3F0C01AF}"/>
              </a:ext>
            </a:extLst>
          </p:cNvPr>
          <p:cNvSpPr/>
          <p:nvPr/>
        </p:nvSpPr>
        <p:spPr>
          <a:xfrm flipH="1">
            <a:off x="135932" y="4642649"/>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   Back to </a:t>
            </a:r>
            <a:r>
              <a:rPr kumimoji="0" lang="en-GB" sz="1600" b="0" i="1" u="none" strike="noStrike" kern="1200" cap="none" spc="0" normalizeH="0" baseline="0" noProof="0" dirty="0">
                <a:ln>
                  <a:noFill/>
                </a:ln>
                <a:solidFill>
                  <a:prstClr val="white"/>
                </a:solidFill>
                <a:effectLst/>
                <a:uLnTx/>
                <a:uFillTx/>
                <a:latin typeface="Arial"/>
                <a:ea typeface="+mn-ea"/>
                <a:cs typeface="+mn-cs"/>
              </a:rPr>
              <a:t>Topics</a:t>
            </a:r>
          </a:p>
        </p:txBody>
      </p:sp>
    </p:spTree>
    <p:extLst>
      <p:ext uri="{BB962C8B-B14F-4D97-AF65-F5344CB8AC3E}">
        <p14:creationId xmlns:p14="http://schemas.microsoft.com/office/powerpoint/2010/main" val="117936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94067" y="1122133"/>
            <a:ext cx="6731819" cy="1726179"/>
          </a:xfrm>
        </p:spPr>
        <p:txBody>
          <a:bodyPr>
            <a:normAutofit/>
          </a:bodyPr>
          <a:lstStyle/>
          <a:p>
            <a:pPr lvl="0" fontAlgn="base"/>
            <a:r>
              <a:rPr lang="en-GB" sz="2000" dirty="0">
                <a:solidFill>
                  <a:schemeClr val="tx1">
                    <a:lumMod val="50000"/>
                    <a:lumOff val="50000"/>
                  </a:schemeClr>
                </a:solidFill>
                <a:latin typeface="Arial Nova Light" panose="020B0304020202020204" pitchFamily="34" charset="0"/>
              </a:rPr>
              <a:t>Content is written by researchers, who are largely research methods faculty from a broad range of disciplines.</a:t>
            </a:r>
          </a:p>
          <a:p>
            <a:pPr fontAlgn="base"/>
            <a:r>
              <a:rPr lang="en-GB" sz="2000" dirty="0">
                <a:solidFill>
                  <a:schemeClr val="tx1">
                    <a:lumMod val="50000"/>
                    <a:lumOff val="50000"/>
                  </a:schemeClr>
                </a:solidFill>
                <a:latin typeface="Arial Nova Light" panose="020B0304020202020204" pitchFamily="34" charset="0"/>
              </a:rPr>
              <a:t>Content is checked for quality by experts in that field.</a:t>
            </a:r>
          </a:p>
        </p:txBody>
      </p:sp>
      <p:sp>
        <p:nvSpPr>
          <p:cNvPr id="2" name="TextBox 1"/>
          <p:cNvSpPr txBox="1"/>
          <p:nvPr/>
        </p:nvSpPr>
        <p:spPr>
          <a:xfrm>
            <a:off x="2494067" y="2424116"/>
            <a:ext cx="6025609" cy="206210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tx1">
                    <a:lumMod val="50000"/>
                    <a:lumOff val="50000"/>
                  </a:schemeClr>
                </a:solidFill>
                <a:latin typeface="Arial Nova Light" panose="020B0304020202020204" pitchFamily="34" charset="0"/>
              </a:rPr>
              <a:t>Content is commissioned by:</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Utilising pre-existing relationships with authors who have written key research methods text books or journal articles.</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Calls for papers.</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Contacting individuals doing interesting research.</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Meeting researchers at conferences.</a:t>
            </a:r>
          </a:p>
        </p:txBody>
      </p:sp>
      <p:sp>
        <p:nvSpPr>
          <p:cNvPr id="8" name="Title 1">
            <a:extLst>
              <a:ext uri="{FF2B5EF4-FFF2-40B4-BE49-F238E27FC236}">
                <a16:creationId xmlns:a16="http://schemas.microsoft.com/office/drawing/2014/main" id="{0EDA1BEA-D4E1-B3BB-5AE8-26672B78C4F9}"/>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what’s in it?</a:t>
            </a:r>
          </a:p>
        </p:txBody>
      </p:sp>
      <p:pic>
        <p:nvPicPr>
          <p:cNvPr id="9" name="Picture 8">
            <a:extLst>
              <a:ext uri="{FF2B5EF4-FFF2-40B4-BE49-F238E27FC236}">
                <a16:creationId xmlns:a16="http://schemas.microsoft.com/office/drawing/2014/main" id="{B0FCD805-F9B1-BC6E-923B-43D83AF9039D}"/>
              </a:ext>
            </a:extLst>
          </p:cNvPr>
          <p:cNvPicPr>
            <a:picLocks noChangeAspect="1"/>
          </p:cNvPicPr>
          <p:nvPr/>
        </p:nvPicPr>
        <p:blipFill>
          <a:blip r:embed="rId2"/>
          <a:stretch>
            <a:fillRect/>
          </a:stretch>
        </p:blipFill>
        <p:spPr>
          <a:xfrm>
            <a:off x="482599" y="342811"/>
            <a:ext cx="4241775" cy="446326"/>
          </a:xfrm>
          <a:prstGeom prst="rect">
            <a:avLst/>
          </a:prstGeom>
        </p:spPr>
      </p:pic>
      <p:pic>
        <p:nvPicPr>
          <p:cNvPr id="3" name="Picture 2">
            <a:extLst>
              <a:ext uri="{FF2B5EF4-FFF2-40B4-BE49-F238E27FC236}">
                <a16:creationId xmlns:a16="http://schemas.microsoft.com/office/drawing/2014/main" id="{42EBF916-48E3-BEEA-5D5E-52842626DAB9}"/>
              </a:ext>
            </a:extLst>
          </p:cNvPr>
          <p:cNvPicPr>
            <a:picLocks noChangeAspect="1"/>
          </p:cNvPicPr>
          <p:nvPr/>
        </p:nvPicPr>
        <p:blipFill rotWithShape="1">
          <a:blip r:embed="rId3">
            <a:extLst>
              <a:ext uri="{28A0092B-C50C-407E-A947-70E740481C1C}">
                <a14:useLocalDpi xmlns:a14="http://schemas.microsoft.com/office/drawing/2010/main" val="0"/>
              </a:ext>
            </a:extLst>
          </a:blip>
          <a:srcRect l="20367"/>
          <a:stretch/>
        </p:blipFill>
        <p:spPr>
          <a:xfrm>
            <a:off x="0" y="1449809"/>
            <a:ext cx="2088106" cy="2622131"/>
          </a:xfrm>
          <a:prstGeom prst="rect">
            <a:avLst/>
          </a:prstGeom>
        </p:spPr>
      </p:pic>
      <p:sp>
        <p:nvSpPr>
          <p:cNvPr id="10" name="Oval 9">
            <a:hlinkClick r:id="" action="ppaction://hlinkshowjump?jump=nextslide"/>
            <a:extLst>
              <a:ext uri="{FF2B5EF4-FFF2-40B4-BE49-F238E27FC236}">
                <a16:creationId xmlns:a16="http://schemas.microsoft.com/office/drawing/2014/main" id="{79A9FA4C-3514-8609-CF20-CE8ECA50466D}"/>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11" name="TextBox 10">
            <a:extLst>
              <a:ext uri="{FF2B5EF4-FFF2-40B4-BE49-F238E27FC236}">
                <a16:creationId xmlns:a16="http://schemas.microsoft.com/office/drawing/2014/main" id="{4A0DB092-BA9D-8104-0292-8B6B63AE599A}"/>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1700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D1CED6-D58D-E3D1-02B7-2BD52FD4E259}"/>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who is it for?</a:t>
            </a:r>
          </a:p>
        </p:txBody>
      </p:sp>
      <p:pic>
        <p:nvPicPr>
          <p:cNvPr id="9" name="Picture 8">
            <a:extLst>
              <a:ext uri="{FF2B5EF4-FFF2-40B4-BE49-F238E27FC236}">
                <a16:creationId xmlns:a16="http://schemas.microsoft.com/office/drawing/2014/main" id="{07B653EB-7FEF-3986-8A62-018C2E66FE8F}"/>
              </a:ext>
            </a:extLst>
          </p:cNvPr>
          <p:cNvPicPr>
            <a:picLocks noChangeAspect="1"/>
          </p:cNvPicPr>
          <p:nvPr/>
        </p:nvPicPr>
        <p:blipFill>
          <a:blip r:embed="rId2"/>
          <a:stretch>
            <a:fillRect/>
          </a:stretch>
        </p:blipFill>
        <p:spPr>
          <a:xfrm>
            <a:off x="213801" y="242655"/>
            <a:ext cx="4241775" cy="446326"/>
          </a:xfrm>
          <a:prstGeom prst="rect">
            <a:avLst/>
          </a:prstGeom>
        </p:spPr>
      </p:pic>
      <p:sp>
        <p:nvSpPr>
          <p:cNvPr id="7" name="Arrow: Pentagon 6">
            <a:hlinkClick r:id="rId3" action="ppaction://hlinksldjump"/>
            <a:extLst>
              <a:ext uri="{FF2B5EF4-FFF2-40B4-BE49-F238E27FC236}">
                <a16:creationId xmlns:a16="http://schemas.microsoft.com/office/drawing/2014/main" id="{C05AB8BB-7A72-6B7B-2BB0-97DC47AE97F7}"/>
              </a:ext>
            </a:extLst>
          </p:cNvPr>
          <p:cNvSpPr/>
          <p:nvPr/>
        </p:nvSpPr>
        <p:spPr>
          <a:xfrm flipH="1">
            <a:off x="7180788" y="4670935"/>
            <a:ext cx="1837638" cy="337747"/>
          </a:xfrm>
          <a:prstGeom prst="homePlat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rPr>
              <a:t>   Back to </a:t>
            </a:r>
            <a:r>
              <a:rPr lang="en-GB" sz="1600" i="1" dirty="0">
                <a:solidFill>
                  <a:schemeClr val="bg1"/>
                </a:solidFill>
              </a:rPr>
              <a:t>Topics</a:t>
            </a:r>
          </a:p>
        </p:txBody>
      </p:sp>
      <p:sp>
        <p:nvSpPr>
          <p:cNvPr id="24" name="TextBox 23">
            <a:extLst>
              <a:ext uri="{FF2B5EF4-FFF2-40B4-BE49-F238E27FC236}">
                <a16:creationId xmlns:a16="http://schemas.microsoft.com/office/drawing/2014/main" id="{264291CB-E020-ED3A-CB2B-B31AA2811C31}"/>
              </a:ext>
            </a:extLst>
          </p:cNvPr>
          <p:cNvSpPr txBox="1"/>
          <p:nvPr/>
        </p:nvSpPr>
        <p:spPr>
          <a:xfrm>
            <a:off x="503642" y="888044"/>
            <a:ext cx="3800724" cy="523220"/>
          </a:xfrm>
          <a:prstGeom prst="rect">
            <a:avLst/>
          </a:prstGeom>
          <a:noFill/>
        </p:spPr>
        <p:txBody>
          <a:bodyPr wrap="square" rtlCol="0">
            <a:spAutoFit/>
          </a:bodyPr>
          <a:lstStyle/>
          <a:p>
            <a:r>
              <a:rPr lang="en-US" sz="1400" b="1" dirty="0">
                <a:solidFill>
                  <a:schemeClr val="tx1">
                    <a:lumMod val="50000"/>
                    <a:lumOff val="50000"/>
                  </a:schemeClr>
                </a:solidFill>
              </a:rPr>
              <a:t>Students</a:t>
            </a:r>
            <a:r>
              <a:rPr lang="en-US" sz="1400" dirty="0">
                <a:solidFill>
                  <a:schemeClr val="tx1">
                    <a:lumMod val="50000"/>
                    <a:lumOff val="50000"/>
                  </a:schemeClr>
                </a:solidFill>
              </a:rPr>
              <a:t> learning about and doing research for the first time</a:t>
            </a:r>
            <a:endParaRPr lang="en-GB" sz="1400" dirty="0">
              <a:solidFill>
                <a:schemeClr val="tx1">
                  <a:lumMod val="50000"/>
                  <a:lumOff val="50000"/>
                </a:schemeClr>
              </a:solidFill>
            </a:endParaRPr>
          </a:p>
        </p:txBody>
      </p:sp>
      <p:sp>
        <p:nvSpPr>
          <p:cNvPr id="25" name="TextBox 24">
            <a:extLst>
              <a:ext uri="{FF2B5EF4-FFF2-40B4-BE49-F238E27FC236}">
                <a16:creationId xmlns:a16="http://schemas.microsoft.com/office/drawing/2014/main" id="{62E1A58D-F202-8EB6-F511-DEAB9C03FA8E}"/>
              </a:ext>
            </a:extLst>
          </p:cNvPr>
          <p:cNvSpPr txBox="1"/>
          <p:nvPr/>
        </p:nvSpPr>
        <p:spPr>
          <a:xfrm>
            <a:off x="1362174" y="1407416"/>
            <a:ext cx="2906474"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Consolidate topics covered in lectures and seminars</a:t>
            </a:r>
          </a:p>
          <a:p>
            <a:pPr marL="171450" indent="-171450">
              <a:buFont typeface="Arial" panose="020B0604020202020204" pitchFamily="34" charset="0"/>
              <a:buChar char="•"/>
            </a:pPr>
            <a:r>
              <a:rPr lang="en-US" sz="1200" dirty="0">
                <a:solidFill>
                  <a:srgbClr val="00A87D"/>
                </a:solidFill>
              </a:rPr>
              <a:t>Explore options beyond core modules</a:t>
            </a:r>
          </a:p>
          <a:p>
            <a:pPr marL="171450" indent="-171450">
              <a:buFont typeface="Arial" panose="020B0604020202020204" pitchFamily="34" charset="0"/>
              <a:buChar char="•"/>
            </a:pPr>
            <a:r>
              <a:rPr lang="en-US" sz="1200" dirty="0" err="1">
                <a:solidFill>
                  <a:srgbClr val="00A87D"/>
                </a:solidFill>
              </a:rPr>
              <a:t>Practise</a:t>
            </a:r>
            <a:r>
              <a:rPr lang="en-US" sz="1200" dirty="0">
                <a:solidFill>
                  <a:srgbClr val="00A87D"/>
                </a:solidFill>
              </a:rPr>
              <a:t> key skills and see concepts applied in real-life</a:t>
            </a:r>
            <a:endParaRPr lang="en-GB" sz="1200" dirty="0">
              <a:solidFill>
                <a:srgbClr val="00A87D"/>
              </a:solidFill>
            </a:endParaRPr>
          </a:p>
        </p:txBody>
      </p:sp>
      <p:sp>
        <p:nvSpPr>
          <p:cNvPr id="26" name="TextBox 25">
            <a:extLst>
              <a:ext uri="{FF2B5EF4-FFF2-40B4-BE49-F238E27FC236}">
                <a16:creationId xmlns:a16="http://schemas.microsoft.com/office/drawing/2014/main" id="{E875FC93-808E-32AE-499E-35F2FD5B5D2E}"/>
              </a:ext>
            </a:extLst>
          </p:cNvPr>
          <p:cNvSpPr txBox="1"/>
          <p:nvPr/>
        </p:nvSpPr>
        <p:spPr>
          <a:xfrm>
            <a:off x="4724374" y="884196"/>
            <a:ext cx="3800724" cy="523220"/>
          </a:xfrm>
          <a:prstGeom prst="rect">
            <a:avLst/>
          </a:prstGeom>
          <a:noFill/>
        </p:spPr>
        <p:txBody>
          <a:bodyPr wrap="square" rtlCol="0">
            <a:spAutoFit/>
          </a:bodyPr>
          <a:lstStyle/>
          <a:p>
            <a:r>
              <a:rPr lang="en-US" sz="1400" b="1" dirty="0">
                <a:solidFill>
                  <a:schemeClr val="tx1">
                    <a:lumMod val="50000"/>
                    <a:lumOff val="50000"/>
                  </a:schemeClr>
                </a:solidFill>
              </a:rPr>
              <a:t>Faculty</a:t>
            </a:r>
            <a:r>
              <a:rPr lang="en-US" sz="1400" dirty="0">
                <a:solidFill>
                  <a:schemeClr val="tx1">
                    <a:lumMod val="50000"/>
                    <a:lumOff val="50000"/>
                  </a:schemeClr>
                </a:solidFill>
              </a:rPr>
              <a:t> teaching Research Methods and supervising projects</a:t>
            </a:r>
            <a:endParaRPr lang="en-GB" sz="1400" dirty="0">
              <a:solidFill>
                <a:schemeClr val="tx1">
                  <a:lumMod val="50000"/>
                  <a:lumOff val="50000"/>
                </a:schemeClr>
              </a:solidFill>
            </a:endParaRPr>
          </a:p>
        </p:txBody>
      </p:sp>
      <p:sp>
        <p:nvSpPr>
          <p:cNvPr id="27" name="TextBox 26">
            <a:extLst>
              <a:ext uri="{FF2B5EF4-FFF2-40B4-BE49-F238E27FC236}">
                <a16:creationId xmlns:a16="http://schemas.microsoft.com/office/drawing/2014/main" id="{5A767D44-82EC-9155-1404-EBD3F419D36B}"/>
              </a:ext>
            </a:extLst>
          </p:cNvPr>
          <p:cNvSpPr txBox="1"/>
          <p:nvPr/>
        </p:nvSpPr>
        <p:spPr>
          <a:xfrm>
            <a:off x="5531964" y="1411264"/>
            <a:ext cx="3297648"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Engage students with high-quality, reliable resources</a:t>
            </a:r>
          </a:p>
          <a:p>
            <a:pPr marL="171450" indent="-171450">
              <a:buFont typeface="Arial" panose="020B0604020202020204" pitchFamily="34" charset="0"/>
              <a:buChar char="•"/>
            </a:pPr>
            <a:r>
              <a:rPr lang="en-US" sz="1200" dirty="0">
                <a:solidFill>
                  <a:srgbClr val="00A87D"/>
                </a:solidFill>
              </a:rPr>
              <a:t>Access ready-made items designed with pedagogy in mind (videos, cases, datasets)</a:t>
            </a:r>
          </a:p>
          <a:p>
            <a:pPr marL="171450" indent="-171450">
              <a:buFont typeface="Arial" panose="020B0604020202020204" pitchFamily="34" charset="0"/>
              <a:buChar char="•"/>
            </a:pPr>
            <a:r>
              <a:rPr lang="en-US" sz="1200" dirty="0">
                <a:solidFill>
                  <a:srgbClr val="00A87D"/>
                </a:solidFill>
              </a:rPr>
              <a:t>Share resources free at the point of access, with no access restrictions</a:t>
            </a:r>
            <a:endParaRPr lang="en-GB" sz="1200" dirty="0">
              <a:solidFill>
                <a:srgbClr val="00A87D"/>
              </a:solidFill>
            </a:endParaRPr>
          </a:p>
        </p:txBody>
      </p:sp>
      <p:sp>
        <p:nvSpPr>
          <p:cNvPr id="30" name="TextBox 29">
            <a:extLst>
              <a:ext uri="{FF2B5EF4-FFF2-40B4-BE49-F238E27FC236}">
                <a16:creationId xmlns:a16="http://schemas.microsoft.com/office/drawing/2014/main" id="{5070CA6D-56CC-B0DD-D07D-85EDB30A346A}"/>
              </a:ext>
            </a:extLst>
          </p:cNvPr>
          <p:cNvSpPr txBox="1"/>
          <p:nvPr/>
        </p:nvSpPr>
        <p:spPr>
          <a:xfrm>
            <a:off x="467924" y="2692306"/>
            <a:ext cx="3800724" cy="523220"/>
          </a:xfrm>
          <a:prstGeom prst="rect">
            <a:avLst/>
          </a:prstGeom>
          <a:noFill/>
        </p:spPr>
        <p:txBody>
          <a:bodyPr wrap="square" rtlCol="0">
            <a:spAutoFit/>
          </a:bodyPr>
          <a:lstStyle/>
          <a:p>
            <a:r>
              <a:rPr lang="en-US" sz="1400" b="1" dirty="0">
                <a:solidFill>
                  <a:schemeClr val="tx1">
                    <a:lumMod val="50000"/>
                    <a:lumOff val="50000"/>
                  </a:schemeClr>
                </a:solidFill>
              </a:rPr>
              <a:t>Experienced researchers</a:t>
            </a:r>
            <a:r>
              <a:rPr lang="en-US" sz="1400" dirty="0">
                <a:solidFill>
                  <a:schemeClr val="tx1">
                    <a:lumMod val="50000"/>
                    <a:lumOff val="50000"/>
                  </a:schemeClr>
                </a:solidFill>
              </a:rPr>
              <a:t> conducting their own projects</a:t>
            </a:r>
            <a:endParaRPr lang="en-GB" sz="1400" dirty="0">
              <a:solidFill>
                <a:schemeClr val="tx1">
                  <a:lumMod val="50000"/>
                  <a:lumOff val="50000"/>
                </a:schemeClr>
              </a:solidFill>
            </a:endParaRPr>
          </a:p>
        </p:txBody>
      </p:sp>
      <p:sp>
        <p:nvSpPr>
          <p:cNvPr id="31" name="TextBox 30">
            <a:extLst>
              <a:ext uri="{FF2B5EF4-FFF2-40B4-BE49-F238E27FC236}">
                <a16:creationId xmlns:a16="http://schemas.microsoft.com/office/drawing/2014/main" id="{D79C1B8A-55EC-D9AC-6049-03189D209CC5}"/>
              </a:ext>
            </a:extLst>
          </p:cNvPr>
          <p:cNvSpPr txBox="1"/>
          <p:nvPr/>
        </p:nvSpPr>
        <p:spPr>
          <a:xfrm>
            <a:off x="1326456" y="3211678"/>
            <a:ext cx="3087961"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Justify methodology with high-quality reference works</a:t>
            </a:r>
          </a:p>
          <a:p>
            <a:pPr marL="171450" indent="-171450">
              <a:buFont typeface="Arial" panose="020B0604020202020204" pitchFamily="34" charset="0"/>
              <a:buChar char="•"/>
            </a:pPr>
            <a:r>
              <a:rPr lang="en-US" sz="1200" dirty="0">
                <a:solidFill>
                  <a:srgbClr val="00A87D"/>
                </a:solidFill>
              </a:rPr>
              <a:t>Develop their skillset in their own way</a:t>
            </a:r>
          </a:p>
          <a:p>
            <a:pPr marL="171450" indent="-171450">
              <a:buFont typeface="Arial" panose="020B0604020202020204" pitchFamily="34" charset="0"/>
              <a:buChar char="•"/>
            </a:pPr>
            <a:r>
              <a:rPr lang="en-US" sz="1200" dirty="0">
                <a:solidFill>
                  <a:srgbClr val="00A87D"/>
                </a:solidFill>
              </a:rPr>
              <a:t>Explore new methods not used before</a:t>
            </a:r>
          </a:p>
          <a:p>
            <a:pPr marL="171450" indent="-171450">
              <a:buFont typeface="Arial" panose="020B0604020202020204" pitchFamily="34" charset="0"/>
              <a:buChar char="•"/>
            </a:pPr>
            <a:r>
              <a:rPr lang="en-US" sz="1200" dirty="0">
                <a:solidFill>
                  <a:srgbClr val="00A87D"/>
                </a:solidFill>
              </a:rPr>
              <a:t>Better understand publishing and dissemination practices</a:t>
            </a:r>
            <a:endParaRPr lang="en-GB" sz="1200" dirty="0">
              <a:solidFill>
                <a:srgbClr val="00A87D"/>
              </a:solidFill>
            </a:endParaRPr>
          </a:p>
        </p:txBody>
      </p:sp>
      <p:sp>
        <p:nvSpPr>
          <p:cNvPr id="32" name="TextBox 31">
            <a:extLst>
              <a:ext uri="{FF2B5EF4-FFF2-40B4-BE49-F238E27FC236}">
                <a16:creationId xmlns:a16="http://schemas.microsoft.com/office/drawing/2014/main" id="{C13A4FAA-920B-CE92-228A-4E9B3E593023}"/>
              </a:ext>
            </a:extLst>
          </p:cNvPr>
          <p:cNvSpPr txBox="1"/>
          <p:nvPr/>
        </p:nvSpPr>
        <p:spPr>
          <a:xfrm>
            <a:off x="4799769" y="2694064"/>
            <a:ext cx="3800724" cy="523220"/>
          </a:xfrm>
          <a:prstGeom prst="rect">
            <a:avLst/>
          </a:prstGeom>
          <a:noFill/>
        </p:spPr>
        <p:txBody>
          <a:bodyPr wrap="square" rtlCol="0">
            <a:spAutoFit/>
          </a:bodyPr>
          <a:lstStyle/>
          <a:p>
            <a:r>
              <a:rPr lang="en-US" sz="1400" b="1" dirty="0">
                <a:solidFill>
                  <a:schemeClr val="tx1">
                    <a:lumMod val="50000"/>
                    <a:lumOff val="50000"/>
                  </a:schemeClr>
                </a:solidFill>
              </a:rPr>
              <a:t>Librarians </a:t>
            </a:r>
            <a:r>
              <a:rPr lang="en-US" sz="1400" dirty="0">
                <a:solidFill>
                  <a:schemeClr val="tx1">
                    <a:lumMod val="50000"/>
                    <a:lumOff val="50000"/>
                  </a:schemeClr>
                </a:solidFill>
              </a:rPr>
              <a:t>providing research support or information workshops</a:t>
            </a:r>
            <a:endParaRPr lang="en-GB" sz="1400" dirty="0">
              <a:solidFill>
                <a:schemeClr val="tx1">
                  <a:lumMod val="50000"/>
                  <a:lumOff val="50000"/>
                </a:schemeClr>
              </a:solidFill>
            </a:endParaRPr>
          </a:p>
        </p:txBody>
      </p:sp>
      <p:sp>
        <p:nvSpPr>
          <p:cNvPr id="33" name="TextBox 32">
            <a:extLst>
              <a:ext uri="{FF2B5EF4-FFF2-40B4-BE49-F238E27FC236}">
                <a16:creationId xmlns:a16="http://schemas.microsoft.com/office/drawing/2014/main" id="{89D341DC-86FA-1D32-9FF3-1F994D43B78B}"/>
              </a:ext>
            </a:extLst>
          </p:cNvPr>
          <p:cNvSpPr txBox="1"/>
          <p:nvPr/>
        </p:nvSpPr>
        <p:spPr>
          <a:xfrm>
            <a:off x="5531964" y="3209973"/>
            <a:ext cx="331232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One central resource for a huge range of research resources</a:t>
            </a:r>
          </a:p>
          <a:p>
            <a:pPr marL="171450" indent="-171450">
              <a:buFont typeface="Arial" panose="020B0604020202020204" pitchFamily="34" charset="0"/>
              <a:buChar char="•"/>
            </a:pPr>
            <a:r>
              <a:rPr lang="en-US" sz="1200" dirty="0">
                <a:solidFill>
                  <a:srgbClr val="00A87D"/>
                </a:solidFill>
              </a:rPr>
              <a:t>Use effective resources in training and outreach</a:t>
            </a:r>
          </a:p>
          <a:p>
            <a:pPr marL="171450" indent="-171450">
              <a:buFont typeface="Arial" panose="020B0604020202020204" pitchFamily="34" charset="0"/>
              <a:buChar char="•"/>
            </a:pPr>
            <a:r>
              <a:rPr lang="en-US" sz="1200" dirty="0">
                <a:solidFill>
                  <a:srgbClr val="00A87D"/>
                </a:solidFill>
              </a:rPr>
              <a:t>Engage faculty with resources that demystify the research process</a:t>
            </a:r>
            <a:endParaRPr lang="en-GB" sz="1200" dirty="0">
              <a:solidFill>
                <a:srgbClr val="00A87D"/>
              </a:solidFill>
            </a:endParaRPr>
          </a:p>
        </p:txBody>
      </p:sp>
      <p:grpSp>
        <p:nvGrpSpPr>
          <p:cNvPr id="2" name="Group 1">
            <a:extLst>
              <a:ext uri="{FF2B5EF4-FFF2-40B4-BE49-F238E27FC236}">
                <a16:creationId xmlns:a16="http://schemas.microsoft.com/office/drawing/2014/main" id="{C69CA200-09DD-6988-DE36-95EB48C79613}"/>
              </a:ext>
            </a:extLst>
          </p:cNvPr>
          <p:cNvGrpSpPr>
            <a:grpSpLocks noChangeAspect="1"/>
          </p:cNvGrpSpPr>
          <p:nvPr/>
        </p:nvGrpSpPr>
        <p:grpSpPr>
          <a:xfrm>
            <a:off x="4799769" y="1497261"/>
            <a:ext cx="589794" cy="593691"/>
            <a:chOff x="5944736" y="1340361"/>
            <a:chExt cx="581114" cy="584955"/>
          </a:xfrm>
        </p:grpSpPr>
        <p:sp>
          <p:nvSpPr>
            <p:cNvPr id="3" name="Rectangle 2">
              <a:extLst>
                <a:ext uri="{FF2B5EF4-FFF2-40B4-BE49-F238E27FC236}">
                  <a16:creationId xmlns:a16="http://schemas.microsoft.com/office/drawing/2014/main" id="{6442D5E3-4CC4-A794-2750-21D7A3FD2B20}"/>
                </a:ext>
              </a:extLst>
            </p:cNvPr>
            <p:cNvSpPr/>
            <p:nvPr/>
          </p:nvSpPr>
          <p:spPr>
            <a:xfrm>
              <a:off x="5945749" y="1340361"/>
              <a:ext cx="580101" cy="580101"/>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ight Triangle 3">
              <a:extLst>
                <a:ext uri="{FF2B5EF4-FFF2-40B4-BE49-F238E27FC236}">
                  <a16:creationId xmlns:a16="http://schemas.microsoft.com/office/drawing/2014/main" id="{7EDBD797-E1C1-3C7A-7B2E-6CF22B91C98B}"/>
                </a:ext>
              </a:extLst>
            </p:cNvPr>
            <p:cNvSpPr/>
            <p:nvPr/>
          </p:nvSpPr>
          <p:spPr>
            <a:xfrm rot="16200000">
              <a:off x="5944736" y="1345215"/>
              <a:ext cx="580101" cy="580101"/>
            </a:xfrm>
            <a:prstGeom prst="rtTriangl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assroom with solid fill">
              <a:extLst>
                <a:ext uri="{FF2B5EF4-FFF2-40B4-BE49-F238E27FC236}">
                  <a16:creationId xmlns:a16="http://schemas.microsoft.com/office/drawing/2014/main" id="{C922100D-D3FB-89B5-33D5-B518C2EBCE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3796" y="1389380"/>
              <a:ext cx="441982" cy="441982"/>
            </a:xfrm>
            <a:prstGeom prst="rect">
              <a:avLst/>
            </a:prstGeom>
          </p:spPr>
        </p:pic>
      </p:grpSp>
      <p:grpSp>
        <p:nvGrpSpPr>
          <p:cNvPr id="23" name="Group 22">
            <a:extLst>
              <a:ext uri="{FF2B5EF4-FFF2-40B4-BE49-F238E27FC236}">
                <a16:creationId xmlns:a16="http://schemas.microsoft.com/office/drawing/2014/main" id="{F2C52A75-8808-57D1-A19B-786C11912F1D}"/>
              </a:ext>
            </a:extLst>
          </p:cNvPr>
          <p:cNvGrpSpPr/>
          <p:nvPr/>
        </p:nvGrpSpPr>
        <p:grpSpPr>
          <a:xfrm>
            <a:off x="551663" y="1502235"/>
            <a:ext cx="589745" cy="588718"/>
            <a:chOff x="551663" y="1502235"/>
            <a:chExt cx="589745" cy="588718"/>
          </a:xfrm>
        </p:grpSpPr>
        <p:sp>
          <p:nvSpPr>
            <p:cNvPr id="10" name="Rectangle 9">
              <a:extLst>
                <a:ext uri="{FF2B5EF4-FFF2-40B4-BE49-F238E27FC236}">
                  <a16:creationId xmlns:a16="http://schemas.microsoft.com/office/drawing/2014/main" id="{1D091CA0-CEB4-0DED-4EB8-06DC478AC79F}"/>
                </a:ext>
              </a:extLst>
            </p:cNvPr>
            <p:cNvSpPr/>
            <p:nvPr/>
          </p:nvSpPr>
          <p:spPr>
            <a:xfrm>
              <a:off x="552691" y="1502236"/>
              <a:ext cx="588717" cy="588717"/>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5447BFA4-99A5-4418-F574-ECA38E64ED32}"/>
                </a:ext>
              </a:extLst>
            </p:cNvPr>
            <p:cNvSpPr/>
            <p:nvPr/>
          </p:nvSpPr>
          <p:spPr>
            <a:xfrm rot="16200000">
              <a:off x="551663" y="1502235"/>
              <a:ext cx="588717" cy="588717"/>
            </a:xfrm>
            <a:prstGeom prst="rtTriangl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raduation cap with solid fill">
              <a:extLst>
                <a:ext uri="{FF2B5EF4-FFF2-40B4-BE49-F238E27FC236}">
                  <a16:creationId xmlns:a16="http://schemas.microsoft.com/office/drawing/2014/main" id="{5D5A9332-4179-B027-BA9A-4DB42680C5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846" y="1521207"/>
              <a:ext cx="543038" cy="543037"/>
            </a:xfrm>
            <a:prstGeom prst="rect">
              <a:avLst/>
            </a:prstGeom>
          </p:spPr>
        </p:pic>
      </p:grpSp>
      <p:grpSp>
        <p:nvGrpSpPr>
          <p:cNvPr id="16" name="Group 15">
            <a:extLst>
              <a:ext uri="{FF2B5EF4-FFF2-40B4-BE49-F238E27FC236}">
                <a16:creationId xmlns:a16="http://schemas.microsoft.com/office/drawing/2014/main" id="{9974978E-E005-E2D8-4B8A-411E583F3985}"/>
              </a:ext>
            </a:extLst>
          </p:cNvPr>
          <p:cNvGrpSpPr>
            <a:grpSpLocks noChangeAspect="1"/>
          </p:cNvGrpSpPr>
          <p:nvPr/>
        </p:nvGrpSpPr>
        <p:grpSpPr>
          <a:xfrm>
            <a:off x="4877626" y="3307129"/>
            <a:ext cx="588767" cy="602572"/>
            <a:chOff x="-705328" y="7031793"/>
            <a:chExt cx="580101" cy="593703"/>
          </a:xfrm>
        </p:grpSpPr>
        <p:sp>
          <p:nvSpPr>
            <p:cNvPr id="17" name="Rectangle 16">
              <a:extLst>
                <a:ext uri="{FF2B5EF4-FFF2-40B4-BE49-F238E27FC236}">
                  <a16:creationId xmlns:a16="http://schemas.microsoft.com/office/drawing/2014/main" id="{C73F7257-D1EF-DB63-457C-B2B25EBD8E0F}"/>
                </a:ext>
              </a:extLst>
            </p:cNvPr>
            <p:cNvSpPr/>
            <p:nvPr/>
          </p:nvSpPr>
          <p:spPr>
            <a:xfrm>
              <a:off x="-705328" y="7031793"/>
              <a:ext cx="580101" cy="580101"/>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7">
              <a:extLst>
                <a:ext uri="{FF2B5EF4-FFF2-40B4-BE49-F238E27FC236}">
                  <a16:creationId xmlns:a16="http://schemas.microsoft.com/office/drawing/2014/main" id="{977D416D-EFE1-A3BD-127A-1BC13142F688}"/>
                </a:ext>
              </a:extLst>
            </p:cNvPr>
            <p:cNvSpPr/>
            <p:nvPr/>
          </p:nvSpPr>
          <p:spPr>
            <a:xfrm rot="16200000">
              <a:off x="-705328" y="7045395"/>
              <a:ext cx="580101" cy="580101"/>
            </a:xfrm>
            <a:prstGeom prst="rtTriangl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Books on shelf with solid fill">
              <a:extLst>
                <a:ext uri="{FF2B5EF4-FFF2-40B4-BE49-F238E27FC236}">
                  <a16:creationId xmlns:a16="http://schemas.microsoft.com/office/drawing/2014/main" id="{0ECC7647-67FC-553F-571B-1F9AE6BDB4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075" y="7077395"/>
              <a:ext cx="504844" cy="504844"/>
            </a:xfrm>
            <a:prstGeom prst="rect">
              <a:avLst/>
            </a:prstGeom>
          </p:spPr>
        </p:pic>
      </p:grpSp>
      <p:grpSp>
        <p:nvGrpSpPr>
          <p:cNvPr id="28" name="Group 27">
            <a:extLst>
              <a:ext uri="{FF2B5EF4-FFF2-40B4-BE49-F238E27FC236}">
                <a16:creationId xmlns:a16="http://schemas.microsoft.com/office/drawing/2014/main" id="{BE5A2BC7-2E12-6363-7368-DCC109BACB5E}"/>
              </a:ext>
            </a:extLst>
          </p:cNvPr>
          <p:cNvGrpSpPr/>
          <p:nvPr/>
        </p:nvGrpSpPr>
        <p:grpSpPr>
          <a:xfrm>
            <a:off x="549808" y="3320984"/>
            <a:ext cx="590573" cy="588717"/>
            <a:chOff x="-690100" y="361906"/>
            <a:chExt cx="590573" cy="588717"/>
          </a:xfrm>
        </p:grpSpPr>
        <p:sp>
          <p:nvSpPr>
            <p:cNvPr id="20" name="Rectangle 19">
              <a:extLst>
                <a:ext uri="{FF2B5EF4-FFF2-40B4-BE49-F238E27FC236}">
                  <a16:creationId xmlns:a16="http://schemas.microsoft.com/office/drawing/2014/main" id="{ECB5641C-C3B6-609E-3CF4-7757EB986318}"/>
                </a:ext>
              </a:extLst>
            </p:cNvPr>
            <p:cNvSpPr/>
            <p:nvPr/>
          </p:nvSpPr>
          <p:spPr>
            <a:xfrm>
              <a:off x="-690100" y="361906"/>
              <a:ext cx="588717" cy="588717"/>
            </a:xfrm>
            <a:prstGeom prst="rect">
              <a:avLst/>
            </a:prstGeom>
            <a:solidFill>
              <a:srgbClr val="C8468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0">
              <a:extLst>
                <a:ext uri="{FF2B5EF4-FFF2-40B4-BE49-F238E27FC236}">
                  <a16:creationId xmlns:a16="http://schemas.microsoft.com/office/drawing/2014/main" id="{EE3252F1-CF34-1E2A-1B4F-BCC73923F91A}"/>
                </a:ext>
              </a:extLst>
            </p:cNvPr>
            <p:cNvSpPr/>
            <p:nvPr/>
          </p:nvSpPr>
          <p:spPr>
            <a:xfrm rot="16200000">
              <a:off x="-688244" y="361906"/>
              <a:ext cx="588717" cy="588717"/>
            </a:xfrm>
            <a:prstGeom prst="rtTriangle">
              <a:avLst/>
            </a:prstGeom>
            <a:solidFill>
              <a:srgbClr val="DE8EB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Desk with solid fill">
              <a:extLst>
                <a:ext uri="{FF2B5EF4-FFF2-40B4-BE49-F238E27FC236}">
                  <a16:creationId xmlns:a16="http://schemas.microsoft.com/office/drawing/2014/main" id="{989F859D-C212-AB7E-1876-DBAA4C15029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67261" y="398112"/>
              <a:ext cx="543037" cy="543037"/>
            </a:xfrm>
            <a:prstGeom prst="rect">
              <a:avLst/>
            </a:prstGeom>
          </p:spPr>
        </p:pic>
      </p:grpSp>
    </p:spTree>
    <p:extLst>
      <p:ext uri="{BB962C8B-B14F-4D97-AF65-F5344CB8AC3E}">
        <p14:creationId xmlns:p14="http://schemas.microsoft.com/office/powerpoint/2010/main" val="43439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8622" y="1554738"/>
            <a:ext cx="4364454" cy="685801"/>
          </a:xfrm>
        </p:spPr>
        <p:txBody>
          <a:bodyPr/>
          <a:lstStyle/>
          <a:p>
            <a:r>
              <a:rPr lang="en-US" sz="3600" b="1" dirty="0"/>
              <a:t>getting started on</a:t>
            </a:r>
          </a:p>
        </p:txBody>
      </p:sp>
      <p:sp>
        <p:nvSpPr>
          <p:cNvPr id="3" name="Subtitle 2"/>
          <p:cNvSpPr>
            <a:spLocks noGrp="1"/>
          </p:cNvSpPr>
          <p:nvPr>
            <p:ph type="subTitle" idx="1"/>
          </p:nvPr>
        </p:nvSpPr>
        <p:spPr>
          <a:xfrm>
            <a:off x="1143000" y="2852747"/>
            <a:ext cx="7225908" cy="499222"/>
          </a:xfrm>
        </p:spPr>
        <p:txBody>
          <a:bodyPr>
            <a:normAutofit/>
          </a:bodyPr>
          <a:lstStyle/>
          <a:p>
            <a:pPr algn="r"/>
            <a:r>
              <a:rPr lang="en-US" sz="2400" dirty="0">
                <a:latin typeface="Arial Nova Light" panose="020B0304020202020204" pitchFamily="34" charset="0"/>
              </a:rPr>
              <a:t>Homepage, collection tiles and searching</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466854" y="2090299"/>
            <a:ext cx="7902054" cy="828190"/>
          </a:xfrm>
          <a:prstGeom prst="rect">
            <a:avLst/>
          </a:prstGeom>
        </p:spPr>
      </p:pic>
      <p:sp>
        <p:nvSpPr>
          <p:cNvPr id="7" name="Oval 6">
            <a:hlinkClick r:id="" action="ppaction://hlinkshowjump?jump=nextslide"/>
            <a:extLst>
              <a:ext uri="{FF2B5EF4-FFF2-40B4-BE49-F238E27FC236}">
                <a16:creationId xmlns:a16="http://schemas.microsoft.com/office/drawing/2014/main" id="{AA9ACA75-47F9-EE2F-FE23-1913BF9EED67}"/>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9" name="TextBox 8">
            <a:extLst>
              <a:ext uri="{FF2B5EF4-FFF2-40B4-BE49-F238E27FC236}">
                <a16:creationId xmlns:a16="http://schemas.microsoft.com/office/drawing/2014/main" id="{62C8F56A-1E22-AA16-E2BD-1520434183A3}"/>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220444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fontAlgn="auto">
              <a:spcAft>
                <a:spcPts val="0"/>
              </a:spcAft>
              <a:buNone/>
            </a:pPr>
            <a:endParaRPr lang="en-US" sz="1200" b="1" dirty="0">
              <a:solidFill>
                <a:srgbClr val="008563"/>
              </a:solidFill>
              <a:latin typeface="Arial Nova Light" panose="020B0304020202020204" pitchFamily="34" charset="0"/>
            </a:endParaRPr>
          </a:p>
        </p:txBody>
      </p:sp>
      <p:sp>
        <p:nvSpPr>
          <p:cNvPr id="5" name="Rounded Rectangular Callout 4"/>
          <p:cNvSpPr/>
          <p:nvPr/>
        </p:nvSpPr>
        <p:spPr>
          <a:xfrm>
            <a:off x="5828734" y="3928781"/>
            <a:ext cx="2513115" cy="963806"/>
          </a:xfrm>
          <a:prstGeom prst="wedgeRoundRectCallout">
            <a:avLst>
              <a:gd name="adj1" fmla="val 47734"/>
              <a:gd name="adj2" fmla="val -48442"/>
              <a:gd name="adj3" fmla="val 16667"/>
            </a:avLst>
          </a:prstGeom>
          <a:solidFill>
            <a:srgbClr val="C84681"/>
          </a:solidFill>
          <a:ln w="44450">
            <a:noFill/>
          </a:ln>
          <a:effectLst/>
        </p:spPr>
        <p:style>
          <a:lnRef idx="1">
            <a:schemeClr val="accent1"/>
          </a:lnRef>
          <a:fillRef idx="3">
            <a:schemeClr val="accent1"/>
          </a:fillRef>
          <a:effectRef idx="2">
            <a:schemeClr val="accent1"/>
          </a:effectRef>
          <a:fontRef idx="minor">
            <a:schemeClr val="lt1"/>
          </a:fontRef>
        </p:style>
        <p:txBody>
          <a:bodyPr lIns="324000" tIns="324000" rIns="324000" bIns="324000" rtlCol="0" anchor="ctr" anchorCtr="0">
            <a:noAutofit/>
          </a:bodyPr>
          <a:lstStyle/>
          <a:p>
            <a:pPr algn="ctr"/>
            <a:r>
              <a:rPr lang="en-GB" sz="900" dirty="0">
                <a:solidFill>
                  <a:schemeClr val="bg1"/>
                </a:solidFill>
                <a:latin typeface="Arial Nova Light" panose="020B0304020202020204" pitchFamily="34" charset="0"/>
              </a:rPr>
              <a:t>Please note: if your institution does not subscribe to a particular collection, it is possible that </a:t>
            </a:r>
            <a:r>
              <a:rPr lang="en-GB" sz="1000" dirty="0">
                <a:solidFill>
                  <a:schemeClr val="bg1"/>
                </a:solidFill>
                <a:latin typeface="Arial Nova Light" panose="020B0304020202020204" pitchFamily="34" charset="0"/>
              </a:rPr>
              <a:t>some</a:t>
            </a:r>
            <a:r>
              <a:rPr lang="en-GB" sz="900" dirty="0">
                <a:solidFill>
                  <a:schemeClr val="bg1"/>
                </a:solidFill>
                <a:latin typeface="Arial Nova Light" panose="020B0304020202020204" pitchFamily="34" charset="0"/>
              </a:rPr>
              <a:t> of these content options will appear in grey on your screen.</a:t>
            </a:r>
          </a:p>
        </p:txBody>
      </p:sp>
      <p:grpSp>
        <p:nvGrpSpPr>
          <p:cNvPr id="11" name="Group 10">
            <a:extLst>
              <a:ext uri="{FF2B5EF4-FFF2-40B4-BE49-F238E27FC236}">
                <a16:creationId xmlns:a16="http://schemas.microsoft.com/office/drawing/2014/main" id="{7EC65B8F-FC51-016E-32F2-6597E683BB84}"/>
              </a:ext>
            </a:extLst>
          </p:cNvPr>
          <p:cNvGrpSpPr/>
          <p:nvPr/>
        </p:nvGrpSpPr>
        <p:grpSpPr>
          <a:xfrm>
            <a:off x="458832" y="1372778"/>
            <a:ext cx="4777740" cy="3519809"/>
            <a:chOff x="327660" y="1533873"/>
            <a:chExt cx="4777740" cy="3519809"/>
          </a:xfrm>
        </p:grpSpPr>
        <p:pic>
          <p:nvPicPr>
            <p:cNvPr id="9" name="Picture 8">
              <a:extLst>
                <a:ext uri="{FF2B5EF4-FFF2-40B4-BE49-F238E27FC236}">
                  <a16:creationId xmlns:a16="http://schemas.microsoft.com/office/drawing/2014/main" id="{C3497B09-4DD5-6428-F2CE-F46F9596E9B5}"/>
                </a:ext>
              </a:extLst>
            </p:cNvPr>
            <p:cNvPicPr>
              <a:picLocks noChangeAspect="1"/>
            </p:cNvPicPr>
            <p:nvPr/>
          </p:nvPicPr>
          <p:blipFill rotWithShape="1">
            <a:blip r:embed="rId2"/>
            <a:srcRect l="13331" r="13960"/>
            <a:stretch/>
          </p:blipFill>
          <p:spPr>
            <a:xfrm>
              <a:off x="327660" y="1533873"/>
              <a:ext cx="4777740" cy="3519809"/>
            </a:xfrm>
            <a:prstGeom prst="rect">
              <a:avLst/>
            </a:prstGeom>
            <a:ln>
              <a:solidFill>
                <a:srgbClr val="00A87D"/>
              </a:solidFill>
            </a:ln>
          </p:spPr>
        </p:pic>
        <p:sp>
          <p:nvSpPr>
            <p:cNvPr id="10" name="Rectangle 9">
              <a:extLst>
                <a:ext uri="{FF2B5EF4-FFF2-40B4-BE49-F238E27FC236}">
                  <a16:creationId xmlns:a16="http://schemas.microsoft.com/office/drawing/2014/main" id="{C9B2B424-12D9-D98C-08F8-1A33D4C0D949}"/>
                </a:ext>
              </a:extLst>
            </p:cNvPr>
            <p:cNvSpPr/>
            <p:nvPr/>
          </p:nvSpPr>
          <p:spPr>
            <a:xfrm>
              <a:off x="3931920" y="1593380"/>
              <a:ext cx="259080" cy="9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Rounded Corners 12">
            <a:extLst>
              <a:ext uri="{FF2B5EF4-FFF2-40B4-BE49-F238E27FC236}">
                <a16:creationId xmlns:a16="http://schemas.microsoft.com/office/drawing/2014/main" id="{B448CAB2-ACDA-831B-38C3-5E3DA344D1B8}"/>
              </a:ext>
            </a:extLst>
          </p:cNvPr>
          <p:cNvSpPr/>
          <p:nvPr/>
        </p:nvSpPr>
        <p:spPr>
          <a:xfrm>
            <a:off x="5695404" y="1856232"/>
            <a:ext cx="2779776" cy="192938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pPr>
            <a:r>
              <a:rPr lang="en-GB" sz="1800" i="1" dirty="0">
                <a:solidFill>
                  <a:schemeClr val="bg1"/>
                </a:solidFill>
                <a:latin typeface="Arial Nova Light" panose="020B0304020202020204" pitchFamily="34" charset="0"/>
                <a:ea typeface="ＭＳ Ｐゴシック" pitchFamily="34" charset="-128"/>
                <a:cs typeface="Arial" pitchFamily="34" charset="0"/>
              </a:rPr>
              <a:t>SAGE Research Methods </a:t>
            </a:r>
            <a:r>
              <a:rPr lang="en-GB" sz="1800" dirty="0">
                <a:solidFill>
                  <a:schemeClr val="bg1"/>
                </a:solidFill>
                <a:latin typeface="Arial Nova Light" panose="020B0304020202020204" pitchFamily="34" charset="0"/>
                <a:ea typeface="ＭＳ Ｐゴシック" pitchFamily="34" charset="-128"/>
                <a:cs typeface="Arial" pitchFamily="34" charset="0"/>
              </a:rPr>
              <a:t>content will also be available through your library catalogue, and search engines like Google.</a:t>
            </a: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homepage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3"/>
          <a:stretch>
            <a:fillRect/>
          </a:stretch>
        </p:blipFill>
        <p:spPr>
          <a:xfrm>
            <a:off x="482599" y="342811"/>
            <a:ext cx="4241775" cy="446326"/>
          </a:xfrm>
          <a:prstGeom prst="rect">
            <a:avLst/>
          </a:prstGeom>
        </p:spPr>
      </p:pic>
      <p:sp>
        <p:nvSpPr>
          <p:cNvPr id="2" name="Rectangle 1">
            <a:extLst>
              <a:ext uri="{FF2B5EF4-FFF2-40B4-BE49-F238E27FC236}">
                <a16:creationId xmlns:a16="http://schemas.microsoft.com/office/drawing/2014/main" id="{41CEC2D2-B556-1CF9-8C48-7FD71912955C}"/>
              </a:ext>
            </a:extLst>
          </p:cNvPr>
          <p:cNvSpPr/>
          <p:nvPr/>
        </p:nvSpPr>
        <p:spPr>
          <a:xfrm>
            <a:off x="6178163" y="975140"/>
            <a:ext cx="2965837" cy="610040"/>
          </a:xfrm>
          <a:prstGeom prst="rect">
            <a:avLst/>
          </a:prstGeom>
          <a:solidFill>
            <a:srgbClr val="008563"/>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7302F2E-80D7-B554-E35B-7A9C85D6FDD1}"/>
              </a:ext>
            </a:extLst>
          </p:cNvPr>
          <p:cNvGrpSpPr>
            <a:grpSpLocks noChangeAspect="1"/>
          </p:cNvGrpSpPr>
          <p:nvPr/>
        </p:nvGrpSpPr>
        <p:grpSpPr>
          <a:xfrm>
            <a:off x="5908244" y="977611"/>
            <a:ext cx="599618" cy="599618"/>
            <a:chOff x="5828734" y="942863"/>
            <a:chExt cx="468000" cy="468000"/>
          </a:xfrm>
        </p:grpSpPr>
        <p:sp>
          <p:nvSpPr>
            <p:cNvPr id="3" name="Oval 2">
              <a:extLst>
                <a:ext uri="{FF2B5EF4-FFF2-40B4-BE49-F238E27FC236}">
                  <a16:creationId xmlns:a16="http://schemas.microsoft.com/office/drawing/2014/main" id="{448EC208-8F74-579A-B1B6-4759D5F53A29}"/>
                </a:ext>
              </a:extLst>
            </p:cNvPr>
            <p:cNvSpPr/>
            <p:nvPr/>
          </p:nvSpPr>
          <p:spPr>
            <a:xfrm>
              <a:off x="5828734" y="942863"/>
              <a:ext cx="468000" cy="468000"/>
            </a:xfrm>
            <a:prstGeom prst="ellipse">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03AF7D2F-C1EC-4199-28A9-392567D51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8734" y="942863"/>
              <a:ext cx="468000" cy="468000"/>
            </a:xfrm>
            <a:prstGeom prst="rect">
              <a:avLst/>
            </a:prstGeom>
          </p:spPr>
        </p:pic>
      </p:grpSp>
      <p:sp>
        <p:nvSpPr>
          <p:cNvPr id="16" name="TextBox 15">
            <a:extLst>
              <a:ext uri="{FF2B5EF4-FFF2-40B4-BE49-F238E27FC236}">
                <a16:creationId xmlns:a16="http://schemas.microsoft.com/office/drawing/2014/main" id="{84B310FA-B33D-D5C6-FD61-2722E2EBFBED}"/>
              </a:ext>
            </a:extLst>
          </p:cNvPr>
          <p:cNvSpPr txBox="1"/>
          <p:nvPr/>
        </p:nvSpPr>
        <p:spPr>
          <a:xfrm>
            <a:off x="6047328" y="1070019"/>
            <a:ext cx="3567468" cy="369332"/>
          </a:xfrm>
          <a:prstGeom prst="rect">
            <a:avLst/>
          </a:prstGeom>
          <a:noFill/>
        </p:spPr>
        <p:txBody>
          <a:bodyPr wrap="square" rtlCol="0">
            <a:spAutoFit/>
          </a:bodyPr>
          <a:lstStyle/>
          <a:p>
            <a:pPr algn="ctr"/>
            <a:r>
              <a:rPr lang="en-GB" dirty="0">
                <a:solidFill>
                  <a:schemeClr val="bg1"/>
                </a:solidFill>
              </a:rPr>
              <a:t>methods.sagepub.com</a:t>
            </a:r>
          </a:p>
        </p:txBody>
      </p:sp>
      <p:sp>
        <p:nvSpPr>
          <p:cNvPr id="19" name="Oval 18">
            <a:hlinkClick r:id="" action="ppaction://hlinkshowjump?jump=nextslide"/>
            <a:extLst>
              <a:ext uri="{FF2B5EF4-FFF2-40B4-BE49-F238E27FC236}">
                <a16:creationId xmlns:a16="http://schemas.microsoft.com/office/drawing/2014/main" id="{1A0A5F39-BA1F-1AD0-C015-82F8810894E8}"/>
              </a:ext>
            </a:extLst>
          </p:cNvPr>
          <p:cNvSpPr/>
          <p:nvPr/>
        </p:nvSpPr>
        <p:spPr>
          <a:xfrm>
            <a:off x="8710261" y="4712825"/>
            <a:ext cx="360000" cy="360000"/>
          </a:xfrm>
          <a:prstGeom prst="ellips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solidFill>
                <a:srgbClr val="00A87D"/>
              </a:solidFill>
            </a:endParaRPr>
          </a:p>
        </p:txBody>
      </p:sp>
      <p:sp>
        <p:nvSpPr>
          <p:cNvPr id="20" name="TextBox 19">
            <a:extLst>
              <a:ext uri="{FF2B5EF4-FFF2-40B4-BE49-F238E27FC236}">
                <a16:creationId xmlns:a16="http://schemas.microsoft.com/office/drawing/2014/main" id="{69F6E6B3-B1AC-0D98-D6F7-C63991A99335}"/>
              </a:ext>
            </a:extLst>
          </p:cNvPr>
          <p:cNvSpPr txBox="1"/>
          <p:nvPr/>
        </p:nvSpPr>
        <p:spPr>
          <a:xfrm>
            <a:off x="8636521" y="4769714"/>
            <a:ext cx="507479" cy="246221"/>
          </a:xfrm>
          <a:prstGeom prst="rect">
            <a:avLst/>
          </a:prstGeom>
          <a:noFill/>
        </p:spPr>
        <p:txBody>
          <a:bodyPr wrap="square" rtlCol="0">
            <a:spAutoFit/>
          </a:bodyPr>
          <a:lstStyle/>
          <a:p>
            <a:pPr algn="ctr"/>
            <a:r>
              <a:rPr lang="en-GB" sz="1000" dirty="0">
                <a:solidFill>
                  <a:srgbClr val="00A87D"/>
                </a:solidFill>
              </a:rPr>
              <a:t>next</a:t>
            </a:r>
          </a:p>
        </p:txBody>
      </p:sp>
    </p:spTree>
    <p:extLst>
      <p:ext uri="{BB962C8B-B14F-4D97-AF65-F5344CB8AC3E}">
        <p14:creationId xmlns:p14="http://schemas.microsoft.com/office/powerpoint/2010/main" val="1969719906"/>
      </p:ext>
    </p:extLst>
  </p:cSld>
  <p:clrMapOvr>
    <a:masterClrMapping/>
  </p:clrMapOvr>
</p:sld>
</file>

<file path=ppt/theme/theme1.xml><?xml version="1.0" encoding="utf-8"?>
<a:theme xmlns:a="http://schemas.openxmlformats.org/drawingml/2006/main" name="New Master Slides widescreen">
  <a:themeElements>
    <a:clrScheme name="Training Services">
      <a:dk1>
        <a:srgbClr val="000000"/>
      </a:dk1>
      <a:lt1>
        <a:sysClr val="window" lastClr="FFFFFF"/>
      </a:lt1>
      <a:dk2>
        <a:srgbClr val="50B2C3"/>
      </a:dk2>
      <a:lt2>
        <a:srgbClr val="FFFFFF"/>
      </a:lt2>
      <a:accent1>
        <a:srgbClr val="3B89B8"/>
      </a:accent1>
      <a:accent2>
        <a:srgbClr val="003399"/>
      </a:accent2>
      <a:accent3>
        <a:srgbClr val="6C2480"/>
      </a:accent3>
      <a:accent4>
        <a:srgbClr val="EE648B"/>
      </a:accent4>
      <a:accent5>
        <a:srgbClr val="FFEB9C"/>
      </a:accent5>
      <a:accent6>
        <a:srgbClr val="53BCFF"/>
      </a:accent6>
      <a:hlink>
        <a:srgbClr val="50B2C3"/>
      </a:hlink>
      <a:folHlink>
        <a:srgbClr val="50B2C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New Master Slides widescreen">
  <a:themeElements>
    <a:clrScheme name="SAGE">
      <a:dk1>
        <a:srgbClr val="000000"/>
      </a:dk1>
      <a:lt1>
        <a:sysClr val="window" lastClr="FFFFFF"/>
      </a:lt1>
      <a:dk2>
        <a:srgbClr val="004D94"/>
      </a:dk2>
      <a:lt2>
        <a:srgbClr val="FFFFFF"/>
      </a:lt2>
      <a:accent1>
        <a:srgbClr val="61AEED"/>
      </a:accent1>
      <a:accent2>
        <a:srgbClr val="0099A8"/>
      </a:accent2>
      <a:accent3>
        <a:srgbClr val="F0536A"/>
      </a:accent3>
      <a:accent4>
        <a:srgbClr val="630361"/>
      </a:accent4>
      <a:accent5>
        <a:srgbClr val="66BA6B"/>
      </a:accent5>
      <a:accent6>
        <a:srgbClr val="FBAE16"/>
      </a:accent6>
      <a:hlink>
        <a:srgbClr val="004D94"/>
      </a:hlink>
      <a:folHlink>
        <a:srgbClr val="004D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Master Slides widescreen.potx</Template>
  <TotalTime>10358</TotalTime>
  <Words>6998</Words>
  <Application>Microsoft Office PowerPoint</Application>
  <PresentationFormat>On-screen Show (16:9)</PresentationFormat>
  <Paragraphs>582</Paragraphs>
  <Slides>50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Arial Nova Light</vt:lpstr>
      <vt:lpstr>Calibri</vt:lpstr>
      <vt:lpstr>Open Sans Light</vt:lpstr>
      <vt:lpstr>Symbol</vt:lpstr>
      <vt:lpstr>New Master Slides widescreen</vt:lpstr>
      <vt:lpstr>1_New Master Slides widescreen</vt:lpstr>
      <vt:lpstr>PowerPoint Presentation</vt:lpstr>
      <vt:lpstr>PowerPoint Presentation</vt:lpstr>
      <vt:lpstr>introduction to</vt:lpstr>
      <vt:lpstr>PowerPoint Presentation</vt:lpstr>
      <vt:lpstr>PowerPoint Presentation</vt:lpstr>
      <vt:lpstr>PowerPoint Presentation</vt:lpstr>
      <vt:lpstr>PowerPoint Presentation</vt:lpstr>
      <vt:lpstr>getting started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platform profile</vt:lpstr>
      <vt:lpstr>PowerPoint Presentation</vt:lpstr>
      <vt:lpstr>PowerPoint Presentation</vt:lpstr>
      <vt:lpstr>PowerPoint Presentation</vt:lpstr>
      <vt:lpstr>PowerPoint Presentation</vt:lpstr>
      <vt:lpstr>PowerPoint Presentation</vt:lpstr>
      <vt:lpstr>PowerPoint Presentation</vt:lpstr>
      <vt:lpstr>content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tools</vt:lpstr>
      <vt:lpstr>PowerPoint Presentation</vt:lpstr>
      <vt:lpstr>PowerPoint Presentation</vt:lpstr>
      <vt:lpstr>PowerPoint Presentation</vt:lpstr>
      <vt:lpstr>PowerPoint Presentation</vt:lpstr>
      <vt:lpstr>thank you for watching!</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know</dc:title>
  <dc:creator>Martha Sedgwick</dc:creator>
  <cp:lastModifiedBy>Claire Deakin (she/her)</cp:lastModifiedBy>
  <cp:revision>792</cp:revision>
  <dcterms:created xsi:type="dcterms:W3CDTF">2012-11-12T22:03:53Z</dcterms:created>
  <dcterms:modified xsi:type="dcterms:W3CDTF">2022-11-30T09:05:00Z</dcterms:modified>
</cp:coreProperties>
</file>