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41"/>
  </p:notesMasterIdLst>
  <p:handoutMasterIdLst>
    <p:handoutMasterId r:id="rId42"/>
  </p:handoutMasterIdLst>
  <p:sldIdLst>
    <p:sldId id="449" r:id="rId2"/>
    <p:sldId id="479" r:id="rId3"/>
    <p:sldId id="522" r:id="rId4"/>
    <p:sldId id="552" r:id="rId5"/>
    <p:sldId id="553" r:id="rId6"/>
    <p:sldId id="554" r:id="rId7"/>
    <p:sldId id="573" r:id="rId8"/>
    <p:sldId id="609" r:id="rId9"/>
    <p:sldId id="559" r:id="rId10"/>
    <p:sldId id="636" r:id="rId11"/>
    <p:sldId id="639" r:id="rId12"/>
    <p:sldId id="513" r:id="rId13"/>
    <p:sldId id="485" r:id="rId14"/>
    <p:sldId id="535" r:id="rId15"/>
    <p:sldId id="567" r:id="rId16"/>
    <p:sldId id="654" r:id="rId17"/>
    <p:sldId id="610" r:id="rId18"/>
    <p:sldId id="656" r:id="rId19"/>
    <p:sldId id="655" r:id="rId20"/>
    <p:sldId id="569" r:id="rId21"/>
    <p:sldId id="571" r:id="rId22"/>
    <p:sldId id="657" r:id="rId23"/>
    <p:sldId id="574" r:id="rId24"/>
    <p:sldId id="598" r:id="rId25"/>
    <p:sldId id="658" r:id="rId26"/>
    <p:sldId id="570" r:id="rId27"/>
    <p:sldId id="538" r:id="rId28"/>
    <p:sldId id="659" r:id="rId29"/>
    <p:sldId id="503" r:id="rId30"/>
    <p:sldId id="660" r:id="rId31"/>
    <p:sldId id="532" r:id="rId32"/>
    <p:sldId id="661" r:id="rId33"/>
    <p:sldId id="579" r:id="rId34"/>
    <p:sldId id="630" r:id="rId35"/>
    <p:sldId id="614" r:id="rId36"/>
    <p:sldId id="662" r:id="rId37"/>
    <p:sldId id="607" r:id="rId38"/>
    <p:sldId id="611" r:id="rId39"/>
    <p:sldId id="518" r:id="rId40"/>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608"/>
    <a:srgbClr val="F0536A"/>
    <a:srgbClr val="44FFFF"/>
    <a:srgbClr val="50B2C3"/>
    <a:srgbClr val="000000"/>
    <a:srgbClr val="65B65A"/>
    <a:srgbClr val="5A2359"/>
    <a:srgbClr val="F2F2F2"/>
    <a:srgbClr val="E10598"/>
    <a:srgbClr val="708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4118" autoAdjust="0"/>
    <p:restoredTop sz="99631" autoAdjust="0"/>
  </p:normalViewPr>
  <p:slideViewPr>
    <p:cSldViewPr snapToGrid="0" snapToObjects="1">
      <p:cViewPr varScale="1">
        <p:scale>
          <a:sx n="109" d="100"/>
          <a:sy n="109" d="100"/>
        </p:scale>
        <p:origin x="701" y="62"/>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19/01/2021</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19/01/2021</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11</a:t>
            </a:fld>
            <a:endParaRPr lang="en-GB"/>
          </a:p>
        </p:txBody>
      </p:sp>
    </p:spTree>
    <p:extLst>
      <p:ext uri="{BB962C8B-B14F-4D97-AF65-F5344CB8AC3E}">
        <p14:creationId xmlns:p14="http://schemas.microsoft.com/office/powerpoint/2010/main" val="1232728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k.sagepub.com/"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k.sagepub.com/cases"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k.sagepub.com/profile"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k.sagepub.com/case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199" y="929313"/>
            <a:ext cx="8401047" cy="4031873"/>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An </a:t>
            </a:r>
            <a:r>
              <a:rPr lang="en-US" sz="1600" b="1" dirty="0">
                <a:solidFill>
                  <a:srgbClr val="50B2C3"/>
                </a:solidFill>
                <a:latin typeface="+mn-lt"/>
                <a:cs typeface="Gisha" panose="020B0502040204020203" pitchFamily="34" charset="-79"/>
              </a:rPr>
              <a:t>In-house Editorial team </a:t>
            </a:r>
            <a:r>
              <a:rPr lang="en-US" sz="1600" dirty="0">
                <a:solidFill>
                  <a:schemeClr val="tx1">
                    <a:lumMod val="50000"/>
                    <a:lumOff val="50000"/>
                  </a:schemeClr>
                </a:solidFill>
                <a:latin typeface="+mn-lt"/>
                <a:cs typeface="Gisha" panose="020B0502040204020203" pitchFamily="34" charset="-79"/>
              </a:rPr>
              <a:t>dedicated to </a:t>
            </a:r>
            <a:r>
              <a:rPr lang="en-US" sz="1600" i="1" dirty="0">
                <a:solidFill>
                  <a:schemeClr val="tx1">
                    <a:lumMod val="50000"/>
                    <a:lumOff val="50000"/>
                  </a:schemeClr>
                </a:solidFill>
                <a:latin typeface="+mn-lt"/>
                <a:cs typeface="Gisha" panose="020B0502040204020203" pitchFamily="34" charset="-79"/>
              </a:rPr>
              <a:t>SAGE Business Cases </a:t>
            </a:r>
            <a:r>
              <a:rPr lang="en-US" sz="1600" dirty="0">
                <a:solidFill>
                  <a:schemeClr val="tx1">
                    <a:lumMod val="50000"/>
                    <a:lumOff val="50000"/>
                  </a:schemeClr>
                </a:solidFill>
                <a:latin typeface="+mn-lt"/>
                <a:cs typeface="Gisha" panose="020B0502040204020203" pitchFamily="34" charset="-79"/>
              </a:rPr>
              <a:t>content development</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Source and develop relationships with prospective content partners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Identify potential original authors and follow commissioning process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Curate existing SAGE content</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An </a:t>
            </a:r>
            <a:r>
              <a:rPr lang="en-US" sz="1600" b="1" dirty="0">
                <a:solidFill>
                  <a:srgbClr val="50B2C3"/>
                </a:solidFill>
                <a:latin typeface="+mn-lt"/>
                <a:cs typeface="Gisha" panose="020B0502040204020203" pitchFamily="34" charset="-79"/>
              </a:rPr>
              <a:t>Editorial Advisory Board</a:t>
            </a:r>
            <a:r>
              <a:rPr lang="en-US" sz="1600" b="1" dirty="0">
                <a:solidFill>
                  <a:schemeClr val="tx1">
                    <a:lumMod val="50000"/>
                    <a:lumOff val="50000"/>
                  </a:schemeClr>
                </a:solidFill>
                <a:latin typeface="+mn-lt"/>
                <a:cs typeface="Gisha" panose="020B0502040204020203" pitchFamily="34" charset="-79"/>
              </a:rPr>
              <a:t> </a:t>
            </a:r>
            <a:r>
              <a:rPr lang="en-US" sz="1600" dirty="0">
                <a:solidFill>
                  <a:schemeClr val="tx1">
                    <a:lumMod val="50000"/>
                    <a:lumOff val="50000"/>
                  </a:schemeClr>
                </a:solidFill>
                <a:latin typeface="+mn-lt"/>
                <a:cs typeface="Gisha" panose="020B0502040204020203" pitchFamily="34" charset="-79"/>
              </a:rPr>
              <a:t>oversees the whole collection</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Global Business &amp; Management faculty</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Well known to SAGE</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Highly respected in their fields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Familiar with teaching with cases</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Suggest top cases we can license</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Cases go through </a:t>
            </a:r>
            <a:r>
              <a:rPr lang="en-US" sz="1600" b="1" dirty="0">
                <a:solidFill>
                  <a:srgbClr val="50B2C3"/>
                </a:solidFill>
                <a:latin typeface="+mn-lt"/>
                <a:cs typeface="Gisha" panose="020B0502040204020203" pitchFamily="34" charset="-79"/>
              </a:rPr>
              <a:t>full peer-review</a:t>
            </a: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Submissions handled through </a:t>
            </a:r>
            <a:r>
              <a:rPr lang="en-US" sz="1600" dirty="0" err="1">
                <a:solidFill>
                  <a:schemeClr val="tx1">
                    <a:lumMod val="50000"/>
                    <a:lumOff val="50000"/>
                  </a:schemeClr>
                </a:solidFill>
                <a:latin typeface="+mn-lt"/>
                <a:cs typeface="Gisha" panose="020B0502040204020203" pitchFamily="34" charset="-79"/>
              </a:rPr>
              <a:t>ManuscriptCentral</a:t>
            </a:r>
            <a:endParaRPr lang="en-US" sz="1600" dirty="0">
              <a:solidFill>
                <a:schemeClr val="tx1">
                  <a:lumMod val="50000"/>
                  <a:lumOff val="50000"/>
                </a:schemeClr>
              </a:solidFill>
              <a:latin typeface="+mn-lt"/>
              <a:cs typeface="Gisha" panose="020B0502040204020203" pitchFamily="34" charset="-79"/>
            </a:endParaRPr>
          </a:p>
          <a:p>
            <a:pPr marL="742950" lvl="1"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A team of (external) reviewers check each case we publish</a:t>
            </a:r>
          </a:p>
          <a:p>
            <a:pPr marL="1200150" lvl="2"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Ensures ‘</a:t>
            </a:r>
            <a:r>
              <a:rPr lang="en-US" sz="1600" dirty="0" err="1">
                <a:solidFill>
                  <a:schemeClr val="tx1">
                    <a:lumMod val="50000"/>
                    <a:lumOff val="50000"/>
                  </a:schemeClr>
                </a:solidFill>
                <a:latin typeface="+mn-lt"/>
                <a:cs typeface="Gisha" panose="020B0502040204020203" pitchFamily="34" charset="-79"/>
              </a:rPr>
              <a:t>teachability</a:t>
            </a:r>
            <a:r>
              <a:rPr lang="en-US" sz="1600" dirty="0">
                <a:solidFill>
                  <a:schemeClr val="tx1">
                    <a:lumMod val="50000"/>
                    <a:lumOff val="50000"/>
                  </a:schemeClr>
                </a:solidFill>
                <a:latin typeface="+mn-lt"/>
                <a:cs typeface="Gisha" panose="020B0502040204020203" pitchFamily="34" charset="-79"/>
              </a:rPr>
              <a:t>’ and viability in class</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Final publication into the </a:t>
            </a:r>
            <a:r>
              <a:rPr lang="en-US" sz="1600" i="1" dirty="0">
                <a:solidFill>
                  <a:schemeClr val="tx1">
                    <a:lumMod val="50000"/>
                    <a:lumOff val="50000"/>
                  </a:schemeClr>
                </a:solidFill>
                <a:latin typeface="+mn-lt"/>
                <a:cs typeface="Gisha" panose="020B0502040204020203" pitchFamily="34" charset="-79"/>
              </a:rPr>
              <a:t>SAGE Business Cases </a:t>
            </a:r>
            <a:r>
              <a:rPr lang="en-US" sz="1600" dirty="0">
                <a:solidFill>
                  <a:schemeClr val="tx1">
                    <a:lumMod val="50000"/>
                    <a:lumOff val="50000"/>
                  </a:schemeClr>
                </a:solidFill>
                <a:latin typeface="+mn-lt"/>
                <a:cs typeface="Gisha" panose="020B0502040204020203" pitchFamily="34" charset="-79"/>
              </a:rPr>
              <a:t>collection</a:t>
            </a:r>
          </a:p>
          <a:p>
            <a:pPr marL="285750" indent="-285750">
              <a:buFont typeface="Arial" panose="020B0604020202020204" pitchFamily="34" charset="0"/>
              <a:buChar char="•"/>
            </a:pPr>
            <a:r>
              <a:rPr lang="en-US" sz="1600" dirty="0">
                <a:solidFill>
                  <a:schemeClr val="tx1">
                    <a:lumMod val="50000"/>
                    <a:lumOff val="50000"/>
                  </a:schemeClr>
                </a:solidFill>
                <a:latin typeface="+mn-lt"/>
                <a:cs typeface="Gisha" panose="020B0502040204020203" pitchFamily="34" charset="-79"/>
              </a:rPr>
              <a:t>Cases will be updated if they age significantly</a:t>
            </a:r>
          </a:p>
        </p:txBody>
      </p:sp>
      <p:sp>
        <p:nvSpPr>
          <p:cNvPr id="11" name="Rectangle 10"/>
          <p:cNvSpPr/>
          <p:nvPr/>
        </p:nvSpPr>
        <p:spPr>
          <a:xfrm>
            <a:off x="348124" y="282982"/>
            <a:ext cx="5004926" cy="646331"/>
          </a:xfrm>
          <a:prstGeom prst="rect">
            <a:avLst/>
          </a:prstGeom>
        </p:spPr>
        <p:txBody>
          <a:bodyPr wrap="square">
            <a:spAutoFit/>
          </a:bodyPr>
          <a:lstStyle/>
          <a:p>
            <a:r>
              <a:rPr lang="en-GB" sz="3600" dirty="0">
                <a:solidFill>
                  <a:srgbClr val="50B2C3"/>
                </a:solidFill>
                <a:latin typeface="+mn-lt"/>
                <a:cs typeface="Gisha" panose="020B0502040204020203" pitchFamily="34" charset="-79"/>
              </a:rPr>
              <a:t>Our Editorial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10803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21601"/>
            <a:ext cx="8229600" cy="3469484"/>
          </a:xfrm>
        </p:spPr>
        <p:txBody>
          <a:bodyPr>
            <a:noAutofit/>
          </a:bodyPr>
          <a:lstStyle/>
          <a:p>
            <a:pPr>
              <a:spcBef>
                <a:spcPts val="0"/>
              </a:spcBef>
            </a:pPr>
            <a:r>
              <a:rPr lang="en-GB" sz="1200" b="1" dirty="0">
                <a:solidFill>
                  <a:schemeClr val="tx1">
                    <a:lumMod val="50000"/>
                    <a:lumOff val="50000"/>
                  </a:schemeClr>
                </a:solidFill>
              </a:rPr>
              <a:t>Faculty</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Reduce costs by circumventing the pay-per-case model</a:t>
            </a:r>
          </a:p>
          <a:p>
            <a:pPr lvl="2">
              <a:spcBef>
                <a:spcPts val="0"/>
              </a:spcBef>
              <a:buFont typeface="Wingdings" panose="05000000000000000000" pitchFamily="2" charset="2"/>
              <a:buChar char="q"/>
            </a:pPr>
            <a:r>
              <a:rPr lang="en-GB" sz="1200" dirty="0">
                <a:solidFill>
                  <a:srgbClr val="50B2C3"/>
                </a:solidFill>
              </a:rPr>
              <a:t>Remove access barriers for students</a:t>
            </a:r>
          </a:p>
          <a:p>
            <a:pPr lvl="2">
              <a:spcBef>
                <a:spcPts val="0"/>
              </a:spcBef>
              <a:buFont typeface="Wingdings" panose="05000000000000000000" pitchFamily="2" charset="2"/>
              <a:buChar char="q"/>
            </a:pPr>
            <a:r>
              <a:rPr lang="en-GB" sz="1200" dirty="0">
                <a:solidFill>
                  <a:srgbClr val="50B2C3"/>
                </a:solidFill>
              </a:rPr>
              <a:t>Easily access wide variety of cases from a number of different sources</a:t>
            </a:r>
          </a:p>
          <a:p>
            <a:pPr lvl="2">
              <a:spcBef>
                <a:spcPts val="0"/>
              </a:spcBef>
              <a:buFont typeface="Wingdings" panose="05000000000000000000" pitchFamily="2" charset="2"/>
              <a:buChar char="q"/>
            </a:pPr>
            <a:r>
              <a:rPr lang="en-GB" sz="1200" dirty="0">
                <a:solidFill>
                  <a:srgbClr val="50B2C3"/>
                </a:solidFill>
              </a:rPr>
              <a:t>Publish cases with SAGE</a:t>
            </a:r>
          </a:p>
          <a:p>
            <a:pPr marL="685800" lvl="2" indent="0">
              <a:spcBef>
                <a:spcPts val="0"/>
              </a:spcBef>
              <a:buNone/>
            </a:pPr>
            <a:endParaRPr lang="en-GB" sz="1200" dirty="0">
              <a:solidFill>
                <a:srgbClr val="F0536A"/>
              </a:solidFill>
            </a:endParaRPr>
          </a:p>
          <a:p>
            <a:pPr>
              <a:spcBef>
                <a:spcPts val="0"/>
              </a:spcBef>
            </a:pPr>
            <a:r>
              <a:rPr lang="en-GB" sz="1200" b="1" dirty="0">
                <a:solidFill>
                  <a:schemeClr val="tx1">
                    <a:lumMod val="50000"/>
                    <a:lumOff val="50000"/>
                  </a:schemeClr>
                </a:solidFill>
              </a:rPr>
              <a:t>Students</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Access cases whenever, wherever, for course prep, revision, and self-study</a:t>
            </a:r>
          </a:p>
          <a:p>
            <a:pPr lvl="2">
              <a:spcBef>
                <a:spcPts val="0"/>
              </a:spcBef>
              <a:buFont typeface="Wingdings" panose="05000000000000000000" pitchFamily="2" charset="2"/>
              <a:buChar char="q"/>
            </a:pPr>
            <a:r>
              <a:rPr lang="en-GB" sz="1200" dirty="0">
                <a:solidFill>
                  <a:srgbClr val="50B2C3"/>
                </a:solidFill>
              </a:rPr>
              <a:t>Become more self-sufficient by going beyond assigned cases</a:t>
            </a:r>
          </a:p>
          <a:p>
            <a:pPr lvl="2">
              <a:spcBef>
                <a:spcPts val="0"/>
              </a:spcBef>
              <a:buFont typeface="Wingdings" panose="05000000000000000000" pitchFamily="2" charset="2"/>
              <a:buChar char="q"/>
            </a:pPr>
            <a:r>
              <a:rPr lang="en-GB" sz="1200" dirty="0">
                <a:solidFill>
                  <a:srgbClr val="50B2C3"/>
                </a:solidFill>
              </a:rPr>
              <a:t>Find related study resources such as books, reference works and journal articles</a:t>
            </a:r>
          </a:p>
          <a:p>
            <a:pPr>
              <a:spcBef>
                <a:spcPts val="0"/>
              </a:spcBef>
            </a:pPr>
            <a:endParaRPr lang="en-GB" sz="1200" dirty="0"/>
          </a:p>
          <a:p>
            <a:pPr>
              <a:spcBef>
                <a:spcPts val="0"/>
              </a:spcBef>
            </a:pPr>
            <a:r>
              <a:rPr lang="en-GB" sz="1200" b="1" dirty="0">
                <a:solidFill>
                  <a:schemeClr val="tx1">
                    <a:lumMod val="50000"/>
                    <a:lumOff val="50000"/>
                  </a:schemeClr>
                </a:solidFill>
              </a:rPr>
              <a:t>Researchers </a:t>
            </a:r>
          </a:p>
          <a:p>
            <a:pPr lvl="2">
              <a:spcBef>
                <a:spcPts val="0"/>
              </a:spcBef>
              <a:buFont typeface="Wingdings" panose="05000000000000000000" pitchFamily="2" charset="2"/>
              <a:buChar char="q"/>
            </a:pPr>
            <a:r>
              <a:rPr lang="en-GB" sz="1200" dirty="0">
                <a:solidFill>
                  <a:srgbClr val="50B2C3"/>
                </a:solidFill>
              </a:rPr>
              <a:t>Examine real-life business decisions and strategies for personal research </a:t>
            </a:r>
          </a:p>
          <a:p>
            <a:pPr marL="0" indent="0">
              <a:spcBef>
                <a:spcPts val="0"/>
              </a:spcBef>
              <a:buNone/>
            </a:pPr>
            <a:endParaRPr lang="en-GB" sz="1200" dirty="0"/>
          </a:p>
          <a:p>
            <a:pPr>
              <a:spcBef>
                <a:spcPts val="0"/>
              </a:spcBef>
            </a:pPr>
            <a:r>
              <a:rPr lang="en-GB" sz="1200" b="1" dirty="0">
                <a:solidFill>
                  <a:schemeClr val="tx1">
                    <a:lumMod val="50000"/>
                    <a:lumOff val="50000"/>
                  </a:schemeClr>
                </a:solidFill>
              </a:rPr>
              <a:t>Librarians</a:t>
            </a:r>
            <a:r>
              <a:rPr lang="en-GB" sz="1200" dirty="0">
                <a:solidFill>
                  <a:schemeClr val="tx1">
                    <a:lumMod val="50000"/>
                    <a:lumOff val="50000"/>
                  </a:schemeClr>
                </a:solidFill>
              </a:rPr>
              <a:t> </a:t>
            </a:r>
          </a:p>
          <a:p>
            <a:pPr lvl="2">
              <a:spcBef>
                <a:spcPts val="0"/>
              </a:spcBef>
              <a:buFont typeface="Wingdings" panose="05000000000000000000" pitchFamily="2" charset="2"/>
              <a:buChar char="q"/>
            </a:pPr>
            <a:r>
              <a:rPr lang="en-GB" sz="1200" dirty="0">
                <a:solidFill>
                  <a:srgbClr val="50B2C3"/>
                </a:solidFill>
              </a:rPr>
              <a:t>Enhance relationships with Business faculty </a:t>
            </a:r>
          </a:p>
          <a:p>
            <a:pPr lvl="2">
              <a:spcBef>
                <a:spcPts val="0"/>
              </a:spcBef>
              <a:buFont typeface="Wingdings" panose="05000000000000000000" pitchFamily="2" charset="2"/>
              <a:buChar char="q"/>
            </a:pPr>
            <a:r>
              <a:rPr lang="en-GB" sz="1200" dirty="0">
                <a:solidFill>
                  <a:srgbClr val="50B2C3"/>
                </a:solidFill>
              </a:rPr>
              <a:t>Save faculty money</a:t>
            </a:r>
          </a:p>
          <a:p>
            <a:pPr lvl="2">
              <a:spcBef>
                <a:spcPts val="0"/>
              </a:spcBef>
              <a:buFont typeface="Wingdings" panose="05000000000000000000" pitchFamily="2" charset="2"/>
              <a:buChar char="q"/>
            </a:pPr>
            <a:r>
              <a:rPr lang="en-GB" sz="1200" dirty="0">
                <a:solidFill>
                  <a:srgbClr val="50B2C3"/>
                </a:solidFill>
              </a:rPr>
              <a:t>Inform collection development; obtain data on usage and engagement of case</a:t>
            </a:r>
          </a:p>
          <a:p>
            <a:pPr marL="914400" lvl="2" indent="0">
              <a:spcBef>
                <a:spcPts val="0"/>
              </a:spcBef>
              <a:buNone/>
            </a:pPr>
            <a:r>
              <a:rPr lang="en-GB" sz="1200" dirty="0">
                <a:solidFill>
                  <a:srgbClr val="50B2C3"/>
                </a:solidFill>
              </a:rPr>
              <a:t>     content </a:t>
            </a:r>
          </a:p>
        </p:txBody>
      </p:sp>
      <p:sp>
        <p:nvSpPr>
          <p:cNvPr id="2" name="Title 1"/>
          <p:cNvSpPr>
            <a:spLocks noGrp="1"/>
          </p:cNvSpPr>
          <p:nvPr>
            <p:ph type="title"/>
          </p:nvPr>
        </p:nvSpPr>
        <p:spPr/>
        <p:txBody>
          <a:bodyPr>
            <a:normAutofit/>
          </a:bodyPr>
          <a:lstStyle/>
          <a:p>
            <a:r>
              <a:rPr lang="en-GB" dirty="0"/>
              <a:t>Who is it for?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48264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947856"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30099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The </a:t>
            </a:r>
            <a:r>
              <a:rPr lang="de-CH" sz="3400" i="1" dirty="0"/>
              <a:t>SAGE Knowledge </a:t>
            </a:r>
            <a:r>
              <a:rPr lang="de-CH" sz="3400" dirty="0"/>
              <a:t>homepage</a:t>
            </a:r>
            <a:endParaRPr lang="en-US" sz="3400" b="1" dirty="0">
              <a:solidFill>
                <a:schemeClr val="accent4">
                  <a:lumMod val="75000"/>
                </a:schemeClr>
              </a:solidFill>
            </a:endParaRPr>
          </a:p>
        </p:txBody>
      </p:sp>
      <p:pic>
        <p:nvPicPr>
          <p:cNvPr id="2" name="Picture 1"/>
          <p:cNvPicPr>
            <a:picLocks noChangeAspect="1"/>
          </p:cNvPicPr>
          <p:nvPr/>
        </p:nvPicPr>
        <p:blipFill>
          <a:blip r:embed="rId2"/>
          <a:stretch>
            <a:fillRect/>
          </a:stretch>
        </p:blipFill>
        <p:spPr>
          <a:xfrm>
            <a:off x="4227871" y="935479"/>
            <a:ext cx="4819957" cy="4096193"/>
          </a:xfrm>
          <a:prstGeom prst="rect">
            <a:avLst/>
          </a:prstGeom>
          <a:ln>
            <a:noFill/>
          </a:ln>
          <a:effectLst>
            <a:outerShdw blurRad="292100" dist="139700" dir="2700000" algn="tl" rotWithShape="0">
              <a:srgbClr val="333333">
                <a:alpha val="65000"/>
              </a:srgbClr>
            </a:outerShdw>
          </a:effectLst>
        </p:spPr>
      </p:pic>
      <p:sp>
        <p:nvSpPr>
          <p:cNvPr id="9" name="Rounded Rectangular Callout 14">
            <a:extLst>
              <a:ext uri="{FF2B5EF4-FFF2-40B4-BE49-F238E27FC236}">
                <a16:creationId xmlns:a16="http://schemas.microsoft.com/office/drawing/2014/main" id="{5F9B5A17-E3A8-4106-82C0-3BD350E61678}"/>
              </a:ext>
            </a:extLst>
          </p:cNvPr>
          <p:cNvSpPr/>
          <p:nvPr/>
        </p:nvSpPr>
        <p:spPr>
          <a:xfrm>
            <a:off x="887208" y="2633418"/>
            <a:ext cx="2392191" cy="834641"/>
          </a:xfrm>
          <a:prstGeom prst="wedgeRoundRectCallout">
            <a:avLst>
              <a:gd name="adj1" fmla="val -10917"/>
              <a:gd name="adj2" fmla="val -2978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You can access </a:t>
            </a:r>
            <a:r>
              <a:rPr kumimoji="0" lang="en-GB" sz="1200" b="0" i="1" u="none" strike="noStrike" kern="1200" cap="none" spc="0" normalizeH="0" baseline="0" noProof="0" dirty="0">
                <a:ln>
                  <a:noFill/>
                </a:ln>
                <a:solidFill>
                  <a:prstClr val="white"/>
                </a:solidFill>
                <a:effectLst/>
                <a:uLnTx/>
                <a:uFillTx/>
                <a:latin typeface="Arial"/>
                <a:ea typeface="+mn-ea"/>
                <a:cs typeface="+mn-cs"/>
              </a:rPr>
              <a:t>SAGE Knowledge </a:t>
            </a:r>
            <a:r>
              <a:rPr kumimoji="0" lang="en-GB" sz="1200" b="0" i="0" u="none" strike="noStrike" kern="1200" cap="none" spc="0" normalizeH="0" baseline="0" noProof="0" dirty="0">
                <a:ln>
                  <a:noFill/>
                </a:ln>
                <a:solidFill>
                  <a:prstClr val="white"/>
                </a:solidFill>
                <a:effectLst/>
                <a:uLnTx/>
                <a:uFillTx/>
                <a:latin typeface="Arial"/>
                <a:ea typeface="+mn-ea"/>
                <a:cs typeface="+mn-cs"/>
              </a:rPr>
              <a:t>by going to </a:t>
            </a:r>
            <a:r>
              <a:rPr kumimoji="0" lang="en-GB" sz="1200" b="1" i="0" u="sng" strike="noStrike" kern="1200" cap="none" spc="0" normalizeH="0" baseline="0" noProof="0" dirty="0">
                <a:ln>
                  <a:noFill/>
                </a:ln>
                <a:solidFill>
                  <a:prstClr val="white"/>
                </a:solidFill>
                <a:effectLst/>
                <a:uLnTx/>
                <a:uFillTx/>
                <a:latin typeface="Arial"/>
                <a:ea typeface="+mn-ea"/>
                <a:cs typeface="+mn-cs"/>
              </a:rPr>
              <a:t>http://sk.sagepub.com </a:t>
            </a:r>
          </a:p>
        </p:txBody>
      </p:sp>
      <p:sp>
        <p:nvSpPr>
          <p:cNvPr id="10" name="Rounded Rectangular Callout 6">
            <a:extLst>
              <a:ext uri="{FF2B5EF4-FFF2-40B4-BE49-F238E27FC236}">
                <a16:creationId xmlns:a16="http://schemas.microsoft.com/office/drawing/2014/main" id="{B4D95809-5AFF-4CCC-8D90-849D0A31D83D}"/>
              </a:ext>
            </a:extLst>
          </p:cNvPr>
          <p:cNvSpPr/>
          <p:nvPr/>
        </p:nvSpPr>
        <p:spPr>
          <a:xfrm>
            <a:off x="157316" y="934947"/>
            <a:ext cx="3851977" cy="774278"/>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Knowledge </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hosts a number of SAGE’s digital library products, including </a:t>
            </a:r>
            <a:r>
              <a:rPr kumimoji="0" lang="en-GB" sz="120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Business Cases</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t>
            </a:r>
          </a:p>
        </p:txBody>
      </p:sp>
      <p:sp>
        <p:nvSpPr>
          <p:cNvPr id="11" name="Rounded Rectangular Callout 7">
            <a:extLst>
              <a:ext uri="{FF2B5EF4-FFF2-40B4-BE49-F238E27FC236}">
                <a16:creationId xmlns:a16="http://schemas.microsoft.com/office/drawing/2014/main" id="{C9A9700A-3F93-42FB-86DA-61076D44FCBD}"/>
              </a:ext>
            </a:extLst>
          </p:cNvPr>
          <p:cNvSpPr/>
          <p:nvPr/>
        </p:nvSpPr>
        <p:spPr>
          <a:xfrm>
            <a:off x="185677" y="4515729"/>
            <a:ext cx="3795252" cy="486778"/>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it is possible that some of these content options will appear in grey on your screen, if your institution does not subscribe to a particular collection.</a:t>
            </a:r>
          </a:p>
        </p:txBody>
      </p:sp>
      <p:sp>
        <p:nvSpPr>
          <p:cNvPr id="3" name="Rectangle 2">
            <a:hlinkClick r:id="rId3"/>
            <a:extLst>
              <a:ext uri="{FF2B5EF4-FFF2-40B4-BE49-F238E27FC236}">
                <a16:creationId xmlns:a16="http://schemas.microsoft.com/office/drawing/2014/main" id="{A8B0E9D0-F5CE-4A1F-9434-F515465A789E}"/>
              </a:ext>
            </a:extLst>
          </p:cNvPr>
          <p:cNvSpPr/>
          <p:nvPr/>
        </p:nvSpPr>
        <p:spPr>
          <a:xfrm>
            <a:off x="1223889" y="3123028"/>
            <a:ext cx="1730326" cy="267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05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977" y="1900288"/>
            <a:ext cx="6137789" cy="310221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5640902" y="414800"/>
            <a:ext cx="3156257" cy="857250"/>
          </a:xfrm>
        </p:spPr>
        <p:txBody>
          <a:bodyPr>
            <a:noAutofit/>
          </a:bodyPr>
          <a:lstStyle/>
          <a:p>
            <a:pPr algn="r"/>
            <a:r>
              <a:rPr lang="de-CH" sz="3800" dirty="0"/>
              <a:t>Browsing</a:t>
            </a:r>
            <a:r>
              <a:rPr lang="de-CH" sz="3800" b="1" dirty="0"/>
              <a:t> </a:t>
            </a:r>
            <a:r>
              <a:rPr lang="de-CH" sz="3800" dirty="0"/>
              <a:t>by </a:t>
            </a:r>
            <a:br>
              <a:rPr lang="de-CH" sz="3800" dirty="0"/>
            </a:br>
            <a:r>
              <a:rPr lang="de-CH" sz="3800" dirty="0"/>
              <a:t>Collection</a:t>
            </a:r>
            <a:endParaRPr lang="en-US" sz="3800" dirty="0"/>
          </a:p>
        </p:txBody>
      </p:sp>
      <p:sp>
        <p:nvSpPr>
          <p:cNvPr id="7" name="Rounded Rectangular Callout 6"/>
          <p:cNvSpPr/>
          <p:nvPr/>
        </p:nvSpPr>
        <p:spPr>
          <a:xfrm>
            <a:off x="308191" y="247323"/>
            <a:ext cx="3396342" cy="1425520"/>
          </a:xfrm>
          <a:prstGeom prst="wedgeRoundRectCallout">
            <a:avLst>
              <a:gd name="adj1" fmla="val 15030"/>
              <a:gd name="adj2" fmla="val 66927"/>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Click to open the </a:t>
            </a:r>
            <a:r>
              <a:rPr kumimoji="0" lang="en-GB" sz="15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Collections </a:t>
            </a:r>
            <a:r>
              <a:rPr kumimoji="0" lang="en-GB" sz="15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menu to explore all content within a particular collection, for example, if you want to see all of our cases.</a:t>
            </a:r>
          </a:p>
        </p:txBody>
      </p:sp>
      <p:sp>
        <p:nvSpPr>
          <p:cNvPr id="9" name="Rounded Rectangular Callout 8"/>
          <p:cNvSpPr/>
          <p:nvPr/>
        </p:nvSpPr>
        <p:spPr>
          <a:xfrm>
            <a:off x="6471138" y="3279531"/>
            <a:ext cx="2573146" cy="751303"/>
          </a:xfrm>
          <a:prstGeom prst="wedgeRoundRectCallout">
            <a:avLst>
              <a:gd name="adj1" fmla="val -77210"/>
              <a:gd name="adj2" fmla="val 71750"/>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You can also </a:t>
            </a:r>
            <a:r>
              <a:rPr kumimoji="0" lang="en-GB" sz="11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Browse by Collection </a:t>
            </a:r>
            <a:r>
              <a:rPr kumimoji="0" lang="en-GB" sz="11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using the tiles on the homepage.</a:t>
            </a:r>
          </a:p>
        </p:txBody>
      </p:sp>
      <p:sp>
        <p:nvSpPr>
          <p:cNvPr id="8" name="Rounded Rectangular Callout 7"/>
          <p:cNvSpPr/>
          <p:nvPr/>
        </p:nvSpPr>
        <p:spPr>
          <a:xfrm>
            <a:off x="6471138" y="4273062"/>
            <a:ext cx="2573146" cy="729445"/>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it is possible that some of these content options will appear in grey on your screen, if your institution does not subscribe to a particular collection.</a:t>
            </a:r>
          </a:p>
        </p:txBody>
      </p:sp>
    </p:spTree>
    <p:extLst>
      <p:ext uri="{BB962C8B-B14F-4D97-AF65-F5344CB8AC3E}">
        <p14:creationId xmlns:p14="http://schemas.microsoft.com/office/powerpoint/2010/main" val="29714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The </a:t>
            </a:r>
            <a:r>
              <a:rPr lang="de-CH" sz="3400" i="1" dirty="0"/>
              <a:t>SAGE Business Cases </a:t>
            </a:r>
            <a:r>
              <a:rPr lang="de-CH" sz="3400" dirty="0"/>
              <a:t>homepage</a:t>
            </a:r>
            <a:endParaRPr lang="en-US" sz="3400" b="1" dirty="0">
              <a:solidFill>
                <a:schemeClr val="accent4">
                  <a:lumMod val="75000"/>
                </a:schemeClr>
              </a:solidFill>
            </a:endParaRPr>
          </a:p>
        </p:txBody>
      </p:sp>
      <p:sp>
        <p:nvSpPr>
          <p:cNvPr id="7" name="Rounded Rectangular Callout 6"/>
          <p:cNvSpPr/>
          <p:nvPr/>
        </p:nvSpPr>
        <p:spPr>
          <a:xfrm>
            <a:off x="66606" y="3697906"/>
            <a:ext cx="3795252" cy="889177"/>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SAGE Business Cases </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8" name="Rounded Rectangular Callout 22">
            <a:extLst>
              <a:ext uri="{FF2B5EF4-FFF2-40B4-BE49-F238E27FC236}">
                <a16:creationId xmlns:a16="http://schemas.microsoft.com/office/drawing/2014/main" id="{198B33DE-EDBF-4B8F-BD7C-E2A2E55CB13E}"/>
              </a:ext>
            </a:extLst>
          </p:cNvPr>
          <p:cNvSpPr/>
          <p:nvPr/>
        </p:nvSpPr>
        <p:spPr>
          <a:xfrm>
            <a:off x="546157" y="1585006"/>
            <a:ext cx="2836149" cy="891168"/>
          </a:xfrm>
          <a:prstGeom prst="wedgeRoundRectCallout">
            <a:avLst>
              <a:gd name="adj1" fmla="val -10917"/>
              <a:gd name="adj2" fmla="val -2978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You can access </a:t>
            </a:r>
            <a:r>
              <a:rPr kumimoji="0" lang="en-GB" sz="1200" b="0" i="1" u="none" strike="noStrike" kern="1200" cap="none" spc="0" normalizeH="0" baseline="0" noProof="0" dirty="0">
                <a:ln>
                  <a:noFill/>
                </a:ln>
                <a:solidFill>
                  <a:prstClr val="white"/>
                </a:solidFill>
                <a:effectLst/>
                <a:uLnTx/>
                <a:uFillTx/>
                <a:latin typeface="Arial"/>
                <a:ea typeface="+mn-ea"/>
                <a:cs typeface="+mn-cs"/>
              </a:rPr>
              <a:t>SAGE Business Cases</a:t>
            </a:r>
            <a:r>
              <a:rPr kumimoji="0" lang="en-GB" sz="1200" b="0" i="0" u="none" strike="noStrike" kern="1200" cap="none" spc="0" normalizeH="0" baseline="0" noProof="0" dirty="0">
                <a:ln>
                  <a:noFill/>
                </a:ln>
                <a:solidFill>
                  <a:prstClr val="white"/>
                </a:solidFill>
                <a:effectLst/>
                <a:uLnTx/>
                <a:uFillTx/>
                <a:latin typeface="Arial"/>
                <a:ea typeface="+mn-ea"/>
                <a:cs typeface="+mn-cs"/>
              </a:rPr>
              <a:t> directly</a:t>
            </a:r>
            <a:r>
              <a:rPr kumimoji="0" lang="en-GB" sz="1200" b="0" i="1" u="none" strike="noStrike" kern="1200" cap="none" spc="0" normalizeH="0" baseline="0" noProof="0" dirty="0">
                <a:ln>
                  <a:noFill/>
                </a:ln>
                <a:solidFill>
                  <a:prstClr val="white"/>
                </a:solidFill>
                <a:effectLst/>
                <a:uLnTx/>
                <a:uFillTx/>
                <a:latin typeface="Arial"/>
                <a:ea typeface="+mn-ea"/>
                <a:cs typeface="+mn-cs"/>
              </a:rPr>
              <a:t> </a:t>
            </a:r>
            <a:r>
              <a:rPr kumimoji="0" lang="en-GB" sz="1200" b="0" i="0" u="none" strike="noStrike" kern="1200" cap="none" spc="0" normalizeH="0" baseline="0" noProof="0" dirty="0">
                <a:ln>
                  <a:noFill/>
                </a:ln>
                <a:solidFill>
                  <a:prstClr val="white"/>
                </a:solidFill>
                <a:effectLst/>
                <a:uLnTx/>
                <a:uFillTx/>
                <a:latin typeface="Arial"/>
                <a:ea typeface="+mn-ea"/>
                <a:cs typeface="+mn-cs"/>
              </a:rPr>
              <a:t>by going to </a:t>
            </a:r>
            <a:r>
              <a:rPr kumimoji="0" lang="en-GB" sz="1200" b="1" i="0" u="sng" strike="noStrike" kern="1200" cap="none" spc="0" normalizeH="0" baseline="0" noProof="0" dirty="0">
                <a:ln>
                  <a:noFill/>
                </a:ln>
                <a:solidFill>
                  <a:prstClr val="white"/>
                </a:solidFill>
                <a:effectLst/>
                <a:uLnTx/>
                <a:uFillTx/>
                <a:latin typeface="Arial"/>
                <a:ea typeface="+mn-ea"/>
                <a:cs typeface="+mn-cs"/>
              </a:rPr>
              <a:t>http://sk.sagepub.com/cases </a:t>
            </a:r>
          </a:p>
        </p:txBody>
      </p:sp>
      <p:sp>
        <p:nvSpPr>
          <p:cNvPr id="2" name="Rectangle 1">
            <a:hlinkClick r:id="rId2"/>
            <a:extLst>
              <a:ext uri="{FF2B5EF4-FFF2-40B4-BE49-F238E27FC236}">
                <a16:creationId xmlns:a16="http://schemas.microsoft.com/office/drawing/2014/main" id="{70EB1223-22D4-411F-8DA6-24C064667E14}"/>
              </a:ext>
            </a:extLst>
          </p:cNvPr>
          <p:cNvSpPr/>
          <p:nvPr/>
        </p:nvSpPr>
        <p:spPr>
          <a:xfrm>
            <a:off x="873985" y="2187786"/>
            <a:ext cx="218049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B9FB227C-4E3D-45E1-8BB1-4704A1E350A8}"/>
              </a:ext>
            </a:extLst>
          </p:cNvPr>
          <p:cNvPicPr>
            <a:picLocks noChangeAspect="1"/>
          </p:cNvPicPr>
          <p:nvPr/>
        </p:nvPicPr>
        <p:blipFill>
          <a:blip r:embed="rId3"/>
          <a:stretch>
            <a:fillRect/>
          </a:stretch>
        </p:blipFill>
        <p:spPr>
          <a:xfrm>
            <a:off x="4008839" y="1073855"/>
            <a:ext cx="4881943" cy="3463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1210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pic>
        <p:nvPicPr>
          <p:cNvPr id="2" name="Picture 1">
            <a:extLst>
              <a:ext uri="{FF2B5EF4-FFF2-40B4-BE49-F238E27FC236}">
                <a16:creationId xmlns:a16="http://schemas.microsoft.com/office/drawing/2014/main" id="{DF0D732D-CB0C-4B70-A5BB-31FBB6EBD175}"/>
              </a:ext>
            </a:extLst>
          </p:cNvPr>
          <p:cNvPicPr>
            <a:picLocks noChangeAspect="1"/>
          </p:cNvPicPr>
          <p:nvPr/>
        </p:nvPicPr>
        <p:blipFill>
          <a:blip r:embed="rId2"/>
          <a:stretch>
            <a:fillRect/>
          </a:stretch>
        </p:blipFill>
        <p:spPr>
          <a:xfrm>
            <a:off x="2890910" y="1455065"/>
            <a:ext cx="2947182" cy="30777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1D4E1F4-D106-45A1-A280-6B5992D3247D}"/>
              </a:ext>
            </a:extLst>
          </p:cNvPr>
          <p:cNvPicPr>
            <a:picLocks noChangeAspect="1"/>
          </p:cNvPicPr>
          <p:nvPr/>
        </p:nvPicPr>
        <p:blipFill>
          <a:blip r:embed="rId3"/>
          <a:stretch>
            <a:fillRect/>
          </a:stretch>
        </p:blipFill>
        <p:spPr>
          <a:xfrm>
            <a:off x="6028598" y="1455065"/>
            <a:ext cx="2946589" cy="2961876"/>
          </a:xfrm>
          <a:prstGeom prst="rect">
            <a:avLst/>
          </a:prstGeom>
          <a:ln>
            <a:noFill/>
          </a:ln>
          <a:effectLst>
            <a:outerShdw blurRad="292100" dist="139700" dir="2700000" algn="tl" rotWithShape="0">
              <a:srgbClr val="333333">
                <a:alpha val="65000"/>
              </a:srgbClr>
            </a:outerShdw>
          </a:effectLst>
        </p:spPr>
      </p:pic>
      <p:sp>
        <p:nvSpPr>
          <p:cNvPr id="8" name="Rounded Rectangular Callout 8">
            <a:extLst>
              <a:ext uri="{FF2B5EF4-FFF2-40B4-BE49-F238E27FC236}">
                <a16:creationId xmlns:a16="http://schemas.microsoft.com/office/drawing/2014/main" id="{E10E5C8F-6D5F-429C-A245-086DE5B28D4C}"/>
              </a:ext>
            </a:extLst>
          </p:cNvPr>
          <p:cNvSpPr/>
          <p:nvPr/>
        </p:nvSpPr>
        <p:spPr>
          <a:xfrm>
            <a:off x="73560" y="1705236"/>
            <a:ext cx="2722097" cy="2577445"/>
          </a:xfrm>
          <a:prstGeom prst="wedgeRoundRectCallout">
            <a:avLst>
              <a:gd name="adj1" fmla="val -20802"/>
              <a:gd name="adj2" fmla="val 22478"/>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Browse by </a:t>
            </a:r>
            <a:r>
              <a:rPr kumimoji="0" lang="en-GB" sz="1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Region</a:t>
            </a: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to see cases related to business in particular regions, or by </a:t>
            </a:r>
            <a:r>
              <a:rPr kumimoji="0" lang="en-GB" sz="1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Case Collection</a:t>
            </a: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to see cases from SAGE’s original case series, enhanced cases, and cases from a particular content partner.</a:t>
            </a:r>
          </a:p>
        </p:txBody>
      </p:sp>
    </p:spTree>
    <p:extLst>
      <p:ext uri="{BB962C8B-B14F-4D97-AF65-F5344CB8AC3E}">
        <p14:creationId xmlns:p14="http://schemas.microsoft.com/office/powerpoint/2010/main" val="3322410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pic>
        <p:nvPicPr>
          <p:cNvPr id="7" name="Picture 6">
            <a:extLst>
              <a:ext uri="{FF2B5EF4-FFF2-40B4-BE49-F238E27FC236}">
                <a16:creationId xmlns:a16="http://schemas.microsoft.com/office/drawing/2014/main" id="{EA9BBEE5-443C-4888-B45B-187F32D6D7FC}"/>
              </a:ext>
            </a:extLst>
          </p:cNvPr>
          <p:cNvPicPr>
            <a:picLocks noChangeAspect="1"/>
          </p:cNvPicPr>
          <p:nvPr/>
        </p:nvPicPr>
        <p:blipFill>
          <a:blip r:embed="rId2"/>
          <a:stretch>
            <a:fillRect/>
          </a:stretch>
        </p:blipFill>
        <p:spPr>
          <a:xfrm>
            <a:off x="4008839" y="1073855"/>
            <a:ext cx="4881943" cy="3463991"/>
          </a:xfrm>
          <a:prstGeom prst="rect">
            <a:avLst/>
          </a:prstGeom>
          <a:ln>
            <a:noFill/>
          </a:ln>
          <a:effectLst>
            <a:outerShdw blurRad="292100" dist="139700" dir="2700000" algn="tl" rotWithShape="0">
              <a:srgbClr val="333333">
                <a:alpha val="65000"/>
              </a:srgbClr>
            </a:outerShdw>
          </a:effectLst>
        </p:spPr>
      </p:pic>
      <p:sp>
        <p:nvSpPr>
          <p:cNvPr id="6" name="Rounded Rectangular Callout 5">
            <a:extLst>
              <a:ext uri="{FF2B5EF4-FFF2-40B4-BE49-F238E27FC236}">
                <a16:creationId xmlns:a16="http://schemas.microsoft.com/office/drawing/2014/main" id="{FA722377-91E1-46F3-958B-F5DCC3EDE594}"/>
              </a:ext>
            </a:extLst>
          </p:cNvPr>
          <p:cNvSpPr/>
          <p:nvPr/>
        </p:nvSpPr>
        <p:spPr>
          <a:xfrm>
            <a:off x="349062" y="1949911"/>
            <a:ext cx="2936354" cy="1843200"/>
          </a:xfrm>
          <a:prstGeom prst="wedgeRoundRectCallout">
            <a:avLst>
              <a:gd name="adj1" fmla="val 78080"/>
              <a:gd name="adj2" fmla="val 36368"/>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Browse by </a:t>
            </a:r>
            <a:r>
              <a:rPr kumimoji="0" lang="en-GB" sz="16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Discipline </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to access the </a:t>
            </a:r>
            <a:r>
              <a:rPr kumimoji="0" lang="en-GB" sz="16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subject taxonomy </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to get a more granular breakdown of the </a:t>
            </a:r>
            <a:r>
              <a:rPr kumimoji="0" lang="en-GB" sz="16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Discipline</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t>
            </a:r>
          </a:p>
        </p:txBody>
      </p:sp>
    </p:spTree>
    <p:extLst>
      <p:ext uri="{BB962C8B-B14F-4D97-AF65-F5344CB8AC3E}">
        <p14:creationId xmlns:p14="http://schemas.microsoft.com/office/powerpoint/2010/main" val="1021508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82991" y="4551754"/>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Please note, some discipline or topic areas will show zero results (0) depending on your institution’s collection status.</a:t>
            </a:r>
          </a:p>
        </p:txBody>
      </p:sp>
      <p:sp>
        <p:nvSpPr>
          <p:cNvPr id="10" name="Title 3"/>
          <p:cNvSpPr txBox="1">
            <a:spLocks/>
          </p:cNvSpPr>
          <p:nvPr/>
        </p:nvSpPr>
        <p:spPr>
          <a:xfrm>
            <a:off x="457200" y="187924"/>
            <a:ext cx="8229600" cy="65080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CH" sz="3400" b="0" i="0" u="none" strike="noStrike" kern="1200" cap="none" spc="0" normalizeH="0" baseline="0" noProof="0" dirty="0">
                <a:ln>
                  <a:noFill/>
                </a:ln>
                <a:solidFill>
                  <a:srgbClr val="50B2C3"/>
                </a:solidFill>
                <a:effectLst/>
                <a:uLnTx/>
                <a:uFillTx/>
                <a:latin typeface="Arial" pitchFamily="34" charset="0"/>
                <a:ea typeface="+mj-ea"/>
                <a:cs typeface="Arial" pitchFamily="34" charset="0"/>
              </a:rPr>
              <a:t>Browsing by Discipline</a:t>
            </a:r>
            <a:endParaRPr kumimoji="0" lang="en-US" sz="3400" b="1" i="0" u="none" strike="noStrike" kern="1200" cap="none" spc="0" normalizeH="0" baseline="0" noProof="0" dirty="0">
              <a:ln>
                <a:noFill/>
              </a:ln>
              <a:solidFill>
                <a:srgbClr val="EE648B">
                  <a:lumMod val="75000"/>
                </a:srgbClr>
              </a:solidFill>
              <a:effectLst/>
              <a:uLnTx/>
              <a:uFillTx/>
              <a:latin typeface="Arial" pitchFamily="34" charset="0"/>
              <a:ea typeface="+mj-ea"/>
              <a:cs typeface="Arial" pitchFamily="34" charset="0"/>
            </a:endParaRPr>
          </a:p>
        </p:txBody>
      </p:sp>
      <p:pic>
        <p:nvPicPr>
          <p:cNvPr id="4" name="Picture 3">
            <a:extLst>
              <a:ext uri="{FF2B5EF4-FFF2-40B4-BE49-F238E27FC236}">
                <a16:creationId xmlns:a16="http://schemas.microsoft.com/office/drawing/2014/main" id="{51185FCE-7BAC-4EF6-AE2E-357BD2457F6F}"/>
              </a:ext>
            </a:extLst>
          </p:cNvPr>
          <p:cNvPicPr>
            <a:picLocks noChangeAspect="1"/>
          </p:cNvPicPr>
          <p:nvPr/>
        </p:nvPicPr>
        <p:blipFill>
          <a:blip r:embed="rId2"/>
          <a:stretch>
            <a:fillRect/>
          </a:stretch>
        </p:blipFill>
        <p:spPr>
          <a:xfrm>
            <a:off x="457200" y="878563"/>
            <a:ext cx="7103379" cy="2885386"/>
          </a:xfrm>
          <a:prstGeom prst="rect">
            <a:avLst/>
          </a:prstGeom>
          <a:ln>
            <a:noFill/>
          </a:ln>
          <a:effectLst>
            <a:outerShdw blurRad="292100" dist="139700" dir="2700000" algn="tl" rotWithShape="0">
              <a:srgbClr val="333333">
                <a:alpha val="65000"/>
              </a:srgbClr>
            </a:outerShdw>
          </a:effectLst>
        </p:spPr>
      </p:pic>
      <p:sp>
        <p:nvSpPr>
          <p:cNvPr id="8" name="Rounded Rectangular Callout 8">
            <a:extLst>
              <a:ext uri="{FF2B5EF4-FFF2-40B4-BE49-F238E27FC236}">
                <a16:creationId xmlns:a16="http://schemas.microsoft.com/office/drawing/2014/main" id="{7161C40F-91BB-4878-BC4C-CC595BA36297}"/>
              </a:ext>
            </a:extLst>
          </p:cNvPr>
          <p:cNvSpPr/>
          <p:nvPr/>
        </p:nvSpPr>
        <p:spPr>
          <a:xfrm>
            <a:off x="4874455" y="3763949"/>
            <a:ext cx="4186555" cy="1273582"/>
          </a:xfrm>
          <a:prstGeom prst="wedgeRoundRectCallout">
            <a:avLst>
              <a:gd name="adj1" fmla="val 1151"/>
              <a:gd name="adj2" fmla="val -71894"/>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The</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subject taxonomy </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allows you to discover cases on your chosen topic or research area. It is also a great way of seeing what is covered in the case collection, especially if you’re not sure of your key word search terms.</a:t>
            </a:r>
          </a:p>
        </p:txBody>
      </p:sp>
    </p:spTree>
    <p:extLst>
      <p:ext uri="{BB962C8B-B14F-4D97-AF65-F5344CB8AC3E}">
        <p14:creationId xmlns:p14="http://schemas.microsoft.com/office/powerpoint/2010/main" val="958627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09F0-B77F-4A12-82D6-4CAA6061AA6E}"/>
              </a:ext>
            </a:extLst>
          </p:cNvPr>
          <p:cNvPicPr>
            <a:picLocks noChangeAspect="1"/>
          </p:cNvPicPr>
          <p:nvPr/>
        </p:nvPicPr>
        <p:blipFill>
          <a:blip r:embed="rId2"/>
          <a:stretch>
            <a:fillRect/>
          </a:stretch>
        </p:blipFill>
        <p:spPr>
          <a:xfrm>
            <a:off x="4247016" y="998013"/>
            <a:ext cx="4439784" cy="3703653"/>
          </a:xfrm>
          <a:prstGeom prst="rect">
            <a:avLst/>
          </a:prstGeom>
          <a:ln>
            <a:noFill/>
          </a:ln>
          <a:effectLst>
            <a:outerShdw blurRad="292100" dist="139700" dir="2700000" algn="tl" rotWithShape="0">
              <a:srgbClr val="333333">
                <a:alpha val="65000"/>
              </a:srgbClr>
            </a:outerShdw>
          </a:effectLst>
        </p:spPr>
      </p:pic>
      <p:sp>
        <p:nvSpPr>
          <p:cNvPr id="6" name="Rounded Rectangular Callout 5">
            <a:extLst>
              <a:ext uri="{FF2B5EF4-FFF2-40B4-BE49-F238E27FC236}">
                <a16:creationId xmlns:a16="http://schemas.microsoft.com/office/drawing/2014/main" id="{FA722377-91E1-46F3-958B-F5DCC3EDE594}"/>
              </a:ext>
            </a:extLst>
          </p:cNvPr>
          <p:cNvSpPr/>
          <p:nvPr/>
        </p:nvSpPr>
        <p:spPr>
          <a:xfrm>
            <a:off x="457200" y="1781098"/>
            <a:ext cx="3088468" cy="2108618"/>
          </a:xfrm>
          <a:prstGeom prst="wedgeRoundRectCallout">
            <a:avLst>
              <a:gd name="adj1" fmla="val 78646"/>
              <a:gd name="adj2" fmla="val -79047"/>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Explore the </a:t>
            </a:r>
            <a:r>
              <a:rPr kumimoji="0" lang="en-GB" sz="16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You might be interested in</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links towards the bottom of the </a:t>
            </a:r>
            <a:r>
              <a:rPr kumimoji="0" lang="en-GB" sz="1600" b="0" i="1"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SAGE Business Cases </a:t>
            </a:r>
            <a:r>
              <a:rPr kumimoji="0" lang="en-GB" sz="16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homepage to find out more about the case collection.</a:t>
            </a:r>
          </a:p>
        </p:txBody>
      </p:sp>
      <p:sp>
        <p:nvSpPr>
          <p:cNvPr id="8" name="Title 3">
            <a:extLst>
              <a:ext uri="{FF2B5EF4-FFF2-40B4-BE49-F238E27FC236}">
                <a16:creationId xmlns:a16="http://schemas.microsoft.com/office/drawing/2014/main" id="{1FBF61D4-9D9B-448A-B116-5843BD80E00B}"/>
              </a:ext>
            </a:extLst>
          </p:cNvPr>
          <p:cNvSpPr>
            <a:spLocks noGrp="1"/>
          </p:cNvSpPr>
          <p:nvPr>
            <p:ph type="title"/>
          </p:nvPr>
        </p:nvSpPr>
        <p:spPr>
          <a:xfrm>
            <a:off x="457200" y="441834"/>
            <a:ext cx="8229600" cy="650802"/>
          </a:xfrm>
        </p:spPr>
        <p:txBody>
          <a:bodyPr>
            <a:noAutofit/>
          </a:bodyPr>
          <a:lstStyle/>
          <a:p>
            <a:r>
              <a:rPr lang="de-CH" sz="3250" dirty="0"/>
              <a:t>Browsing from the </a:t>
            </a:r>
            <a:r>
              <a:rPr lang="de-CH" sz="3250" i="1" dirty="0"/>
              <a:t>SAGE Business Cases </a:t>
            </a:r>
            <a:r>
              <a:rPr lang="de-CH" sz="3250" dirty="0"/>
              <a:t>homepage</a:t>
            </a:r>
            <a:endParaRPr lang="en-US" sz="3250" b="1" dirty="0">
              <a:solidFill>
                <a:schemeClr val="accent4">
                  <a:lumMod val="75000"/>
                </a:schemeClr>
              </a:solidFill>
            </a:endParaRPr>
          </a:p>
        </p:txBody>
      </p:sp>
    </p:spTree>
    <p:extLst>
      <p:ext uri="{BB962C8B-B14F-4D97-AF65-F5344CB8AC3E}">
        <p14:creationId xmlns:p14="http://schemas.microsoft.com/office/powerpoint/2010/main" val="9523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9210"/>
            <a:ext cx="7772400" cy="1102519"/>
          </a:xfrm>
        </p:spPr>
        <p:txBody>
          <a:bodyPr/>
          <a:lstStyle/>
          <a:p>
            <a:r>
              <a:rPr lang="en-US" sz="4400" b="1" i="1" dirty="0"/>
              <a:t>SAGE Business Cases</a:t>
            </a:r>
          </a:p>
        </p:txBody>
      </p:sp>
      <p:sp>
        <p:nvSpPr>
          <p:cNvPr id="3" name="Subtitle 2"/>
          <p:cNvSpPr>
            <a:spLocks noGrp="1"/>
          </p:cNvSpPr>
          <p:nvPr>
            <p:ph type="subTitle" idx="1"/>
          </p:nvPr>
        </p:nvSpPr>
        <p:spPr/>
        <p:txBody>
          <a:bodyPr/>
          <a:lstStyle/>
          <a:p>
            <a:r>
              <a:rPr lang="en-US" dirty="0"/>
              <a:t>Workshop for {…}</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
        <p:nvSpPr>
          <p:cNvPr id="5" name="Content Placeholder 3"/>
          <p:cNvSpPr txBox="1">
            <a:spLocks/>
          </p:cNvSpPr>
          <p:nvPr/>
        </p:nvSpPr>
        <p:spPr>
          <a:xfrm>
            <a:off x="5808406" y="3681272"/>
            <a:ext cx="2075754" cy="5810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dirty="0">
                <a:solidFill>
                  <a:schemeClr val="bg1"/>
                </a:solidFill>
              </a:rPr>
              <a:t>{Your name}</a:t>
            </a:r>
          </a:p>
        </p:txBody>
      </p:sp>
    </p:spTree>
    <p:extLst>
      <p:ext uri="{BB962C8B-B14F-4D97-AF65-F5344CB8AC3E}">
        <p14:creationId xmlns:p14="http://schemas.microsoft.com/office/powerpoint/2010/main" val="1833658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4"/>
            <a:ext cx="8229600" cy="650802"/>
          </a:xfrm>
        </p:spPr>
        <p:txBody>
          <a:bodyPr>
            <a:noAutofit/>
          </a:bodyPr>
          <a:lstStyle/>
          <a:p>
            <a:r>
              <a:rPr lang="de-CH" sz="3400" dirty="0"/>
              <a:t>Using the Quick search</a:t>
            </a:r>
            <a:endParaRPr lang="en-US" sz="3400" b="1" dirty="0">
              <a:solidFill>
                <a:schemeClr val="accent4">
                  <a:lumMod val="75000"/>
                </a:schemeClr>
              </a:solidFill>
            </a:endParaRPr>
          </a:p>
        </p:txBody>
      </p:sp>
      <p:pic>
        <p:nvPicPr>
          <p:cNvPr id="6" name="Picture 5">
            <a:extLst>
              <a:ext uri="{FF2B5EF4-FFF2-40B4-BE49-F238E27FC236}">
                <a16:creationId xmlns:a16="http://schemas.microsoft.com/office/drawing/2014/main" id="{208755DE-A31D-4DF8-A4BD-E8901C23D464}"/>
              </a:ext>
            </a:extLst>
          </p:cNvPr>
          <p:cNvPicPr>
            <a:picLocks noChangeAspect="1"/>
          </p:cNvPicPr>
          <p:nvPr/>
        </p:nvPicPr>
        <p:blipFill>
          <a:blip r:embed="rId2"/>
          <a:stretch>
            <a:fillRect/>
          </a:stretch>
        </p:blipFill>
        <p:spPr>
          <a:xfrm>
            <a:off x="457200" y="1019060"/>
            <a:ext cx="5380394" cy="3510737"/>
          </a:xfrm>
          <a:prstGeom prst="rect">
            <a:avLst/>
          </a:prstGeom>
          <a:ln>
            <a:noFill/>
          </a:ln>
          <a:effectLst>
            <a:outerShdw blurRad="292100" dist="139700" dir="2700000" algn="tl" rotWithShape="0">
              <a:srgbClr val="333333">
                <a:alpha val="65000"/>
              </a:srgbClr>
            </a:outerShdw>
          </a:effectLst>
        </p:spPr>
      </p:pic>
      <p:sp>
        <p:nvSpPr>
          <p:cNvPr id="7" name="Rounded Rectangular Callout 5">
            <a:extLst>
              <a:ext uri="{FF2B5EF4-FFF2-40B4-BE49-F238E27FC236}">
                <a16:creationId xmlns:a16="http://schemas.microsoft.com/office/drawing/2014/main" id="{73EF827A-60A4-4A6C-BF6C-5B422C23D850}"/>
              </a:ext>
            </a:extLst>
          </p:cNvPr>
          <p:cNvSpPr/>
          <p:nvPr/>
        </p:nvSpPr>
        <p:spPr>
          <a:xfrm>
            <a:off x="5600701" y="1500373"/>
            <a:ext cx="3421966" cy="667175"/>
          </a:xfrm>
          <a:prstGeom prst="wedgeRoundRectCallout">
            <a:avLst>
              <a:gd name="adj1" fmla="val -45100"/>
              <a:gd name="adj2" fmla="val -103103"/>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You can run a search from any page using the search bar at the top of the screen.</a:t>
            </a:r>
          </a:p>
        </p:txBody>
      </p:sp>
      <p:sp>
        <p:nvSpPr>
          <p:cNvPr id="9" name="Rounded Rectangular Callout 6">
            <a:extLst>
              <a:ext uri="{FF2B5EF4-FFF2-40B4-BE49-F238E27FC236}">
                <a16:creationId xmlns:a16="http://schemas.microsoft.com/office/drawing/2014/main" id="{97607B49-BB88-44CA-A2C7-01565DD2096E}"/>
              </a:ext>
            </a:extLst>
          </p:cNvPr>
          <p:cNvSpPr/>
          <p:nvPr/>
        </p:nvSpPr>
        <p:spPr>
          <a:xfrm>
            <a:off x="5600701" y="3153153"/>
            <a:ext cx="3421966" cy="1802423"/>
          </a:xfrm>
          <a:prstGeom prst="wedgeRoundRectCallout">
            <a:avLst>
              <a:gd name="adj1" fmla="val -98645"/>
              <a:gd name="adj2" fmla="val -48148"/>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Use the quick search to look for cases related to key words and phrases.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Run the search for your own terms, or click on one of the auto-suggestions to go directly to that case or keyword result.</a:t>
            </a:r>
          </a:p>
        </p:txBody>
      </p:sp>
    </p:spTree>
    <p:extLst>
      <p:ext uri="{BB962C8B-B14F-4D97-AF65-F5344CB8AC3E}">
        <p14:creationId xmlns:p14="http://schemas.microsoft.com/office/powerpoint/2010/main" val="2936844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98961" y="27942"/>
            <a:ext cx="3534508" cy="5028716"/>
            <a:chOff x="580292" y="694650"/>
            <a:chExt cx="3540788" cy="5257286"/>
          </a:xfrm>
        </p:grpSpPr>
        <p:pic>
          <p:nvPicPr>
            <p:cNvPr id="3" name="Picture 2"/>
            <p:cNvPicPr>
              <a:picLocks noChangeAspect="1"/>
            </p:cNvPicPr>
            <p:nvPr/>
          </p:nvPicPr>
          <p:blipFill rotWithShape="1">
            <a:blip r:embed="rId2"/>
            <a:srcRect l="6307" t="21631"/>
            <a:stretch/>
          </p:blipFill>
          <p:spPr>
            <a:xfrm>
              <a:off x="580292" y="694650"/>
              <a:ext cx="3540788" cy="2169332"/>
            </a:xfrm>
            <a:prstGeom prst="rect">
              <a:avLst/>
            </a:prstGeom>
            <a:ln>
              <a:noFill/>
            </a:ln>
          </p:spPr>
        </p:pic>
        <p:pic>
          <p:nvPicPr>
            <p:cNvPr id="5" name="Picture 4"/>
            <p:cNvPicPr>
              <a:picLocks noChangeAspect="1"/>
            </p:cNvPicPr>
            <p:nvPr/>
          </p:nvPicPr>
          <p:blipFill rotWithShape="1">
            <a:blip r:embed="rId3"/>
            <a:srcRect r="1884"/>
            <a:stretch/>
          </p:blipFill>
          <p:spPr>
            <a:xfrm>
              <a:off x="583058" y="2863982"/>
              <a:ext cx="3531742" cy="3087954"/>
            </a:xfrm>
            <a:prstGeom prst="rect">
              <a:avLst/>
            </a:prstGeom>
            <a:ln>
              <a:noFill/>
            </a:ln>
          </p:spPr>
        </p:pic>
      </p:grpSp>
      <p:sp>
        <p:nvSpPr>
          <p:cNvPr id="8" name="Rounded Rectangular Callout 7"/>
          <p:cNvSpPr/>
          <p:nvPr/>
        </p:nvSpPr>
        <p:spPr>
          <a:xfrm>
            <a:off x="4475284" y="3072450"/>
            <a:ext cx="2813539" cy="502609"/>
          </a:xfrm>
          <a:prstGeom prst="wedgeRoundRectCallout">
            <a:avLst>
              <a:gd name="adj1" fmla="val -62581"/>
              <a:gd name="adj2" fmla="val -15283"/>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Choose the collections you want to search across</a:t>
            </a:r>
          </a:p>
        </p:txBody>
      </p:sp>
      <p:sp>
        <p:nvSpPr>
          <p:cNvPr id="9" name="Rounded Rectangular Callout 8"/>
          <p:cNvSpPr/>
          <p:nvPr/>
        </p:nvSpPr>
        <p:spPr>
          <a:xfrm>
            <a:off x="4342153" y="80443"/>
            <a:ext cx="2198078" cy="478988"/>
          </a:xfrm>
          <a:prstGeom prst="wedgeRoundRectCallout">
            <a:avLst>
              <a:gd name="adj1" fmla="val -75342"/>
              <a:gd name="adj2" fmla="val -15345"/>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Enter your search criteria</a:t>
            </a:r>
          </a:p>
        </p:txBody>
      </p:sp>
      <p:sp>
        <p:nvSpPr>
          <p:cNvPr id="10" name="Rounded Rectangular Callout 9"/>
          <p:cNvSpPr/>
          <p:nvPr/>
        </p:nvSpPr>
        <p:spPr>
          <a:xfrm>
            <a:off x="4627200" y="710775"/>
            <a:ext cx="3219231" cy="447443"/>
          </a:xfrm>
          <a:prstGeom prst="wedgeRoundRectCallout">
            <a:avLst>
              <a:gd name="adj1" fmla="val -73463"/>
              <a:gd name="adj2" fmla="val -2389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Search specifically for people, </a:t>
            </a:r>
            <a:r>
              <a:rPr kumimoji="0" lang="en-GB" sz="1050"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e.g. </a:t>
            </a: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112664" y="3564559"/>
            <a:ext cx="1654590" cy="548217"/>
          </a:xfrm>
          <a:prstGeom prst="wedgeRoundRectCallout">
            <a:avLst>
              <a:gd name="adj1" fmla="val 55459"/>
              <a:gd name="adj2" fmla="val 8605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Select your publication date ranges</a:t>
            </a:r>
          </a:p>
        </p:txBody>
      </p:sp>
      <p:sp>
        <p:nvSpPr>
          <p:cNvPr id="15" name="Rounded Rectangular Callout 14"/>
          <p:cNvSpPr/>
          <p:nvPr/>
        </p:nvSpPr>
        <p:spPr>
          <a:xfrm>
            <a:off x="97661" y="4594091"/>
            <a:ext cx="1827855" cy="372978"/>
          </a:xfrm>
          <a:prstGeom prst="wedgeRoundRectCallout">
            <a:avLst>
              <a:gd name="adj1" fmla="val 64181"/>
              <a:gd name="adj2" fmla="val 3942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mn-cs"/>
              </a:rPr>
              <a:t>Click </a:t>
            </a:r>
            <a:r>
              <a:rPr kumimoji="0" lang="en-GB" sz="1050" b="1" i="0" u="none" strike="noStrike" kern="1200" cap="none" spc="0" normalizeH="0" baseline="0" noProof="0" dirty="0">
                <a:ln>
                  <a:noFill/>
                </a:ln>
                <a:solidFill>
                  <a:prstClr val="white"/>
                </a:solidFill>
                <a:effectLst/>
                <a:uLnTx/>
                <a:uFillTx/>
                <a:latin typeface="Arial"/>
                <a:ea typeface="+mn-ea"/>
                <a:cs typeface="+mn-cs"/>
              </a:rPr>
              <a:t>Submit </a:t>
            </a:r>
            <a:r>
              <a:rPr kumimoji="0" lang="en-GB" sz="1050" b="0" i="0" u="none" strike="noStrike" kern="1200" cap="none" spc="0" normalizeH="0" baseline="0" noProof="0" dirty="0">
                <a:ln>
                  <a:noFill/>
                </a:ln>
                <a:solidFill>
                  <a:prstClr val="white"/>
                </a:solidFill>
                <a:effectLst/>
                <a:uLnTx/>
                <a:uFillTx/>
                <a:latin typeface="Arial"/>
                <a:ea typeface="+mn-ea"/>
                <a:cs typeface="+mn-cs"/>
              </a:rPr>
              <a:t>when you’re ready</a:t>
            </a:r>
          </a:p>
        </p:txBody>
      </p:sp>
      <p:sp>
        <p:nvSpPr>
          <p:cNvPr id="4" name="Title 3"/>
          <p:cNvSpPr>
            <a:spLocks noGrp="1"/>
          </p:cNvSpPr>
          <p:nvPr>
            <p:ph type="title"/>
          </p:nvPr>
        </p:nvSpPr>
        <p:spPr>
          <a:xfrm>
            <a:off x="3731631" y="4199408"/>
            <a:ext cx="8229600" cy="857250"/>
          </a:xfrm>
        </p:spPr>
        <p:txBody>
          <a:bodyPr>
            <a:normAutofit/>
          </a:bodyPr>
          <a:lstStyle/>
          <a:p>
            <a:r>
              <a:rPr lang="de-CH" sz="3300" dirty="0"/>
              <a:t>Using the Advanced search</a:t>
            </a:r>
            <a:endParaRPr lang="en-US" sz="3300" dirty="0"/>
          </a:p>
        </p:txBody>
      </p:sp>
      <p:sp>
        <p:nvSpPr>
          <p:cNvPr id="16" name="Rounded Rectangular Callout 15"/>
          <p:cNvSpPr/>
          <p:nvPr/>
        </p:nvSpPr>
        <p:spPr>
          <a:xfrm>
            <a:off x="97661" y="252550"/>
            <a:ext cx="1669593" cy="478988"/>
          </a:xfrm>
          <a:prstGeom prst="wedgeRoundRectCallout">
            <a:avLst>
              <a:gd name="adj1" fmla="val 56658"/>
              <a:gd name="adj2" fmla="val -19016"/>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Add new rows for more criteria</a:t>
            </a:r>
          </a:p>
        </p:txBody>
      </p:sp>
      <p:sp>
        <p:nvSpPr>
          <p:cNvPr id="17" name="Rounded Rectangular Callout 16"/>
          <p:cNvSpPr/>
          <p:nvPr/>
        </p:nvSpPr>
        <p:spPr>
          <a:xfrm>
            <a:off x="4627199" y="1806859"/>
            <a:ext cx="2397855" cy="447443"/>
          </a:xfrm>
          <a:prstGeom prst="wedgeRoundRectCallout">
            <a:avLst>
              <a:gd name="adj1" fmla="val -103897"/>
              <a:gd name="adj2" fmla="val -23898"/>
              <a:gd name="adj3" fmla="val 16667"/>
            </a:avLst>
          </a:prstGeom>
          <a:solidFill>
            <a:schemeClr val="tx2"/>
          </a:solidFill>
          <a:ln>
            <a:noFill/>
          </a:ln>
        </p:spPr>
        <p:txBody>
          <a:bodyPr vert="horz" lIns="320040" tIns="320040" rIns="320040" bIns="320040" rtlCol="0" anchor="ctr" anchorCtr="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Choose the disciplines you want to search across</a:t>
            </a:r>
          </a:p>
        </p:txBody>
      </p:sp>
    </p:spTree>
    <p:extLst>
      <p:ext uri="{BB962C8B-B14F-4D97-AF65-F5344CB8AC3E}">
        <p14:creationId xmlns:p14="http://schemas.microsoft.com/office/powerpoint/2010/main" val="282253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178584"/>
            <a:ext cx="8424733" cy="857250"/>
          </a:xfrm>
        </p:spPr>
        <p:txBody>
          <a:bodyPr>
            <a:noAutofit/>
          </a:bodyPr>
          <a:lstStyle/>
          <a:p>
            <a:r>
              <a:rPr lang="de-CH" sz="3750" dirty="0"/>
              <a:t>Viewing your results</a:t>
            </a:r>
            <a:endParaRPr lang="en-US" sz="3750" dirty="0"/>
          </a:p>
        </p:txBody>
      </p:sp>
      <p:grpSp>
        <p:nvGrpSpPr>
          <p:cNvPr id="7" name="Group 6"/>
          <p:cNvGrpSpPr/>
          <p:nvPr/>
        </p:nvGrpSpPr>
        <p:grpSpPr>
          <a:xfrm>
            <a:off x="7404044" y="4541842"/>
            <a:ext cx="1739187" cy="430887"/>
            <a:chOff x="280113" y="4465320"/>
            <a:chExt cx="1739187" cy="430887"/>
          </a:xfrm>
        </p:grpSpPr>
        <p:sp>
          <p:nvSpPr>
            <p:cNvPr id="17" name="TextBox 16"/>
            <p:cNvSpPr txBox="1"/>
            <p:nvPr/>
          </p:nvSpPr>
          <p:spPr>
            <a:xfrm>
              <a:off x="483312" y="4465320"/>
              <a:ext cx="1535988" cy="43088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50B2C3"/>
                  </a:solidFill>
                  <a:effectLst/>
                  <a:uLnTx/>
                  <a:uFillTx/>
                  <a:latin typeface="Arial" pitchFamily="34" charset="0"/>
                  <a:ea typeface="ＭＳ Ｐゴシック" pitchFamily="34" charset="-128"/>
                  <a:cs typeface="Arial" pitchFamily="34" charset="0"/>
                </a:rPr>
                <a:t>Item is not available                       at your institution</a:t>
              </a:r>
            </a:p>
          </p:txBody>
        </p:sp>
        <p:pic>
          <p:nvPicPr>
            <p:cNvPr id="23" name="Picture 22"/>
            <p:cNvPicPr>
              <a:picLocks noChangeAspect="1"/>
            </p:cNvPicPr>
            <p:nvPr/>
          </p:nvPicPr>
          <p:blipFill>
            <a:blip r:embed="rId2"/>
            <a:stretch>
              <a:fillRect/>
            </a:stretch>
          </p:blipFill>
          <p:spPr>
            <a:xfrm>
              <a:off x="280113" y="4559175"/>
              <a:ext cx="190844" cy="226185"/>
            </a:xfrm>
            <a:prstGeom prst="rect">
              <a:avLst/>
            </a:prstGeom>
          </p:spPr>
        </p:pic>
      </p:grpSp>
      <p:pic>
        <p:nvPicPr>
          <p:cNvPr id="5" name="Picture 4">
            <a:extLst>
              <a:ext uri="{FF2B5EF4-FFF2-40B4-BE49-F238E27FC236}">
                <a16:creationId xmlns:a16="http://schemas.microsoft.com/office/drawing/2014/main" id="{AD6D9B71-9B9B-4B49-90D8-890624848047}"/>
              </a:ext>
            </a:extLst>
          </p:cNvPr>
          <p:cNvPicPr>
            <a:picLocks noChangeAspect="1"/>
          </p:cNvPicPr>
          <p:nvPr/>
        </p:nvPicPr>
        <p:blipFill>
          <a:blip r:embed="rId3"/>
          <a:stretch>
            <a:fillRect/>
          </a:stretch>
        </p:blipFill>
        <p:spPr>
          <a:xfrm>
            <a:off x="2791254" y="872233"/>
            <a:ext cx="4099973" cy="4041705"/>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1887511" y="4364462"/>
            <a:ext cx="1922329" cy="713837"/>
          </a:xfrm>
          <a:prstGeom prst="wedgeRoundRectCallout">
            <a:avLst>
              <a:gd name="adj1" fmla="val 4922"/>
              <a:gd name="adj2" fmla="val -13502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You must click the </a:t>
            </a:r>
            <a:r>
              <a:rPr kumimoji="0" lang="en-GB" sz="1000" b="1" i="0" u="none" strike="noStrike" kern="1200" cap="none" spc="0" normalizeH="0" baseline="0" noProof="0" dirty="0">
                <a:ln>
                  <a:noFill/>
                </a:ln>
                <a:solidFill>
                  <a:prstClr val="white"/>
                </a:solidFill>
                <a:effectLst/>
                <a:uLnTx/>
                <a:uFillTx/>
                <a:latin typeface="Arial"/>
                <a:ea typeface="+mn-ea"/>
                <a:cs typeface="+mn-cs"/>
              </a:rPr>
              <a:t>Apply filter </a:t>
            </a:r>
            <a:r>
              <a:rPr kumimoji="0" lang="en-GB" sz="1000" b="0" i="0" u="none" strike="noStrike" kern="1200" cap="none" spc="0" normalizeH="0" baseline="0" noProof="0" dirty="0">
                <a:ln>
                  <a:noFill/>
                </a:ln>
                <a:solidFill>
                  <a:prstClr val="white"/>
                </a:solidFill>
                <a:effectLst/>
                <a:uLnTx/>
                <a:uFillTx/>
                <a:latin typeface="Arial"/>
                <a:ea typeface="+mn-ea"/>
                <a:cs typeface="+mn-cs"/>
              </a:rPr>
              <a:t>button to apply your changes.</a:t>
            </a:r>
          </a:p>
        </p:txBody>
      </p:sp>
      <p:sp>
        <p:nvSpPr>
          <p:cNvPr id="6" name="Rounded Rectangular Callout 5"/>
          <p:cNvSpPr/>
          <p:nvPr/>
        </p:nvSpPr>
        <p:spPr>
          <a:xfrm>
            <a:off x="94505" y="1938405"/>
            <a:ext cx="2512402" cy="2163101"/>
          </a:xfrm>
          <a:prstGeom prst="wedgeRoundRectCallout">
            <a:avLst>
              <a:gd name="adj1" fmla="val 61094"/>
              <a:gd name="adj2" fmla="val -12176"/>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Use the filters on the left-hand side of the search results page to refine your search; you can filter by content type and discipline, and use the publication date slider to find older or newer content. </a:t>
            </a:r>
          </a:p>
        </p:txBody>
      </p:sp>
      <p:sp>
        <p:nvSpPr>
          <p:cNvPr id="12" name="Rounded Rectangular Callout 11"/>
          <p:cNvSpPr/>
          <p:nvPr/>
        </p:nvSpPr>
        <p:spPr>
          <a:xfrm>
            <a:off x="7183584" y="2098479"/>
            <a:ext cx="1591591" cy="946541"/>
          </a:xfrm>
          <a:prstGeom prst="wedgeRoundRectCallout">
            <a:avLst>
              <a:gd name="adj1" fmla="val -92648"/>
              <a:gd name="adj2" fmla="val -36261"/>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Click the image or title to open the case.</a:t>
            </a:r>
          </a:p>
        </p:txBody>
      </p:sp>
    </p:spTree>
    <p:extLst>
      <p:ext uri="{BB962C8B-B14F-4D97-AF65-F5344CB8AC3E}">
        <p14:creationId xmlns:p14="http://schemas.microsoft.com/office/powerpoint/2010/main" val="362607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584461"/>
            <a:ext cx="7215808" cy="1102519"/>
          </a:xfrm>
        </p:spPr>
        <p:txBody>
          <a:bodyPr/>
          <a:lstStyle/>
          <a:p>
            <a:r>
              <a:rPr lang="en-US" sz="4300" b="1" dirty="0"/>
              <a:t>The Case page</a:t>
            </a:r>
          </a:p>
        </p:txBody>
      </p:sp>
      <p:sp>
        <p:nvSpPr>
          <p:cNvPr id="3" name="Subtitle 2"/>
          <p:cNvSpPr>
            <a:spLocks noGrp="1"/>
          </p:cNvSpPr>
          <p:nvPr>
            <p:ph type="subTitle" idx="1"/>
          </p:nvPr>
        </p:nvSpPr>
        <p:spPr>
          <a:xfrm>
            <a:off x="3066594" y="2686980"/>
            <a:ext cx="6077406" cy="1314450"/>
          </a:xfrm>
        </p:spPr>
        <p:txBody>
          <a:bodyPr/>
          <a:lstStyle/>
          <a:p>
            <a:r>
              <a:rPr lang="en-US" dirty="0"/>
              <a:t>Case page features and functionality</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329082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074757" cy="857250"/>
          </a:xfrm>
        </p:spPr>
        <p:txBody>
          <a:bodyPr/>
          <a:lstStyle/>
          <a:p>
            <a:r>
              <a:rPr lang="en-GB" i="1" dirty="0"/>
              <a:t>Case </a:t>
            </a:r>
            <a:r>
              <a:rPr lang="en-GB" dirty="0"/>
              <a:t>page</a:t>
            </a:r>
          </a:p>
        </p:txBody>
      </p:sp>
      <p:pic>
        <p:nvPicPr>
          <p:cNvPr id="4" name="Picture 3">
            <a:extLst>
              <a:ext uri="{FF2B5EF4-FFF2-40B4-BE49-F238E27FC236}">
                <a16:creationId xmlns:a16="http://schemas.microsoft.com/office/drawing/2014/main" id="{368D4222-F14E-4E88-BBBA-9157772CAFFB}"/>
              </a:ext>
            </a:extLst>
          </p:cNvPr>
          <p:cNvPicPr>
            <a:picLocks noChangeAspect="1"/>
          </p:cNvPicPr>
          <p:nvPr/>
        </p:nvPicPr>
        <p:blipFill>
          <a:blip r:embed="rId2"/>
          <a:stretch>
            <a:fillRect/>
          </a:stretch>
        </p:blipFill>
        <p:spPr>
          <a:xfrm>
            <a:off x="2400622" y="943004"/>
            <a:ext cx="4342755" cy="4060873"/>
          </a:xfrm>
          <a:prstGeom prst="rect">
            <a:avLst/>
          </a:prstGeom>
          <a:ln>
            <a:noFill/>
          </a:ln>
          <a:effectLst>
            <a:outerShdw blurRad="292100" dist="139700" dir="2700000" algn="tl" rotWithShape="0">
              <a:srgbClr val="333333">
                <a:alpha val="65000"/>
              </a:srgbClr>
            </a:outerShdw>
          </a:effectLst>
        </p:spPr>
      </p:pic>
      <p:sp>
        <p:nvSpPr>
          <p:cNvPr id="5" name="Rounded Rectangular Callout 4"/>
          <p:cNvSpPr/>
          <p:nvPr/>
        </p:nvSpPr>
        <p:spPr>
          <a:xfrm>
            <a:off x="5551391" y="4413814"/>
            <a:ext cx="1587136" cy="563477"/>
          </a:xfrm>
          <a:prstGeom prst="wedgeRoundRectCallout">
            <a:avLst>
              <a:gd name="adj1" fmla="val -68560"/>
              <a:gd name="adj2" fmla="val 336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Full text of case continues down the page</a:t>
            </a:r>
          </a:p>
        </p:txBody>
      </p:sp>
      <p:sp>
        <p:nvSpPr>
          <p:cNvPr id="11" name="Rounded Rectangular Callout 10"/>
          <p:cNvSpPr/>
          <p:nvPr/>
        </p:nvSpPr>
        <p:spPr>
          <a:xfrm>
            <a:off x="33181" y="1254463"/>
            <a:ext cx="2295227" cy="557302"/>
          </a:xfrm>
          <a:prstGeom prst="wedgeRoundRectCallout">
            <a:avLst>
              <a:gd name="adj1" fmla="val 100591"/>
              <a:gd name="adj2" fmla="val 2243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View more publication information about the case</a:t>
            </a:r>
          </a:p>
        </p:txBody>
      </p:sp>
      <p:sp>
        <p:nvSpPr>
          <p:cNvPr id="6" name="Rounded Rectangular Callout 5"/>
          <p:cNvSpPr/>
          <p:nvPr/>
        </p:nvSpPr>
        <p:spPr>
          <a:xfrm>
            <a:off x="6855571" y="1828675"/>
            <a:ext cx="1963893" cy="550650"/>
          </a:xfrm>
          <a:prstGeom prst="wedgeRoundRectCallout">
            <a:avLst>
              <a:gd name="adj1" fmla="val -77236"/>
              <a:gd name="adj2" fmla="val 161194"/>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Search for a term or phrase within the case</a:t>
            </a:r>
          </a:p>
        </p:txBody>
      </p:sp>
      <p:sp>
        <p:nvSpPr>
          <p:cNvPr id="14" name="Rounded Rectangular Callout 11">
            <a:extLst>
              <a:ext uri="{FF2B5EF4-FFF2-40B4-BE49-F238E27FC236}">
                <a16:creationId xmlns:a16="http://schemas.microsoft.com/office/drawing/2014/main" id="{A4A35DE2-BEAA-4BD8-842F-558E64391313}"/>
              </a:ext>
            </a:extLst>
          </p:cNvPr>
          <p:cNvSpPr/>
          <p:nvPr/>
        </p:nvSpPr>
        <p:spPr>
          <a:xfrm>
            <a:off x="6862427" y="742381"/>
            <a:ext cx="2108200" cy="502805"/>
          </a:xfrm>
          <a:prstGeom prst="wedgeRoundRectCallout">
            <a:avLst>
              <a:gd name="adj1" fmla="val -90334"/>
              <a:gd name="adj2" fmla="val 79170"/>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Add the case to a list using the heart icon</a:t>
            </a:r>
          </a:p>
        </p:txBody>
      </p:sp>
      <p:sp>
        <p:nvSpPr>
          <p:cNvPr id="16" name="Rounded Rectangular Callout 10">
            <a:extLst>
              <a:ext uri="{FF2B5EF4-FFF2-40B4-BE49-F238E27FC236}">
                <a16:creationId xmlns:a16="http://schemas.microsoft.com/office/drawing/2014/main" id="{C4C3BF28-3397-4BC3-B4C5-70C5F9A75CAD}"/>
              </a:ext>
            </a:extLst>
          </p:cNvPr>
          <p:cNvSpPr/>
          <p:nvPr/>
        </p:nvSpPr>
        <p:spPr>
          <a:xfrm>
            <a:off x="6952190" y="2722037"/>
            <a:ext cx="2108200" cy="502805"/>
          </a:xfrm>
          <a:prstGeom prst="wedgeRoundRectCallout">
            <a:avLst>
              <a:gd name="adj1" fmla="val -86925"/>
              <a:gd name="adj2" fmla="val 46262"/>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Download, cite and share the case</a:t>
            </a:r>
          </a:p>
        </p:txBody>
      </p:sp>
      <p:sp>
        <p:nvSpPr>
          <p:cNvPr id="18" name="Rounded Rectangular Callout 15">
            <a:extLst>
              <a:ext uri="{FF2B5EF4-FFF2-40B4-BE49-F238E27FC236}">
                <a16:creationId xmlns:a16="http://schemas.microsoft.com/office/drawing/2014/main" id="{736FF395-D7F5-48FD-BC89-853C4E06AEFF}"/>
              </a:ext>
            </a:extLst>
          </p:cNvPr>
          <p:cNvSpPr/>
          <p:nvPr/>
        </p:nvSpPr>
        <p:spPr>
          <a:xfrm>
            <a:off x="6862427" y="3738499"/>
            <a:ext cx="2108200" cy="544160"/>
          </a:xfrm>
          <a:prstGeom prst="wedgeRoundRectCallout">
            <a:avLst>
              <a:gd name="adj1" fmla="val -64263"/>
              <a:gd name="adj2" fmla="val 14736"/>
              <a:gd name="adj3" fmla="val 16667"/>
            </a:avLst>
          </a:prstGeom>
          <a:solidFill>
            <a:srgbClr val="50B2C3"/>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Move through different sections in the case</a:t>
            </a:r>
          </a:p>
        </p:txBody>
      </p:sp>
      <p:sp>
        <p:nvSpPr>
          <p:cNvPr id="12" name="Rounded Rectangular Callout 11"/>
          <p:cNvSpPr/>
          <p:nvPr/>
        </p:nvSpPr>
        <p:spPr>
          <a:xfrm>
            <a:off x="136795" y="2440865"/>
            <a:ext cx="1747159" cy="1015272"/>
          </a:xfrm>
          <a:prstGeom prst="wedgeRoundRectCallout">
            <a:avLst>
              <a:gd name="adj1" fmla="val 85121"/>
              <a:gd name="adj2" fmla="val 56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Switch between different tabs; the main tab you will want to use is the </a:t>
            </a:r>
            <a:r>
              <a:rPr kumimoji="0" lang="en-GB" sz="1000" b="1" i="0" u="none" strike="noStrike" kern="1200" cap="none" spc="0" normalizeH="0" baseline="0" noProof="0" dirty="0">
                <a:ln>
                  <a:noFill/>
                </a:ln>
                <a:solidFill>
                  <a:prstClr val="white"/>
                </a:solidFill>
                <a:effectLst/>
                <a:uLnTx/>
                <a:uFillTx/>
                <a:latin typeface="Arial"/>
                <a:ea typeface="+mn-ea"/>
                <a:cs typeface="+mn-cs"/>
              </a:rPr>
              <a:t>Case </a:t>
            </a:r>
            <a:r>
              <a:rPr kumimoji="0" lang="en-GB" sz="1000" b="0" i="0" u="none" strike="noStrike" kern="1200" cap="none" spc="0" normalizeH="0" baseline="0" noProof="0" dirty="0">
                <a:ln>
                  <a:noFill/>
                </a:ln>
                <a:solidFill>
                  <a:prstClr val="white"/>
                </a:solidFill>
                <a:effectLst/>
                <a:uLnTx/>
                <a:uFillTx/>
                <a:latin typeface="Arial"/>
                <a:ea typeface="+mn-ea"/>
                <a:cs typeface="+mn-cs"/>
              </a:rPr>
              <a:t>view</a:t>
            </a:r>
          </a:p>
        </p:txBody>
      </p:sp>
    </p:spTree>
    <p:extLst>
      <p:ext uri="{BB962C8B-B14F-4D97-AF65-F5344CB8AC3E}">
        <p14:creationId xmlns:p14="http://schemas.microsoft.com/office/powerpoint/2010/main" val="344273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074757" cy="857250"/>
          </a:xfrm>
        </p:spPr>
        <p:txBody>
          <a:bodyPr/>
          <a:lstStyle/>
          <a:p>
            <a:r>
              <a:rPr lang="en-GB" i="1" dirty="0"/>
              <a:t>Case </a:t>
            </a:r>
            <a:r>
              <a:rPr lang="en-GB" dirty="0"/>
              <a:t>page</a:t>
            </a:r>
          </a:p>
        </p:txBody>
      </p:sp>
      <p:pic>
        <p:nvPicPr>
          <p:cNvPr id="4" name="Picture 3">
            <a:extLst>
              <a:ext uri="{FF2B5EF4-FFF2-40B4-BE49-F238E27FC236}">
                <a16:creationId xmlns:a16="http://schemas.microsoft.com/office/drawing/2014/main" id="{368D4222-F14E-4E88-BBBA-9157772CAFFB}"/>
              </a:ext>
            </a:extLst>
          </p:cNvPr>
          <p:cNvPicPr>
            <a:picLocks noChangeAspect="1"/>
          </p:cNvPicPr>
          <p:nvPr/>
        </p:nvPicPr>
        <p:blipFill>
          <a:blip r:embed="rId2"/>
          <a:stretch>
            <a:fillRect/>
          </a:stretch>
        </p:blipFill>
        <p:spPr>
          <a:xfrm>
            <a:off x="457200" y="943004"/>
            <a:ext cx="4342755" cy="4060873"/>
          </a:xfrm>
          <a:prstGeom prst="rect">
            <a:avLst/>
          </a:prstGeom>
          <a:ln>
            <a:noFill/>
          </a:ln>
          <a:effectLst>
            <a:outerShdw blurRad="292100" dist="139700" dir="2700000" algn="tl" rotWithShape="0">
              <a:srgbClr val="333333">
                <a:alpha val="65000"/>
              </a:srgbClr>
            </a:outerShdw>
          </a:effectLst>
        </p:spPr>
      </p:pic>
      <p:sp>
        <p:nvSpPr>
          <p:cNvPr id="13" name="Rounded Rectangular Callout 6">
            <a:extLst>
              <a:ext uri="{FF2B5EF4-FFF2-40B4-BE49-F238E27FC236}">
                <a16:creationId xmlns:a16="http://schemas.microsoft.com/office/drawing/2014/main" id="{426198B2-A4E9-42B6-B5FC-3E51D1F262BC}"/>
              </a:ext>
            </a:extLst>
          </p:cNvPr>
          <p:cNvSpPr/>
          <p:nvPr/>
        </p:nvSpPr>
        <p:spPr>
          <a:xfrm>
            <a:off x="5527174" y="993784"/>
            <a:ext cx="3159626" cy="3162009"/>
          </a:xfrm>
          <a:prstGeom prst="wedgeRoundRectCallout">
            <a:avLst>
              <a:gd name="adj1" fmla="val -35385"/>
              <a:gd name="adj2" fmla="val 5688"/>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77% of cases contain </a:t>
            </a:r>
            <a:r>
              <a:rPr kumimoji="0" lang="en-GB" sz="1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faculty-only</a:t>
            </a: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teaching notes, tried and tested by the case authors.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Teaching notes contain discussion questions and suggested activities to use inside and outside of the classroom.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To access these you will need to get a Verification Code from your library staff.</a:t>
            </a:r>
          </a:p>
        </p:txBody>
      </p:sp>
      <p:sp>
        <p:nvSpPr>
          <p:cNvPr id="20" name="Rectangle 19">
            <a:hlinkClick r:id="rId3" action="ppaction://hlinksldjump"/>
            <a:extLst>
              <a:ext uri="{FF2B5EF4-FFF2-40B4-BE49-F238E27FC236}">
                <a16:creationId xmlns:a16="http://schemas.microsoft.com/office/drawing/2014/main" id="{60328504-89A2-4767-9192-B81DD4CC2905}"/>
              </a:ext>
            </a:extLst>
          </p:cNvPr>
          <p:cNvSpPr/>
          <p:nvPr/>
        </p:nvSpPr>
        <p:spPr>
          <a:xfrm>
            <a:off x="6649787" y="4448323"/>
            <a:ext cx="914400" cy="291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Oval 2">
            <a:extLst>
              <a:ext uri="{FF2B5EF4-FFF2-40B4-BE49-F238E27FC236}">
                <a16:creationId xmlns:a16="http://schemas.microsoft.com/office/drawing/2014/main" id="{A8BEB1F1-7BB2-40C2-A8FC-5B5D641B71F3}"/>
              </a:ext>
            </a:extLst>
          </p:cNvPr>
          <p:cNvSpPr/>
          <p:nvPr/>
        </p:nvSpPr>
        <p:spPr>
          <a:xfrm>
            <a:off x="836023" y="2834640"/>
            <a:ext cx="731520" cy="326571"/>
          </a:xfrm>
          <a:prstGeom prst="ellipse">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w="28575">
                <a:solidFill>
                  <a:srgbClr val="000000"/>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33175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normAutofit/>
          </a:bodyPr>
          <a:lstStyle/>
          <a:p>
            <a:r>
              <a:rPr lang="en-US" dirty="0"/>
              <a:t>Saving searches, and managing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07794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5264" y="1284869"/>
            <a:ext cx="4351644" cy="358966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199" y="210389"/>
            <a:ext cx="4985057" cy="857250"/>
          </a:xfrm>
        </p:spPr>
        <p:txBody>
          <a:bodyPr>
            <a:normAutofit/>
          </a:bodyPr>
          <a:lstStyle/>
          <a:p>
            <a:r>
              <a:rPr lang="de-CH" dirty="0"/>
              <a:t>Creating a Profile</a:t>
            </a:r>
            <a:endParaRPr lang="en-US" dirty="0"/>
          </a:p>
        </p:txBody>
      </p:sp>
      <p:sp>
        <p:nvSpPr>
          <p:cNvPr id="14" name="Rounded Rectangular Callout 13"/>
          <p:cNvSpPr/>
          <p:nvPr/>
        </p:nvSpPr>
        <p:spPr>
          <a:xfrm>
            <a:off x="4501824" y="1017168"/>
            <a:ext cx="3042406" cy="1421766"/>
          </a:xfrm>
          <a:prstGeom prst="wedgeRoundRectCallout">
            <a:avLst>
              <a:gd name="adj1" fmla="val -72488"/>
              <a:gd name="adj2" fmla="val -766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My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1" i="0" u="none" strike="noStrike" kern="1200" cap="none" spc="0" normalizeH="0" baseline="0" noProof="0" dirty="0">
                <a:ln>
                  <a:noFill/>
                </a:ln>
                <a:solidFill>
                  <a:prstClr val="white"/>
                </a:solidFill>
                <a:effectLst/>
                <a:uLnTx/>
                <a:uFillTx/>
                <a:latin typeface="Arial"/>
                <a:ea typeface="+mn-ea"/>
                <a:cs typeface="+mn-cs"/>
              </a:rPr>
              <a:t>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button, then select </a:t>
            </a:r>
            <a:r>
              <a:rPr kumimoji="0" lang="en-GB" sz="1400" b="1" i="0" u="none" strike="noStrike" kern="1200" cap="none" spc="0" normalizeH="0" baseline="0" noProof="0" dirty="0">
                <a:ln>
                  <a:noFill/>
                </a:ln>
                <a:solidFill>
                  <a:prstClr val="white"/>
                </a:solidFill>
                <a:effectLst/>
                <a:uLnTx/>
                <a:uFillTx/>
                <a:latin typeface="Arial"/>
                <a:ea typeface="+mn-ea"/>
                <a:cs typeface="+mn-cs"/>
              </a:rPr>
              <a:t>Create my 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towards the bottom of the pop-up window that appears.</a:t>
            </a:r>
          </a:p>
        </p:txBody>
      </p:sp>
      <p:sp>
        <p:nvSpPr>
          <p:cNvPr id="8" name="Rounded Rectangular Callout 7"/>
          <p:cNvSpPr/>
          <p:nvPr/>
        </p:nvSpPr>
        <p:spPr>
          <a:xfrm>
            <a:off x="2813960" y="2732412"/>
            <a:ext cx="2478291" cy="694574"/>
          </a:xfrm>
          <a:prstGeom prst="wedgeRoundRectCallout">
            <a:avLst>
              <a:gd name="adj1" fmla="val -61530"/>
              <a:gd name="adj2" fmla="val -2374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Once you’ve created your free profile, you can sign in here at any time.</a:t>
            </a:r>
          </a:p>
        </p:txBody>
      </p:sp>
      <p:pic>
        <p:nvPicPr>
          <p:cNvPr id="5" name="Picture 4"/>
          <p:cNvPicPr>
            <a:picLocks noChangeAspect="1"/>
          </p:cNvPicPr>
          <p:nvPr/>
        </p:nvPicPr>
        <p:blipFill>
          <a:blip r:embed="rId3"/>
          <a:stretch>
            <a:fillRect/>
          </a:stretch>
        </p:blipFill>
        <p:spPr>
          <a:xfrm>
            <a:off x="5374982" y="3326674"/>
            <a:ext cx="3665875" cy="1682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05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5" name="Picture 4">
            <a:extLst>
              <a:ext uri="{FF2B5EF4-FFF2-40B4-BE49-F238E27FC236}">
                <a16:creationId xmlns:a16="http://schemas.microsoft.com/office/drawing/2014/main" id="{7938768F-E1FF-4AD8-AD08-7915C181952B}"/>
              </a:ext>
            </a:extLst>
          </p:cNvPr>
          <p:cNvPicPr>
            <a:picLocks noChangeAspect="1"/>
          </p:cNvPicPr>
          <p:nvPr/>
        </p:nvPicPr>
        <p:blipFill>
          <a:blip r:embed="rId2"/>
          <a:stretch>
            <a:fillRect/>
          </a:stretch>
        </p:blipFill>
        <p:spPr>
          <a:xfrm>
            <a:off x="4091008" y="1075395"/>
            <a:ext cx="4099973" cy="404170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297140" y="1568525"/>
            <a:ext cx="3633731" cy="1207230"/>
          </a:xfrm>
          <a:prstGeom prst="wedgeRoundRectCallout">
            <a:avLst>
              <a:gd name="adj1" fmla="val 92243"/>
              <a:gd name="adj2" fmla="val -2144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you’re logged into your Profile and you are viewing your search results, click the </a:t>
            </a:r>
            <a:r>
              <a:rPr kumimoji="0" lang="en-GB" sz="1200" b="1" i="0" u="none" strike="noStrike" kern="1200" cap="none" spc="0" normalizeH="0" baseline="0" noProof="0" dirty="0">
                <a:ln>
                  <a:noFill/>
                </a:ln>
                <a:solidFill>
                  <a:prstClr val="white"/>
                </a:solidFill>
                <a:effectLst/>
                <a:uLnTx/>
                <a:uFillTx/>
                <a:latin typeface="Arial"/>
                <a:ea typeface="+mn-ea"/>
                <a:cs typeface="+mn-cs"/>
              </a:rPr>
              <a:t>Save Search </a:t>
            </a:r>
            <a:r>
              <a:rPr kumimoji="0" lang="en-GB" sz="1200" b="0" i="0" u="none" strike="noStrike" kern="1200" cap="none" spc="0" normalizeH="0" baseline="0" noProof="0" dirty="0">
                <a:ln>
                  <a:noFill/>
                </a:ln>
                <a:solidFill>
                  <a:prstClr val="white"/>
                </a:solidFill>
                <a:effectLst/>
                <a:uLnTx/>
                <a:uFillTx/>
                <a:latin typeface="Arial"/>
                <a:ea typeface="+mn-ea"/>
                <a:cs typeface="+mn-cs"/>
              </a:rPr>
              <a:t>button to save your search criteria, so that you can quickly     re-run the same search again later.</a:t>
            </a:r>
          </a:p>
        </p:txBody>
      </p:sp>
    </p:spTree>
    <p:extLst>
      <p:ext uri="{BB962C8B-B14F-4D97-AF65-F5344CB8AC3E}">
        <p14:creationId xmlns:p14="http://schemas.microsoft.com/office/powerpoint/2010/main" val="420706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lists</a:t>
            </a:r>
            <a:endParaRPr lang="en-US" dirty="0"/>
          </a:p>
        </p:txBody>
      </p:sp>
      <p:sp>
        <p:nvSpPr>
          <p:cNvPr id="13" name="Rounded Rectangular Callout 12"/>
          <p:cNvSpPr/>
          <p:nvPr/>
        </p:nvSpPr>
        <p:spPr>
          <a:xfrm>
            <a:off x="6543040" y="153685"/>
            <a:ext cx="2394005"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logged in to your Profile, you can add cases to </a:t>
            </a:r>
            <a:r>
              <a:rPr kumimoji="0" lang="en-GB" sz="1200" b="1" i="0" u="none" strike="noStrike" kern="1200" cap="none" spc="0" normalizeH="0" baseline="0" noProof="0" dirty="0">
                <a:ln>
                  <a:noFill/>
                </a:ln>
                <a:solidFill>
                  <a:prstClr val="white"/>
                </a:solidFill>
                <a:effectLst/>
                <a:uLnTx/>
                <a:uFillTx/>
                <a:latin typeface="Arial"/>
                <a:ea typeface="+mn-ea"/>
                <a:cs typeface="+mn-cs"/>
              </a:rPr>
              <a:t>My Lists</a:t>
            </a:r>
            <a:r>
              <a:rPr kumimoji="0" lang="en-GB" sz="1200" b="0" i="0" u="none" strike="noStrike" kern="1200" cap="none" spc="0" normalizeH="0" baseline="0" noProof="0" dirty="0">
                <a:ln>
                  <a:noFill/>
                </a:ln>
                <a:solidFill>
                  <a:prstClr val="white"/>
                </a:solidFill>
                <a:effectLst/>
                <a:uLnTx/>
                <a:uFillTx/>
                <a:latin typeface="Arial"/>
                <a:ea typeface="+mn-ea"/>
                <a:cs typeface="+mn-cs"/>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0B494E5D-3416-4B50-BF53-2278F1E998FD}"/>
              </a:ext>
            </a:extLst>
          </p:cNvPr>
          <p:cNvPicPr>
            <a:picLocks noChangeAspect="1"/>
          </p:cNvPicPr>
          <p:nvPr/>
        </p:nvPicPr>
        <p:blipFill>
          <a:blip r:embed="rId3"/>
          <a:stretch>
            <a:fillRect/>
          </a:stretch>
        </p:blipFill>
        <p:spPr>
          <a:xfrm>
            <a:off x="181734" y="1323200"/>
            <a:ext cx="5844293" cy="294590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B7B5EA-AD02-4CC6-A05C-411A743A83CB}"/>
              </a:ext>
            </a:extLst>
          </p:cNvPr>
          <p:cNvPicPr>
            <a:picLocks noChangeAspect="1"/>
          </p:cNvPicPr>
          <p:nvPr/>
        </p:nvPicPr>
        <p:blipFill>
          <a:blip r:embed="rId4"/>
          <a:stretch>
            <a:fillRect/>
          </a:stretch>
        </p:blipFill>
        <p:spPr>
          <a:xfrm>
            <a:off x="4352318" y="2721973"/>
            <a:ext cx="1932215" cy="2186879"/>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146800" y="1477958"/>
            <a:ext cx="2910414" cy="593241"/>
          </a:xfrm>
          <a:prstGeom prst="wedgeRoundRectCallout">
            <a:avLst>
              <a:gd name="adj1" fmla="val -87959"/>
              <a:gd name="adj2" fmla="val 2957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On any case</a:t>
            </a:r>
            <a:r>
              <a:rPr kumimoji="0" lang="en-GB" sz="1400" b="1"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a:ln>
                  <a:noFill/>
                </a:ln>
                <a:solidFill>
                  <a:prstClr val="white"/>
                </a:solidFill>
                <a:effectLst/>
                <a:uLnTx/>
                <a:uFillTx/>
                <a:latin typeface="Arial"/>
                <a:ea typeface="+mn-ea"/>
                <a:cs typeface="+mn-cs"/>
              </a:rPr>
              <a:t>page, 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Add to list </a:t>
            </a:r>
            <a:r>
              <a:rPr kumimoji="0" lang="en-GB" sz="1400" b="0" i="0" u="none" strike="noStrike" kern="1200" cap="none" spc="0" normalizeH="0" baseline="0" noProof="0" dirty="0">
                <a:ln>
                  <a:noFill/>
                </a:ln>
                <a:solidFill>
                  <a:prstClr val="white"/>
                </a:solidFill>
                <a:effectLst/>
                <a:uLnTx/>
                <a:uFillTx/>
                <a:latin typeface="Arial"/>
                <a:ea typeface="+mn-ea"/>
                <a:cs typeface="+mn-cs"/>
              </a:rPr>
              <a:t>button.</a:t>
            </a:r>
          </a:p>
        </p:txBody>
      </p:sp>
      <p:sp>
        <p:nvSpPr>
          <p:cNvPr id="10" name="Rounded Rectangular Callout 9"/>
          <p:cNvSpPr/>
          <p:nvPr/>
        </p:nvSpPr>
        <p:spPr>
          <a:xfrm>
            <a:off x="6434483" y="2439371"/>
            <a:ext cx="2622731" cy="1304188"/>
          </a:xfrm>
          <a:prstGeom prst="wedgeRoundRectCallout">
            <a:avLst>
              <a:gd name="adj1" fmla="val -60116"/>
              <a:gd name="adj2" fmla="val -260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When the pop-up window appears, choose an existing list to add your case to, or create a new list.</a:t>
            </a:r>
          </a:p>
        </p:txBody>
      </p:sp>
    </p:spTree>
    <p:extLst>
      <p:ext uri="{BB962C8B-B14F-4D97-AF65-F5344CB8AC3E}">
        <p14:creationId xmlns:p14="http://schemas.microsoft.com/office/powerpoint/2010/main" val="2452885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outline</a:t>
            </a:r>
            <a:endParaRPr lang="en-US" dirty="0"/>
          </a:p>
        </p:txBody>
      </p:sp>
      <p:sp>
        <p:nvSpPr>
          <p:cNvPr id="5" name="Content Placeholder 4"/>
          <p:cNvSpPr>
            <a:spLocks noGrp="1"/>
          </p:cNvSpPr>
          <p:nvPr>
            <p:ph idx="1"/>
          </p:nvPr>
        </p:nvSpPr>
        <p:spPr/>
        <p:txBody>
          <a:bodyPr>
            <a:normAutofit/>
          </a:bodyPr>
          <a:lstStyle/>
          <a:p>
            <a:pPr>
              <a:lnSpc>
                <a:spcPct val="150000"/>
              </a:lnSpc>
            </a:pPr>
            <a:r>
              <a:rPr lang="en-US" dirty="0">
                <a:solidFill>
                  <a:schemeClr val="tx1">
                    <a:lumMod val="50000"/>
                    <a:lumOff val="50000"/>
                  </a:schemeClr>
                </a:solidFill>
              </a:rPr>
              <a:t>Introduction to </a:t>
            </a:r>
            <a:r>
              <a:rPr lang="en-US" i="1" dirty="0">
                <a:solidFill>
                  <a:schemeClr val="tx1">
                    <a:lumMod val="50000"/>
                    <a:lumOff val="50000"/>
                  </a:schemeClr>
                </a:solidFill>
              </a:rPr>
              <a:t>SAGE Business Cases</a:t>
            </a:r>
          </a:p>
          <a:p>
            <a:pPr>
              <a:lnSpc>
                <a:spcPct val="150000"/>
              </a:lnSpc>
            </a:pPr>
            <a:r>
              <a:rPr lang="en-US" dirty="0">
                <a:solidFill>
                  <a:schemeClr val="tx1">
                    <a:lumMod val="50000"/>
                    <a:lumOff val="50000"/>
                  </a:schemeClr>
                </a:solidFill>
              </a:rPr>
              <a:t>Live platform demonstration</a:t>
            </a:r>
          </a:p>
          <a:p>
            <a:pPr>
              <a:lnSpc>
                <a:spcPct val="150000"/>
              </a:lnSpc>
            </a:pPr>
            <a:r>
              <a:rPr lang="en-US" dirty="0">
                <a:solidFill>
                  <a:schemeClr val="tx1">
                    <a:lumMod val="50000"/>
                    <a:lumOff val="50000"/>
                  </a:schemeClr>
                </a:solidFill>
              </a:rPr>
              <a:t>Final questions and session round-up</a:t>
            </a:r>
          </a:p>
          <a:p>
            <a:pPr>
              <a:lnSpc>
                <a:spcPct val="150000"/>
              </a:lnSpc>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449284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lists</a:t>
            </a:r>
            <a:endParaRPr lang="en-US" dirty="0"/>
          </a:p>
        </p:txBody>
      </p:sp>
      <p:sp>
        <p:nvSpPr>
          <p:cNvPr id="13" name="Rounded Rectangular Callout 12"/>
          <p:cNvSpPr/>
          <p:nvPr/>
        </p:nvSpPr>
        <p:spPr>
          <a:xfrm>
            <a:off x="6543040" y="153685"/>
            <a:ext cx="2394005"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logged in to your Profile, you can add cases to </a:t>
            </a:r>
            <a:r>
              <a:rPr kumimoji="0" lang="en-GB" sz="1200" b="1" i="0" u="none" strike="noStrike" kern="1200" cap="none" spc="0" normalizeH="0" baseline="0" noProof="0" dirty="0">
                <a:ln>
                  <a:noFill/>
                </a:ln>
                <a:solidFill>
                  <a:prstClr val="white"/>
                </a:solidFill>
                <a:effectLst/>
                <a:uLnTx/>
                <a:uFillTx/>
                <a:latin typeface="Arial"/>
                <a:ea typeface="+mn-ea"/>
                <a:cs typeface="+mn-cs"/>
              </a:rPr>
              <a:t>My Lists</a:t>
            </a:r>
            <a:r>
              <a:rPr kumimoji="0" lang="en-GB" sz="1200" b="0" i="0" u="none" strike="noStrike" kern="1200" cap="none" spc="0" normalizeH="0" baseline="0" noProof="0" dirty="0">
                <a:ln>
                  <a:noFill/>
                </a:ln>
                <a:solidFill>
                  <a:prstClr val="white"/>
                </a:solidFill>
                <a:effectLst/>
                <a:uLnTx/>
                <a:uFillTx/>
                <a:latin typeface="Arial"/>
                <a:ea typeface="+mn-ea"/>
                <a:cs typeface="+mn-cs"/>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9E59FD27-04D6-4311-A6AE-00BD97B2CCEF}"/>
              </a:ext>
            </a:extLst>
          </p:cNvPr>
          <p:cNvPicPr>
            <a:picLocks noChangeAspect="1"/>
          </p:cNvPicPr>
          <p:nvPr/>
        </p:nvPicPr>
        <p:blipFill>
          <a:blip r:embed="rId3"/>
          <a:stretch>
            <a:fillRect/>
          </a:stretch>
        </p:blipFill>
        <p:spPr>
          <a:xfrm>
            <a:off x="1764689" y="1140956"/>
            <a:ext cx="3915759" cy="3860109"/>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314314" y="2247881"/>
            <a:ext cx="2622731" cy="1304188"/>
          </a:xfrm>
          <a:prstGeom prst="wedgeRoundRectCallout">
            <a:avLst>
              <a:gd name="adj1" fmla="val -76597"/>
              <a:gd name="adj2" fmla="val -50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You can also add a case to a list from your search results page.</a:t>
            </a:r>
          </a:p>
        </p:txBody>
      </p:sp>
    </p:spTree>
    <p:extLst>
      <p:ext uri="{BB962C8B-B14F-4D97-AF65-F5344CB8AC3E}">
        <p14:creationId xmlns:p14="http://schemas.microsoft.com/office/powerpoint/2010/main" val="51616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Managing your Profile</a:t>
            </a:r>
            <a:endParaRPr lang="en-US" dirty="0"/>
          </a:p>
        </p:txBody>
      </p:sp>
      <p:pic>
        <p:nvPicPr>
          <p:cNvPr id="2" name="Picture 1">
            <a:extLst>
              <a:ext uri="{FF2B5EF4-FFF2-40B4-BE49-F238E27FC236}">
                <a16:creationId xmlns:a16="http://schemas.microsoft.com/office/drawing/2014/main" id="{92A6DDBB-F4B9-4D2C-AB93-B66E83D46D8A}"/>
              </a:ext>
            </a:extLst>
          </p:cNvPr>
          <p:cNvPicPr>
            <a:picLocks noChangeAspect="1"/>
          </p:cNvPicPr>
          <p:nvPr/>
        </p:nvPicPr>
        <p:blipFill>
          <a:blip r:embed="rId2"/>
          <a:stretch>
            <a:fillRect/>
          </a:stretch>
        </p:blipFill>
        <p:spPr>
          <a:xfrm>
            <a:off x="2370209" y="1221600"/>
            <a:ext cx="4054428" cy="3065814"/>
          </a:xfrm>
          <a:prstGeom prst="rect">
            <a:avLst/>
          </a:prstGeom>
        </p:spPr>
      </p:pic>
      <p:sp>
        <p:nvSpPr>
          <p:cNvPr id="10" name="Rounded Rectangular Callout 9"/>
          <p:cNvSpPr/>
          <p:nvPr/>
        </p:nvSpPr>
        <p:spPr>
          <a:xfrm>
            <a:off x="6559212" y="1221600"/>
            <a:ext cx="2371691" cy="985774"/>
          </a:xfrm>
          <a:prstGeom prst="wedgeRoundRectCallout">
            <a:avLst>
              <a:gd name="adj1" fmla="val -80177"/>
              <a:gd name="adj2" fmla="val -3501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When you are signed in, you can access your lists and saved searches by clicking on your name at the top-right of any page.</a:t>
            </a:r>
          </a:p>
        </p:txBody>
      </p:sp>
      <p:sp>
        <p:nvSpPr>
          <p:cNvPr id="15" name="Rounded Rectangular Callout 14"/>
          <p:cNvSpPr/>
          <p:nvPr/>
        </p:nvSpPr>
        <p:spPr>
          <a:xfrm>
            <a:off x="105918" y="3229575"/>
            <a:ext cx="2483394" cy="1621099"/>
          </a:xfrm>
          <a:prstGeom prst="wedgeRoundRectCallout">
            <a:avLst>
              <a:gd name="adj1" fmla="val 64949"/>
              <a:gd name="adj2" fmla="val -247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Select </a:t>
            </a:r>
            <a:r>
              <a:rPr kumimoji="0" lang="en-GB" sz="1400" b="1" i="0" u="none" strike="noStrike" kern="1200" cap="none" spc="0" normalizeH="0" baseline="0" noProof="0" dirty="0">
                <a:ln>
                  <a:noFill/>
                </a:ln>
                <a:solidFill>
                  <a:prstClr val="white"/>
                </a:solidFill>
                <a:effectLst/>
                <a:uLnTx/>
                <a:uFillTx/>
                <a:latin typeface="Arial"/>
                <a:ea typeface="+mn-ea"/>
                <a:cs typeface="+mn-cs"/>
              </a:rPr>
              <a:t>View my 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to edit your profile details, and view and edit your saved searches and lists.</a:t>
            </a:r>
          </a:p>
        </p:txBody>
      </p:sp>
    </p:spTree>
    <p:extLst>
      <p:ext uri="{BB962C8B-B14F-4D97-AF65-F5344CB8AC3E}">
        <p14:creationId xmlns:p14="http://schemas.microsoft.com/office/powerpoint/2010/main" val="3775107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Managing your Profile</a:t>
            </a:r>
            <a:endParaRPr lang="en-US" dirty="0"/>
          </a:p>
        </p:txBody>
      </p:sp>
      <p:pic>
        <p:nvPicPr>
          <p:cNvPr id="2" name="Picture 1">
            <a:extLst>
              <a:ext uri="{FF2B5EF4-FFF2-40B4-BE49-F238E27FC236}">
                <a16:creationId xmlns:a16="http://schemas.microsoft.com/office/drawing/2014/main" id="{0F308B14-1883-487E-AFE9-C37054246AA8}"/>
              </a:ext>
            </a:extLst>
          </p:cNvPr>
          <p:cNvPicPr>
            <a:picLocks noChangeAspect="1"/>
          </p:cNvPicPr>
          <p:nvPr/>
        </p:nvPicPr>
        <p:blipFill>
          <a:blip r:embed="rId2"/>
          <a:stretch>
            <a:fillRect/>
          </a:stretch>
        </p:blipFill>
        <p:spPr>
          <a:xfrm>
            <a:off x="207869" y="1741714"/>
            <a:ext cx="3888714" cy="1447123"/>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966651" y="1205765"/>
            <a:ext cx="2151018" cy="535949"/>
          </a:xfrm>
          <a:prstGeom prst="wedgeRoundRectCallout">
            <a:avLst>
              <a:gd name="adj1" fmla="val -21111"/>
              <a:gd name="adj2" fmla="val 7327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Toggle between your profile areas</a:t>
            </a:r>
          </a:p>
        </p:txBody>
      </p:sp>
      <p:pic>
        <p:nvPicPr>
          <p:cNvPr id="8" name="Picture 7">
            <a:extLst>
              <a:ext uri="{FF2B5EF4-FFF2-40B4-BE49-F238E27FC236}">
                <a16:creationId xmlns:a16="http://schemas.microsoft.com/office/drawing/2014/main" id="{20330D5A-A754-4768-9349-3666B7DEA899}"/>
              </a:ext>
            </a:extLst>
          </p:cNvPr>
          <p:cNvPicPr>
            <a:picLocks noChangeAspect="1"/>
          </p:cNvPicPr>
          <p:nvPr/>
        </p:nvPicPr>
        <p:blipFill>
          <a:blip r:embed="rId3"/>
          <a:stretch>
            <a:fillRect/>
          </a:stretch>
        </p:blipFill>
        <p:spPr>
          <a:xfrm>
            <a:off x="2152226" y="2859399"/>
            <a:ext cx="4069115" cy="1699104"/>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4351493" y="2068341"/>
            <a:ext cx="1441121" cy="666017"/>
          </a:xfrm>
          <a:prstGeom prst="wedgeRoundRectCallout">
            <a:avLst>
              <a:gd name="adj1" fmla="val 22067"/>
              <a:gd name="adj2" fmla="val 8389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My Lists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A34D8A67-105F-45C6-9D57-7F4CF778E09E}"/>
              </a:ext>
            </a:extLst>
          </p:cNvPr>
          <p:cNvPicPr>
            <a:picLocks noChangeAspect="1"/>
          </p:cNvPicPr>
          <p:nvPr/>
        </p:nvPicPr>
        <p:blipFill>
          <a:blip r:embed="rId4"/>
          <a:stretch>
            <a:fillRect/>
          </a:stretch>
        </p:blipFill>
        <p:spPr>
          <a:xfrm>
            <a:off x="4974052" y="3361726"/>
            <a:ext cx="4015054" cy="1536770"/>
          </a:xfrm>
          <a:prstGeom prst="rect">
            <a:avLst/>
          </a:prstGeom>
          <a:ln>
            <a:noFill/>
          </a:ln>
          <a:effectLst>
            <a:outerShdw blurRad="292100" dist="139700" dir="2700000" algn="tl" rotWithShape="0">
              <a:srgbClr val="333333">
                <a:alpha val="65000"/>
              </a:srgbClr>
            </a:outerShdw>
          </a:effectLst>
        </p:spPr>
      </p:pic>
      <p:sp>
        <p:nvSpPr>
          <p:cNvPr id="15" name="Rounded Rectangular Callout 14"/>
          <p:cNvSpPr/>
          <p:nvPr/>
        </p:nvSpPr>
        <p:spPr>
          <a:xfrm>
            <a:off x="7077146" y="2594680"/>
            <a:ext cx="1526922" cy="666017"/>
          </a:xfrm>
          <a:prstGeom prst="wedgeRoundRectCallout">
            <a:avLst>
              <a:gd name="adj1" fmla="val 23275"/>
              <a:gd name="adj2" fmla="val 8651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My Searches</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361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790938"/>
            <a:ext cx="7215808" cy="1102519"/>
          </a:xfrm>
        </p:spPr>
        <p:txBody>
          <a:bodyPr/>
          <a:lstStyle/>
          <a:p>
            <a:r>
              <a:rPr lang="en-US" sz="4300" b="1" dirty="0"/>
              <a:t>Accessing teaching notes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446798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sp>
        <p:nvSpPr>
          <p:cNvPr id="2" name="Content Placeholder 1"/>
          <p:cNvSpPr>
            <a:spLocks noGrp="1"/>
          </p:cNvSpPr>
          <p:nvPr>
            <p:ph idx="1"/>
          </p:nvPr>
        </p:nvSpPr>
        <p:spPr/>
        <p:txBody>
          <a:bodyPr>
            <a:normAutofit/>
          </a:bodyPr>
          <a:lstStyle/>
          <a:p>
            <a:pPr marL="0" indent="0">
              <a:buNone/>
            </a:pPr>
            <a:r>
              <a:rPr lang="en-GB" sz="3200" dirty="0">
                <a:solidFill>
                  <a:schemeClr val="tx1">
                    <a:lumMod val="50000"/>
                    <a:lumOff val="50000"/>
                  </a:schemeClr>
                </a:solidFill>
              </a:rPr>
              <a:t>To access the teaching notes, teachers will need to </a:t>
            </a:r>
            <a:r>
              <a:rPr lang="en-GB" sz="3200" dirty="0">
                <a:hlinkClick r:id="rId2"/>
              </a:rPr>
              <a:t>create a profile</a:t>
            </a:r>
            <a:r>
              <a:rPr lang="en-GB" sz="3200" dirty="0">
                <a:solidFill>
                  <a:schemeClr val="tx1">
                    <a:lumMod val="50000"/>
                    <a:lumOff val="50000"/>
                  </a:schemeClr>
                </a:solidFill>
              </a:rPr>
              <a:t>, if they haven’t already, on the </a:t>
            </a:r>
            <a:r>
              <a:rPr lang="en-GB" sz="3200" i="1" dirty="0">
                <a:solidFill>
                  <a:schemeClr val="tx1">
                    <a:lumMod val="50000"/>
                    <a:lumOff val="50000"/>
                  </a:schemeClr>
                </a:solidFill>
              </a:rPr>
              <a:t>SAGE Business Cases</a:t>
            </a:r>
            <a:r>
              <a:rPr lang="en-GB" sz="3200" dirty="0">
                <a:solidFill>
                  <a:schemeClr val="tx1">
                    <a:lumMod val="50000"/>
                    <a:lumOff val="50000"/>
                  </a:schemeClr>
                </a:solidFill>
              </a:rPr>
              <a:t> platform.</a:t>
            </a:r>
          </a:p>
        </p:txBody>
      </p:sp>
    </p:spTree>
    <p:extLst>
      <p:ext uri="{BB962C8B-B14F-4D97-AF65-F5344CB8AC3E}">
        <p14:creationId xmlns:p14="http://schemas.microsoft.com/office/powerpoint/2010/main" val="2081583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pic>
        <p:nvPicPr>
          <p:cNvPr id="2" name="Picture 1">
            <a:extLst>
              <a:ext uri="{FF2B5EF4-FFF2-40B4-BE49-F238E27FC236}">
                <a16:creationId xmlns:a16="http://schemas.microsoft.com/office/drawing/2014/main" id="{92A6DDBB-F4B9-4D2C-AB93-B66E83D46D8A}"/>
              </a:ext>
            </a:extLst>
          </p:cNvPr>
          <p:cNvPicPr>
            <a:picLocks noChangeAspect="1"/>
          </p:cNvPicPr>
          <p:nvPr/>
        </p:nvPicPr>
        <p:blipFill>
          <a:blip r:embed="rId2"/>
          <a:stretch>
            <a:fillRect/>
          </a:stretch>
        </p:blipFill>
        <p:spPr>
          <a:xfrm>
            <a:off x="2370209" y="1221600"/>
            <a:ext cx="4054428" cy="3065814"/>
          </a:xfrm>
          <a:prstGeom prst="rect">
            <a:avLst/>
          </a:prstGeom>
        </p:spPr>
      </p:pic>
      <p:sp>
        <p:nvSpPr>
          <p:cNvPr id="10" name="Rounded Rectangular Callout 9"/>
          <p:cNvSpPr/>
          <p:nvPr/>
        </p:nvSpPr>
        <p:spPr>
          <a:xfrm>
            <a:off x="6559212" y="1221600"/>
            <a:ext cx="2371691" cy="985774"/>
          </a:xfrm>
          <a:prstGeom prst="wedgeRoundRectCallout">
            <a:avLst>
              <a:gd name="adj1" fmla="val -80177"/>
              <a:gd name="adj2" fmla="val -3501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When you are signed in, you can access your profile information by clicking on your name at the top-right of any page.</a:t>
            </a:r>
          </a:p>
        </p:txBody>
      </p:sp>
      <p:sp>
        <p:nvSpPr>
          <p:cNvPr id="15" name="Rounded Rectangular Callout 14"/>
          <p:cNvSpPr/>
          <p:nvPr/>
        </p:nvSpPr>
        <p:spPr>
          <a:xfrm>
            <a:off x="105918" y="3444307"/>
            <a:ext cx="2483394" cy="955186"/>
          </a:xfrm>
          <a:prstGeom prst="wedgeRoundRectCallout">
            <a:avLst>
              <a:gd name="adj1" fmla="val 64949"/>
              <a:gd name="adj2" fmla="val -2476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Select </a:t>
            </a:r>
            <a:r>
              <a:rPr kumimoji="0" lang="en-GB" sz="1400" b="1" i="0" u="none" strike="noStrike" kern="1200" cap="none" spc="0" normalizeH="0" baseline="0" noProof="0" dirty="0">
                <a:ln>
                  <a:noFill/>
                </a:ln>
                <a:solidFill>
                  <a:prstClr val="white"/>
                </a:solidFill>
                <a:effectLst/>
                <a:uLnTx/>
                <a:uFillTx/>
                <a:latin typeface="Arial"/>
                <a:ea typeface="+mn-ea"/>
                <a:cs typeface="+mn-cs"/>
              </a:rPr>
              <a:t>View my profile </a:t>
            </a:r>
            <a:r>
              <a:rPr kumimoji="0" lang="en-GB" sz="1400" b="0" i="0" u="none" strike="noStrike" kern="1200" cap="none" spc="0" normalizeH="0" baseline="0" noProof="0" dirty="0">
                <a:ln>
                  <a:noFill/>
                </a:ln>
                <a:solidFill>
                  <a:prstClr val="white"/>
                </a:solidFill>
                <a:effectLst/>
                <a:uLnTx/>
                <a:uFillTx/>
                <a:latin typeface="Arial"/>
                <a:ea typeface="+mn-ea"/>
                <a:cs typeface="+mn-cs"/>
              </a:rPr>
              <a:t>to edit your profile details</a:t>
            </a:r>
          </a:p>
        </p:txBody>
      </p:sp>
    </p:spTree>
    <p:extLst>
      <p:ext uri="{BB962C8B-B14F-4D97-AF65-F5344CB8AC3E}">
        <p14:creationId xmlns:p14="http://schemas.microsoft.com/office/powerpoint/2010/main" val="173877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935"/>
            <a:ext cx="8229600" cy="857250"/>
          </a:xfrm>
        </p:spPr>
        <p:txBody>
          <a:bodyPr/>
          <a:lstStyle/>
          <a:p>
            <a:r>
              <a:rPr lang="de-CH" dirty="0"/>
              <a:t>Accessing teaching notes</a:t>
            </a:r>
            <a:endParaRPr lang="en-US" dirty="0"/>
          </a:p>
        </p:txBody>
      </p:sp>
      <p:pic>
        <p:nvPicPr>
          <p:cNvPr id="5" name="Picture 4">
            <a:extLst>
              <a:ext uri="{FF2B5EF4-FFF2-40B4-BE49-F238E27FC236}">
                <a16:creationId xmlns:a16="http://schemas.microsoft.com/office/drawing/2014/main" id="{1039ADCD-A6D9-44FD-9B4E-60F84A4B7A2E}"/>
              </a:ext>
            </a:extLst>
          </p:cNvPr>
          <p:cNvPicPr>
            <a:picLocks noChangeAspect="1"/>
          </p:cNvPicPr>
          <p:nvPr/>
        </p:nvPicPr>
        <p:blipFill>
          <a:blip r:embed="rId2"/>
          <a:stretch>
            <a:fillRect/>
          </a:stretch>
        </p:blipFill>
        <p:spPr>
          <a:xfrm>
            <a:off x="3774645" y="1108989"/>
            <a:ext cx="3826374" cy="3772576"/>
          </a:xfrm>
          <a:prstGeom prst="rect">
            <a:avLst/>
          </a:prstGeom>
          <a:ln>
            <a:noFill/>
          </a:ln>
          <a:effectLst>
            <a:outerShdw blurRad="292100" dist="139700" dir="2700000" algn="tl" rotWithShape="0">
              <a:srgbClr val="333333">
                <a:alpha val="65000"/>
              </a:srgbClr>
            </a:outerShdw>
          </a:effectLst>
        </p:spPr>
      </p:pic>
      <p:sp>
        <p:nvSpPr>
          <p:cNvPr id="7" name="Rounded Rectangular Callout 9">
            <a:extLst>
              <a:ext uri="{FF2B5EF4-FFF2-40B4-BE49-F238E27FC236}">
                <a16:creationId xmlns:a16="http://schemas.microsoft.com/office/drawing/2014/main" id="{74783E23-C3E8-4AD8-A90E-66296DE3143F}"/>
              </a:ext>
            </a:extLst>
          </p:cNvPr>
          <p:cNvSpPr/>
          <p:nvPr/>
        </p:nvSpPr>
        <p:spPr>
          <a:xfrm>
            <a:off x="584580" y="1818735"/>
            <a:ext cx="2678166" cy="2553368"/>
          </a:xfrm>
          <a:prstGeom prst="wedgeRoundRectCallout">
            <a:avLst>
              <a:gd name="adj1" fmla="val 115341"/>
              <a:gd name="adj2" fmla="val 48701"/>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At the bottom of the </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My Profile</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section, tick the box called </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SAGE Business Cases Instructor Access</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 new box will appear called </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Verification Code</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This </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Verification Code </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is a password set up by your library staff, so should be available if you contact them. Enter the code, and click </a:t>
            </a:r>
            <a:r>
              <a:rPr kumimoji="0" lang="en-GB" sz="12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Save</a:t>
            </a:r>
            <a:r>
              <a:rPr kumimoji="0" lang="en-GB" sz="12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t>
            </a:r>
          </a:p>
        </p:txBody>
      </p:sp>
    </p:spTree>
    <p:extLst>
      <p:ext uri="{BB962C8B-B14F-4D97-AF65-F5344CB8AC3E}">
        <p14:creationId xmlns:p14="http://schemas.microsoft.com/office/powerpoint/2010/main" val="53605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teaching notes</a:t>
            </a:r>
            <a:endParaRPr lang="en-US" dirty="0"/>
          </a:p>
        </p:txBody>
      </p:sp>
      <p:pic>
        <p:nvPicPr>
          <p:cNvPr id="3" name="Picture 2">
            <a:extLst>
              <a:ext uri="{FF2B5EF4-FFF2-40B4-BE49-F238E27FC236}">
                <a16:creationId xmlns:a16="http://schemas.microsoft.com/office/drawing/2014/main" id="{70875946-4E4D-49DC-8958-5EFA9D9124B0}"/>
              </a:ext>
            </a:extLst>
          </p:cNvPr>
          <p:cNvPicPr>
            <a:picLocks noChangeAspect="1"/>
          </p:cNvPicPr>
          <p:nvPr/>
        </p:nvPicPr>
        <p:blipFill>
          <a:blip r:embed="rId2"/>
          <a:stretch>
            <a:fillRect/>
          </a:stretch>
        </p:blipFill>
        <p:spPr>
          <a:xfrm>
            <a:off x="4151267" y="1140418"/>
            <a:ext cx="4311213" cy="3869871"/>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48242" y="1441999"/>
            <a:ext cx="2636285" cy="1633355"/>
          </a:xfrm>
          <a:prstGeom prst="wedgeRoundRectCallout">
            <a:avLst>
              <a:gd name="adj1" fmla="val 103032"/>
              <a:gd name="adj2" fmla="val 51871"/>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Go back to the case page, and you will now be able to access the teaching notes for your case by clicking on the </a:t>
            </a:r>
            <a:r>
              <a:rPr kumimoji="0" lang="en-GB" sz="14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Teaching Notes </a:t>
            </a:r>
            <a:r>
              <a:rPr kumimoji="0" lang="en-GB" sz="1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tab.</a:t>
            </a:r>
          </a:p>
        </p:txBody>
      </p:sp>
    </p:spTree>
    <p:extLst>
      <p:ext uri="{BB962C8B-B14F-4D97-AF65-F5344CB8AC3E}">
        <p14:creationId xmlns:p14="http://schemas.microsoft.com/office/powerpoint/2010/main" val="2902729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Do you have any questions?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617755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listening!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48466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objectives</a:t>
            </a:r>
            <a:endParaRPr lang="en-US" dirty="0"/>
          </a:p>
        </p:txBody>
      </p:sp>
      <p:sp>
        <p:nvSpPr>
          <p:cNvPr id="5" name="Content Placeholder 4"/>
          <p:cNvSpPr>
            <a:spLocks noGrp="1"/>
          </p:cNvSpPr>
          <p:nvPr>
            <p:ph idx="1"/>
          </p:nvPr>
        </p:nvSpPr>
        <p:spPr>
          <a:xfrm>
            <a:off x="457200" y="1437625"/>
            <a:ext cx="8229600" cy="3441502"/>
          </a:xfrm>
        </p:spPr>
        <p:txBody>
          <a:bodyPr>
            <a:normAutofit/>
          </a:bodyPr>
          <a:lstStyle/>
          <a:p>
            <a:pPr marL="0" lvl="0" indent="0">
              <a:buNone/>
            </a:pPr>
            <a:r>
              <a:rPr lang="en-GB" sz="2600" dirty="0">
                <a:solidFill>
                  <a:schemeClr val="tx1">
                    <a:lumMod val="50000"/>
                    <a:lumOff val="50000"/>
                  </a:schemeClr>
                </a:solidFill>
              </a:rPr>
              <a:t>By the end of this session, participants will be able to: </a:t>
            </a:r>
          </a:p>
          <a:p>
            <a:pPr lvl="0"/>
            <a:r>
              <a:rPr lang="en-GB" sz="2600" dirty="0">
                <a:solidFill>
                  <a:schemeClr val="tx1">
                    <a:lumMod val="50000"/>
                    <a:lumOff val="50000"/>
                  </a:schemeClr>
                </a:solidFill>
              </a:rPr>
              <a:t>Describe how </a:t>
            </a:r>
            <a:r>
              <a:rPr lang="en-GB" sz="2600" i="1" dirty="0">
                <a:solidFill>
                  <a:schemeClr val="tx1">
                    <a:lumMod val="50000"/>
                    <a:lumOff val="50000"/>
                  </a:schemeClr>
                </a:solidFill>
              </a:rPr>
              <a:t>SAGE Business Cases </a:t>
            </a:r>
            <a:r>
              <a:rPr lang="en-GB" sz="2600" dirty="0">
                <a:solidFill>
                  <a:schemeClr val="tx1">
                    <a:lumMod val="50000"/>
                    <a:lumOff val="50000"/>
                  </a:schemeClr>
                </a:solidFill>
              </a:rPr>
              <a:t>can help them in their study and research</a:t>
            </a:r>
          </a:p>
          <a:p>
            <a:pPr lvl="0"/>
            <a:r>
              <a:rPr lang="en-GB" sz="2600" dirty="0">
                <a:solidFill>
                  <a:schemeClr val="tx1">
                    <a:lumMod val="50000"/>
                    <a:lumOff val="50000"/>
                  </a:schemeClr>
                </a:solidFill>
              </a:rPr>
              <a:t>Locate relevant cases using browse and search options</a:t>
            </a:r>
          </a:p>
          <a:p>
            <a:pPr lvl="0"/>
            <a:r>
              <a:rPr lang="en-GB" sz="2600" dirty="0">
                <a:solidFill>
                  <a:schemeClr val="tx1">
                    <a:lumMod val="50000"/>
                    <a:lumOff val="50000"/>
                  </a:schemeClr>
                </a:solidFill>
              </a:rPr>
              <a:t>Save a case to a list within the platform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38627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Discussion Questions</a:t>
            </a:r>
            <a:endParaRPr lang="en-US" dirty="0"/>
          </a:p>
        </p:txBody>
      </p:sp>
      <p:sp>
        <p:nvSpPr>
          <p:cNvPr id="5" name="Content Placeholder 4"/>
          <p:cNvSpPr>
            <a:spLocks noGrp="1"/>
          </p:cNvSpPr>
          <p:nvPr>
            <p:ph idx="1"/>
          </p:nvPr>
        </p:nvSpPr>
        <p:spPr/>
        <p:txBody>
          <a:bodyPr>
            <a:noAutofit/>
          </a:bodyPr>
          <a:lstStyle/>
          <a:p>
            <a:pPr lvl="0"/>
            <a:r>
              <a:rPr lang="en-GB" sz="2200" dirty="0">
                <a:solidFill>
                  <a:schemeClr val="tx1">
                    <a:lumMod val="50000"/>
                    <a:lumOff val="50000"/>
                  </a:schemeClr>
                </a:solidFill>
              </a:rPr>
              <a:t>How familiar are you with </a:t>
            </a:r>
            <a:r>
              <a:rPr lang="en-GB" sz="2200" i="1" dirty="0">
                <a:solidFill>
                  <a:schemeClr val="tx1">
                    <a:lumMod val="50000"/>
                    <a:lumOff val="50000"/>
                  </a:schemeClr>
                </a:solidFill>
              </a:rPr>
              <a:t>SAGE Business Cases</a:t>
            </a:r>
            <a:r>
              <a:rPr lang="en-GB" sz="2200" dirty="0">
                <a:solidFill>
                  <a:schemeClr val="tx1">
                    <a:lumMod val="50000"/>
                    <a:lumOff val="50000"/>
                  </a:schemeClr>
                </a:solidFill>
              </a:rPr>
              <a:t>?</a:t>
            </a:r>
          </a:p>
          <a:p>
            <a:pPr lvl="0"/>
            <a:endParaRPr lang="en-GB" sz="2200" dirty="0">
              <a:solidFill>
                <a:schemeClr val="tx1">
                  <a:lumMod val="50000"/>
                  <a:lumOff val="50000"/>
                </a:schemeClr>
              </a:solidFill>
            </a:endParaRPr>
          </a:p>
          <a:p>
            <a:pPr lvl="0"/>
            <a:r>
              <a:rPr lang="en-GB" sz="2200" dirty="0">
                <a:solidFill>
                  <a:schemeClr val="tx1">
                    <a:lumMod val="50000"/>
                    <a:lumOff val="50000"/>
                  </a:schemeClr>
                </a:solidFill>
              </a:rPr>
              <a:t>What projects are you currently working on or interested in?</a:t>
            </a:r>
          </a:p>
          <a:p>
            <a:pPr lvl="0"/>
            <a:endParaRPr lang="en-GB" sz="2200" dirty="0">
              <a:solidFill>
                <a:schemeClr val="tx1">
                  <a:lumMod val="50000"/>
                  <a:lumOff val="50000"/>
                </a:schemeClr>
              </a:solidFill>
            </a:endParaRPr>
          </a:p>
          <a:p>
            <a:pPr lvl="0"/>
            <a:r>
              <a:rPr lang="en-GB" sz="2200" dirty="0">
                <a:solidFill>
                  <a:schemeClr val="tx1">
                    <a:lumMod val="50000"/>
                    <a:lumOff val="50000"/>
                  </a:schemeClr>
                </a:solidFill>
              </a:rPr>
              <a:t>What do you hope to gain from today’s session?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5747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normAutofit fontScale="92500"/>
          </a:bodyPr>
          <a:lstStyle/>
          <a:p>
            <a:r>
              <a:rPr lang="en-US" dirty="0"/>
              <a:t>What is it? What’s in it? Who is it for?</a:t>
            </a:r>
          </a:p>
          <a:p>
            <a:r>
              <a:rPr lang="en-US" dirty="0"/>
              <a:t>Why a library collection of business cases?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60955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lvl="0">
              <a:lnSpc>
                <a:spcPct val="110000"/>
              </a:lnSpc>
              <a:spcBef>
                <a:spcPts val="600"/>
              </a:spcBef>
            </a:pPr>
            <a:r>
              <a:rPr lang="en-US" sz="2000" b="1" i="1" dirty="0">
                <a:solidFill>
                  <a:srgbClr val="FFFFFF"/>
                </a:solidFill>
              </a:rPr>
              <a:t>SAGE Business Cases </a:t>
            </a:r>
            <a:r>
              <a:rPr lang="en-US" sz="2000" dirty="0">
                <a:solidFill>
                  <a:srgbClr val="FFFFFF"/>
                </a:solidFill>
              </a:rPr>
              <a:t>gives you access to a collection of thousands of proprietary, licensed, and commissioned cases that inspire researchers to develop their own best practices and prepare for professional success.</a:t>
            </a:r>
          </a:p>
          <a:p>
            <a:pPr lvl="0">
              <a:lnSpc>
                <a:spcPct val="110000"/>
              </a:lnSpc>
              <a:spcBef>
                <a:spcPts val="600"/>
              </a:spcBef>
            </a:pPr>
            <a:r>
              <a:rPr lang="en-US" sz="2000" dirty="0">
                <a:solidFill>
                  <a:srgbClr val="FFFFFF"/>
                </a:solidFill>
              </a:rPr>
              <a:t>These business cases, tailored to library needs, provide librarians, faculty, and students with cases to support their curriculum and independent research.</a:t>
            </a:r>
          </a:p>
          <a:p>
            <a:pPr algn="ctr"/>
            <a:endParaRPr lang="en-GB" sz="2000" dirty="0"/>
          </a:p>
          <a:p>
            <a:pPr algn="ctr"/>
            <a:r>
              <a:rPr lang="en-GB" sz="2000" dirty="0"/>
              <a:t>You can access the platform at:</a:t>
            </a:r>
          </a:p>
          <a:p>
            <a:pPr algn="ctr"/>
            <a:r>
              <a:rPr lang="en-GB" sz="2000" b="1" u="sng" dirty="0"/>
              <a:t>http://sk.sagepub.com/cases</a:t>
            </a:r>
            <a:endParaRPr lang="en-GB" sz="2000" b="1" dirty="0"/>
          </a:p>
        </p:txBody>
      </p:sp>
      <p:sp>
        <p:nvSpPr>
          <p:cNvPr id="3" name="Rectangle 2">
            <a:hlinkClick r:id="rId2"/>
          </p:cNvPr>
          <p:cNvSpPr/>
          <p:nvPr/>
        </p:nvSpPr>
        <p:spPr>
          <a:xfrm>
            <a:off x="2806021" y="3978687"/>
            <a:ext cx="3594779" cy="432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85177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Business Cases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pic>
        <p:nvPicPr>
          <p:cNvPr id="10" name="Picture 9" descr="C:\Users\CTurner\Desktop\Design assets and materials\SVPpadlock.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923" y="3228361"/>
            <a:ext cx="516096" cy="478100"/>
          </a:xfrm>
          <a:prstGeom prst="rect">
            <a:avLst/>
          </a:prstGeom>
          <a:noFill/>
          <a:ln>
            <a:noFill/>
          </a:ln>
        </p:spPr>
      </p:pic>
    </p:spTree>
    <p:extLst>
      <p:ext uri="{BB962C8B-B14F-4D97-AF65-F5344CB8AC3E}">
        <p14:creationId xmlns:p14="http://schemas.microsoft.com/office/powerpoint/2010/main" val="333290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107933"/>
          </a:xfrm>
        </p:spPr>
        <p:txBody>
          <a:bodyPr>
            <a:normAutofit/>
          </a:bodyPr>
          <a:lstStyle/>
          <a:p>
            <a:r>
              <a:rPr lang="en-US" sz="1800" b="1" dirty="0">
                <a:solidFill>
                  <a:srgbClr val="50B2C3"/>
                </a:solidFill>
              </a:rPr>
              <a:t>Original cases </a:t>
            </a:r>
            <a:r>
              <a:rPr lang="en-US" sz="1800" dirty="0">
                <a:solidFill>
                  <a:schemeClr val="tx1">
                    <a:lumMod val="50000"/>
                    <a:lumOff val="50000"/>
                  </a:schemeClr>
                </a:solidFill>
              </a:rPr>
              <a:t>are exclusive to the platform, and are written by Business &amp; Management faculty who have extensive knowledge of teaching with business cases.</a:t>
            </a:r>
          </a:p>
          <a:p>
            <a:r>
              <a:rPr lang="en-US" sz="1800" b="1" dirty="0">
                <a:solidFill>
                  <a:srgbClr val="50B2C3"/>
                </a:solidFill>
              </a:rPr>
              <a:t>Repurposed SAGE content </a:t>
            </a:r>
            <a:r>
              <a:rPr lang="en-US" sz="1800" dirty="0">
                <a:solidFill>
                  <a:schemeClr val="tx1">
                    <a:lumMod val="50000"/>
                    <a:lumOff val="50000"/>
                  </a:schemeClr>
                </a:solidFill>
              </a:rPr>
              <a:t>has been adapted into the case format from resources already published by SAGE, including books and journal articles. Adapting the content in this way can save users time when searching for cases in these formats.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200" y="3329533"/>
            <a:ext cx="6526443" cy="1477328"/>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0B2C3"/>
                </a:solidFill>
                <a:effectLst/>
                <a:uLnTx/>
                <a:uFillTx/>
                <a:latin typeface="Arial" charset="0"/>
                <a:ea typeface="ＭＳ Ｐゴシック" pitchFamily="34" charset="-128"/>
                <a:cs typeface="+mn-cs"/>
              </a:rPr>
              <a:t>Licensed content from content partners </a:t>
            </a:r>
            <a:r>
              <a:rPr kumimoji="0" lang="en-US" sz="18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pitchFamily="34" charset="-128"/>
                <a:cs typeface="+mn-cs"/>
              </a:rPr>
              <a:t>SAGE work with over 20 global content partners (such as Universities, business schools and professional societies), who often produce their own business cases, and then sell them at the library level.</a:t>
            </a:r>
            <a:endParaRPr kumimoji="0" lang="en-US" sz="1800" b="1" i="0" u="none" strike="noStrike" kern="1200" cap="none" spc="0" normalizeH="0" baseline="0" noProof="0" dirty="0">
              <a:ln>
                <a:noFill/>
              </a:ln>
              <a:solidFill>
                <a:srgbClr val="000000">
                  <a:lumMod val="50000"/>
                  <a:lumOff val="50000"/>
                </a:srgbClr>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69402334"/>
      </p:ext>
    </p:extLst>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9207</TotalTime>
  <Words>1708</Words>
  <Application>Microsoft Office PowerPoint</Application>
  <PresentationFormat>On-screen Show (16:9)</PresentationFormat>
  <Paragraphs>162</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Wingdings</vt:lpstr>
      <vt:lpstr>New Master Slides widescreen</vt:lpstr>
      <vt:lpstr>PowerPoint Presentation</vt:lpstr>
      <vt:lpstr>SAGE Business Cases</vt:lpstr>
      <vt:lpstr>Session outline</vt:lpstr>
      <vt:lpstr>Session objectives</vt:lpstr>
      <vt:lpstr>Discussion Questions</vt:lpstr>
      <vt:lpstr>Introduction to the platform</vt:lpstr>
      <vt:lpstr>PowerPoint Presentation</vt:lpstr>
      <vt:lpstr>What’s in it?</vt:lpstr>
      <vt:lpstr>What’s in it?</vt:lpstr>
      <vt:lpstr>PowerPoint Presentation</vt:lpstr>
      <vt:lpstr>Who is it for?</vt:lpstr>
      <vt:lpstr>Getting started on the platform</vt:lpstr>
      <vt:lpstr>The SAGE Knowledge homepage</vt:lpstr>
      <vt:lpstr>Browsing by  Collection</vt:lpstr>
      <vt:lpstr>The SAGE Business Cases homepage</vt:lpstr>
      <vt:lpstr>Browsing from the SAGE Business Cases homepage</vt:lpstr>
      <vt:lpstr>Browsing from the SAGE Business Cases homepage</vt:lpstr>
      <vt:lpstr>PowerPoint Presentation</vt:lpstr>
      <vt:lpstr>Browsing from the SAGE Business Cases homepage</vt:lpstr>
      <vt:lpstr>Using the Quick search</vt:lpstr>
      <vt:lpstr>Using the Advanced search</vt:lpstr>
      <vt:lpstr>Viewing your results</vt:lpstr>
      <vt:lpstr>The Case page</vt:lpstr>
      <vt:lpstr>Case page</vt:lpstr>
      <vt:lpstr>Case page</vt:lpstr>
      <vt:lpstr>Creating a Profile</vt:lpstr>
      <vt:lpstr>Creating a Profile</vt:lpstr>
      <vt:lpstr>Saving searches</vt:lpstr>
      <vt:lpstr>Managing lists</vt:lpstr>
      <vt:lpstr>Managing lists</vt:lpstr>
      <vt:lpstr>Managing your Profile</vt:lpstr>
      <vt:lpstr>Managing your Profile</vt:lpstr>
      <vt:lpstr>Accessing teaching notes</vt:lpstr>
      <vt:lpstr>Accessing teaching notes</vt:lpstr>
      <vt:lpstr>Accessing teaching notes</vt:lpstr>
      <vt:lpstr>Accessing teaching notes</vt:lpstr>
      <vt:lpstr>Accessing teaching notes</vt:lpstr>
      <vt:lpstr>Do you have any questions?</vt:lpstr>
      <vt:lpstr>Thank you for listening!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682</cp:revision>
  <dcterms:created xsi:type="dcterms:W3CDTF">2012-11-12T22:03:53Z</dcterms:created>
  <dcterms:modified xsi:type="dcterms:W3CDTF">2021-01-19T21:11:10Z</dcterms:modified>
</cp:coreProperties>
</file>