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media/image96.jpg" ContentType="image/png"/>
  <Override PartName="/ppt/media/image97.jpg" ContentType="image/png"/>
  <Override PartName="/ppt/media/image98.jpg" ContentType="image/png"/>
  <Override PartName="/ppt/notesSlides/notesSlide12.xml" ContentType="application/vnd.openxmlformats-officedocument.presentationml.notesSlide+xml"/>
  <Override PartName="/ppt/media/image106.jpg" ContentType="image/png"/>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6" r:id="rId1"/>
    <p:sldMasterId id="2147483688" r:id="rId2"/>
  </p:sldMasterIdLst>
  <p:notesMasterIdLst>
    <p:notesMasterId r:id="rId53"/>
  </p:notesMasterIdLst>
  <p:handoutMasterIdLst>
    <p:handoutMasterId r:id="rId54"/>
  </p:handoutMasterIdLst>
  <p:sldIdLst>
    <p:sldId id="667" r:id="rId3"/>
    <p:sldId id="412" r:id="rId4"/>
    <p:sldId id="480" r:id="rId5"/>
    <p:sldId id="477" r:id="rId6"/>
    <p:sldId id="481" r:id="rId7"/>
    <p:sldId id="668" r:id="rId8"/>
    <p:sldId id="655" r:id="rId9"/>
    <p:sldId id="523" r:id="rId10"/>
    <p:sldId id="669" r:id="rId11"/>
    <p:sldId id="670" r:id="rId12"/>
    <p:sldId id="672" r:id="rId13"/>
    <p:sldId id="673" r:id="rId14"/>
    <p:sldId id="674" r:id="rId15"/>
    <p:sldId id="536" r:id="rId16"/>
    <p:sldId id="675" r:id="rId17"/>
    <p:sldId id="692" r:id="rId18"/>
    <p:sldId id="693" r:id="rId19"/>
    <p:sldId id="694" r:id="rId20"/>
    <p:sldId id="695" r:id="rId21"/>
    <p:sldId id="696" r:id="rId22"/>
    <p:sldId id="697" r:id="rId23"/>
    <p:sldId id="698" r:id="rId24"/>
    <p:sldId id="699" r:id="rId25"/>
    <p:sldId id="702" r:id="rId26"/>
    <p:sldId id="660" r:id="rId27"/>
    <p:sldId id="705" r:id="rId28"/>
    <p:sldId id="663" r:id="rId29"/>
    <p:sldId id="704" r:id="rId30"/>
    <p:sldId id="712" r:id="rId31"/>
    <p:sldId id="713" r:id="rId32"/>
    <p:sldId id="714" r:id="rId33"/>
    <p:sldId id="715" r:id="rId34"/>
    <p:sldId id="707" r:id="rId35"/>
    <p:sldId id="706" r:id="rId36"/>
    <p:sldId id="710" r:id="rId37"/>
    <p:sldId id="711" r:id="rId38"/>
    <p:sldId id="708" r:id="rId39"/>
    <p:sldId id="709" r:id="rId40"/>
    <p:sldId id="718" r:id="rId41"/>
    <p:sldId id="717" r:id="rId42"/>
    <p:sldId id="720" r:id="rId43"/>
    <p:sldId id="719" r:id="rId44"/>
    <p:sldId id="721" r:id="rId45"/>
    <p:sldId id="722" r:id="rId46"/>
    <p:sldId id="724" r:id="rId47"/>
    <p:sldId id="508" r:id="rId48"/>
    <p:sldId id="725" r:id="rId49"/>
    <p:sldId id="495" r:id="rId50"/>
    <p:sldId id="727" r:id="rId51"/>
    <p:sldId id="728" r:id="rId52"/>
  </p:sldIdLst>
  <p:sldSz cx="9144000" cy="5143500" type="screen16x9"/>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87D"/>
    <a:srgbClr val="44FFFF"/>
    <a:srgbClr val="50B2C3"/>
    <a:srgbClr val="000000"/>
    <a:srgbClr val="65B65A"/>
    <a:srgbClr val="5A2359"/>
    <a:srgbClr val="F0536A"/>
    <a:srgbClr val="F2F2F2"/>
    <a:srgbClr val="E10598"/>
    <a:srgbClr val="708D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p:restoredLeft sz="14118" autoAdjust="0"/>
    <p:restoredTop sz="99631" autoAdjust="0"/>
  </p:normalViewPr>
  <p:slideViewPr>
    <p:cSldViewPr snapToGrid="0" snapToObjects="1">
      <p:cViewPr varScale="1">
        <p:scale>
          <a:sx n="76" d="100"/>
          <a:sy n="76" d="100"/>
        </p:scale>
        <p:origin x="72" y="124"/>
      </p:cViewPr>
      <p:guideLst>
        <p:guide orient="horz" pos="1620"/>
        <p:guide pos="2880"/>
      </p:guideLst>
    </p:cSldViewPr>
  </p:slideViewPr>
  <p:outlineViewPr>
    <p:cViewPr>
      <p:scale>
        <a:sx n="33" d="100"/>
        <a:sy n="33" d="100"/>
      </p:scale>
      <p:origin x="0" y="3990"/>
    </p:cViewPr>
  </p:outlineViewPr>
  <p:notesTextViewPr>
    <p:cViewPr>
      <p:scale>
        <a:sx n="100" d="100"/>
        <a:sy n="100" d="100"/>
      </p:scale>
      <p:origin x="0" y="0"/>
    </p:cViewPr>
  </p:notesTextViewPr>
  <p:gridSpacing cx="72237" cy="72237"/>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04" cy="465341"/>
          </a:xfrm>
          <a:prstGeom prst="rect">
            <a:avLst/>
          </a:prstGeom>
        </p:spPr>
        <p:txBody>
          <a:bodyPr vert="horz" lIns="91440" tIns="45720" rIns="91440" bIns="45720" rtlCol="0"/>
          <a:lstStyle>
            <a:lvl1pPr algn="l">
              <a:defRPr sz="1200" smtClean="0"/>
            </a:lvl1pPr>
          </a:lstStyle>
          <a:p>
            <a:pPr>
              <a:defRPr/>
            </a:pPr>
            <a:endParaRPr lang="en-GB"/>
          </a:p>
        </p:txBody>
      </p:sp>
      <p:sp>
        <p:nvSpPr>
          <p:cNvPr id="3" name="Date Placeholder 2"/>
          <p:cNvSpPr>
            <a:spLocks noGrp="1"/>
          </p:cNvSpPr>
          <p:nvPr>
            <p:ph type="dt" sz="quarter" idx="1"/>
          </p:nvPr>
        </p:nvSpPr>
        <p:spPr>
          <a:xfrm>
            <a:off x="3970159" y="0"/>
            <a:ext cx="3038604" cy="465341"/>
          </a:xfrm>
          <a:prstGeom prst="rect">
            <a:avLst/>
          </a:prstGeom>
        </p:spPr>
        <p:txBody>
          <a:bodyPr vert="horz" lIns="91440" tIns="45720" rIns="91440" bIns="45720" rtlCol="0"/>
          <a:lstStyle>
            <a:lvl1pPr algn="r">
              <a:defRPr sz="1200" smtClean="0"/>
            </a:lvl1pPr>
          </a:lstStyle>
          <a:p>
            <a:pPr>
              <a:defRPr/>
            </a:pPr>
            <a:fld id="{B1D2B90C-776D-469A-A8A2-18DE75BD3603}" type="datetimeFigureOut">
              <a:rPr lang="en-GB"/>
              <a:pPr>
                <a:defRPr/>
              </a:pPr>
              <a:t>13/12/2022</a:t>
            </a:fld>
            <a:endParaRPr lang="en-GB"/>
          </a:p>
        </p:txBody>
      </p:sp>
      <p:sp>
        <p:nvSpPr>
          <p:cNvPr id="4" name="Footer Placeholder 3"/>
          <p:cNvSpPr>
            <a:spLocks noGrp="1"/>
          </p:cNvSpPr>
          <p:nvPr>
            <p:ph type="ftr" sz="quarter" idx="2"/>
          </p:nvPr>
        </p:nvSpPr>
        <p:spPr>
          <a:xfrm>
            <a:off x="0" y="8829573"/>
            <a:ext cx="3038604" cy="465340"/>
          </a:xfrm>
          <a:prstGeom prst="rect">
            <a:avLst/>
          </a:prstGeom>
        </p:spPr>
        <p:txBody>
          <a:bodyPr vert="horz" lIns="91440" tIns="45720" rIns="91440" bIns="45720" rtlCol="0" anchor="b"/>
          <a:lstStyle>
            <a:lvl1pPr algn="l">
              <a:defRPr sz="1200" smtClean="0"/>
            </a:lvl1pPr>
          </a:lstStyle>
          <a:p>
            <a:pPr>
              <a:defRPr/>
            </a:pPr>
            <a:endParaRPr lang="en-GB"/>
          </a:p>
        </p:txBody>
      </p:sp>
      <p:sp>
        <p:nvSpPr>
          <p:cNvPr id="5" name="Slide Number Placeholder 4"/>
          <p:cNvSpPr>
            <a:spLocks noGrp="1"/>
          </p:cNvSpPr>
          <p:nvPr>
            <p:ph type="sldNum" sz="quarter" idx="3"/>
          </p:nvPr>
        </p:nvSpPr>
        <p:spPr>
          <a:xfrm>
            <a:off x="3970159" y="8829573"/>
            <a:ext cx="3038604" cy="465340"/>
          </a:xfrm>
          <a:prstGeom prst="rect">
            <a:avLst/>
          </a:prstGeom>
        </p:spPr>
        <p:txBody>
          <a:bodyPr vert="horz" lIns="91440" tIns="45720" rIns="91440" bIns="45720" rtlCol="0" anchor="b"/>
          <a:lstStyle>
            <a:lvl1pPr algn="r">
              <a:defRPr sz="1200" smtClean="0"/>
            </a:lvl1pPr>
          </a:lstStyle>
          <a:p>
            <a:pPr>
              <a:defRPr/>
            </a:pPr>
            <a:fld id="{1D645871-7ABB-47CC-AF40-5207FD0B05A9}" type="slidenum">
              <a:rPr lang="en-GB"/>
              <a:pPr>
                <a:defRPr/>
              </a:pPr>
              <a:t>‹#›</a:t>
            </a:fld>
            <a:endParaRPr lang="en-GB"/>
          </a:p>
        </p:txBody>
      </p:sp>
    </p:spTree>
    <p:extLst>
      <p:ext uri="{BB962C8B-B14F-4D97-AF65-F5344CB8AC3E}">
        <p14:creationId xmlns:p14="http://schemas.microsoft.com/office/powerpoint/2010/main" val="37524533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04" cy="465341"/>
          </a:xfrm>
          <a:prstGeom prst="rect">
            <a:avLst/>
          </a:prstGeom>
        </p:spPr>
        <p:txBody>
          <a:bodyPr vert="horz" lIns="91440" tIns="45720" rIns="91440" bIns="45720" rtlCol="0"/>
          <a:lstStyle>
            <a:lvl1pPr algn="l">
              <a:defRPr sz="1200">
                <a:ea typeface="ＭＳ Ｐゴシック" charset="-128"/>
              </a:defRPr>
            </a:lvl1pPr>
          </a:lstStyle>
          <a:p>
            <a:pPr>
              <a:defRPr/>
            </a:pPr>
            <a:endParaRPr lang="en-GB"/>
          </a:p>
        </p:txBody>
      </p:sp>
      <p:sp>
        <p:nvSpPr>
          <p:cNvPr id="3" name="Date Placeholder 2"/>
          <p:cNvSpPr>
            <a:spLocks noGrp="1"/>
          </p:cNvSpPr>
          <p:nvPr>
            <p:ph type="dt" idx="1"/>
          </p:nvPr>
        </p:nvSpPr>
        <p:spPr>
          <a:xfrm>
            <a:off x="3970159" y="0"/>
            <a:ext cx="3038604" cy="465341"/>
          </a:xfrm>
          <a:prstGeom prst="rect">
            <a:avLst/>
          </a:prstGeom>
        </p:spPr>
        <p:txBody>
          <a:bodyPr vert="horz" lIns="91440" tIns="45720" rIns="91440" bIns="45720" rtlCol="0"/>
          <a:lstStyle>
            <a:lvl1pPr algn="r">
              <a:defRPr sz="1200">
                <a:ea typeface="ＭＳ Ｐゴシック" charset="-128"/>
              </a:defRPr>
            </a:lvl1pPr>
          </a:lstStyle>
          <a:p>
            <a:pPr>
              <a:defRPr/>
            </a:pPr>
            <a:fld id="{36308773-B399-475F-B46D-C9B103CD1E7E}" type="datetimeFigureOut">
              <a:rPr lang="en-GB"/>
              <a:pPr>
                <a:defRPr/>
              </a:pPr>
              <a:t>13/12/2022</a:t>
            </a:fld>
            <a:endParaRPr lang="en-GB"/>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700713" y="4415530"/>
            <a:ext cx="5608975" cy="418360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829573"/>
            <a:ext cx="3038604" cy="465340"/>
          </a:xfrm>
          <a:prstGeom prst="rect">
            <a:avLst/>
          </a:prstGeom>
        </p:spPr>
        <p:txBody>
          <a:bodyPr vert="horz" lIns="91440" tIns="45720" rIns="91440" bIns="45720" rtlCol="0" anchor="b"/>
          <a:lstStyle>
            <a:lvl1pPr algn="l">
              <a:defRPr sz="1200">
                <a:ea typeface="ＭＳ Ｐゴシック" charset="-128"/>
              </a:defRPr>
            </a:lvl1pPr>
          </a:lstStyle>
          <a:p>
            <a:pPr>
              <a:defRPr/>
            </a:pPr>
            <a:endParaRPr lang="en-GB"/>
          </a:p>
        </p:txBody>
      </p:sp>
      <p:sp>
        <p:nvSpPr>
          <p:cNvPr id="7" name="Slide Number Placeholder 6"/>
          <p:cNvSpPr>
            <a:spLocks noGrp="1"/>
          </p:cNvSpPr>
          <p:nvPr>
            <p:ph type="sldNum" sz="quarter" idx="5"/>
          </p:nvPr>
        </p:nvSpPr>
        <p:spPr>
          <a:xfrm>
            <a:off x="3970159" y="8829573"/>
            <a:ext cx="3038604" cy="465340"/>
          </a:xfrm>
          <a:prstGeom prst="rect">
            <a:avLst/>
          </a:prstGeom>
        </p:spPr>
        <p:txBody>
          <a:bodyPr vert="horz" lIns="91440" tIns="45720" rIns="91440" bIns="45720" rtlCol="0" anchor="b"/>
          <a:lstStyle>
            <a:lvl1pPr algn="r">
              <a:defRPr sz="1200">
                <a:ea typeface="ＭＳ Ｐゴシック" charset="-128"/>
              </a:defRPr>
            </a:lvl1pPr>
          </a:lstStyle>
          <a:p>
            <a:pPr>
              <a:defRPr/>
            </a:pPr>
            <a:fld id="{04915706-070A-4707-AA18-DDF1820200B2}" type="slidenum">
              <a:rPr lang="en-GB"/>
              <a:pPr>
                <a:defRPr/>
              </a:pPr>
              <a:t>‹#›</a:t>
            </a:fld>
            <a:endParaRPr lang="en-GB"/>
          </a:p>
        </p:txBody>
      </p:sp>
    </p:spTree>
    <p:extLst>
      <p:ext uri="{BB962C8B-B14F-4D97-AF65-F5344CB8AC3E}">
        <p14:creationId xmlns:p14="http://schemas.microsoft.com/office/powerpoint/2010/main" val="21503311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Recommend access via your university to ensure you have access to all of the content associated with your institution.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4915706-070A-4707-AA18-DDF1820200B2}"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299662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Access at Durham University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To start, the kind of “fundamental” packages, useful to all researchers at an institution are the Core and Foundations modules, offer fantastic introductory high-quality content.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CORE is what you might call your main package (our first component – the original): </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(CLICK) This includes </a:t>
            </a:r>
            <a:r>
              <a:rPr lang="en-GB" dirty="0"/>
              <a:t>over 1000 books and reference works (encyclopaedias and dictionaries), all available in full print text online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Includes books, handbooks, Little Green and Little Blue books (in-depth guides which focus on specific qualitative and quantitative methods)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Also reference works - dictionaries: quick definitions of research methods concepts and encyclopaedias: longer definitions with more context. Also journal articles, addressing specific research methods, might be interviews or clinical trials.</a:t>
            </a:r>
          </a:p>
          <a:p>
            <a:endParaRPr lang="en-GB" dirty="0"/>
          </a:p>
          <a:p>
            <a:r>
              <a:rPr lang="en-GB" dirty="0"/>
              <a:t>(CLICK) Videos – you have access to Core module videos, our videos include tutorials, interviews, documentaries - all of these focused on research methods. </a:t>
            </a:r>
          </a:p>
          <a:p>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(CLICK) You also have our Foundations module – these are bite-sized introductions to hundreds of research concepts, methods, designed </a:t>
            </a:r>
            <a:r>
              <a:rPr lang="en-US" sz="1200" dirty="0"/>
              <a:t>to guide less experienced researchers to the content they need, by providing an introduction to the concept and showing the concept within the larger context of the research methods field, best for those newer to research or wanting to find out more about a new method, broken down into accessible bite-sized entries, a full range of qualitative, quantitative, and mixed methods.  Overviews of the methods themselves, covering their history, development and critical debates surrounding them, </a:t>
            </a:r>
            <a:r>
              <a:rPr lang="en-GB" sz="1200" dirty="0">
                <a:effectLst/>
                <a:latin typeface="Calibri" panose="020F0502020204030204" pitchFamily="34" charset="0"/>
                <a:cs typeface="Times New Roman" panose="02020603050405020304" pitchFamily="18" charset="0"/>
              </a:rPr>
              <a:t>t</a:t>
            </a:r>
            <a:r>
              <a:rPr lang="en-GB" sz="1200" dirty="0">
                <a:effectLst/>
                <a:latin typeface="Calibri" panose="020F0502020204030204" pitchFamily="34" charset="0"/>
                <a:ea typeface="Calibri" panose="020F0502020204030204" pitchFamily="34" charset="0"/>
                <a:cs typeface="Times New Roman" panose="02020603050405020304" pitchFamily="18" charset="0"/>
              </a:rPr>
              <a:t>hemes, geographical/social/cultural developments in research, and also the pioneers of the method, the experts in their field.</a:t>
            </a: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4915706-070A-4707-AA18-DDF1820200B2}"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927546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Access at Durham University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To start, the kind of “fundamental” packages, useful to all researchers at an institution are the Core and Foundations modules, offer fantastic introductory high-quality content.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CORE is what you might call your main package (our first component – the original): </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(CLICK) This includes </a:t>
            </a:r>
            <a:r>
              <a:rPr lang="en-GB" dirty="0"/>
              <a:t>over 1000 books and reference works (encyclopaedias and dictionaries), all available in full print text online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Includes books, handbooks, Little Green and Little Blue books (in-depth guides which focus on specific qualitative and quantitative methods)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Also reference works - dictionaries: quick definitions of research methods concepts and encyclopaedias: longer definitions with more context. Also journal articles, addressing specific research methods, might be interviews or clinical trials.</a:t>
            </a:r>
          </a:p>
          <a:p>
            <a:endParaRPr lang="en-GB" dirty="0"/>
          </a:p>
          <a:p>
            <a:r>
              <a:rPr lang="en-GB" dirty="0"/>
              <a:t>(CLICK) Videos – you have access to Core module videos, our videos include tutorials, interviews, documentaries - all of these focused on research methods. </a:t>
            </a:r>
          </a:p>
          <a:p>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(CLICK) You also have our Foundations module – these are bite-sized introductions to hundreds of research concepts, methods, designed </a:t>
            </a:r>
            <a:r>
              <a:rPr lang="en-US" sz="1200" dirty="0"/>
              <a:t>to guide less experienced researchers to the content they need, by providing an introduction to the concept and showing the concept within the larger context of the research methods field, best for those newer to research or wanting to find out more about a new method, broken down into accessible bite-sized entries, a full range of qualitative, quantitative, and mixed methods.  Overviews of the methods themselves, covering their history, development and critical debates surrounding them, </a:t>
            </a:r>
            <a:r>
              <a:rPr lang="en-GB" sz="1200" dirty="0">
                <a:effectLst/>
                <a:latin typeface="Calibri" panose="020F0502020204030204" pitchFamily="34" charset="0"/>
                <a:cs typeface="Times New Roman" panose="02020603050405020304" pitchFamily="18" charset="0"/>
              </a:rPr>
              <a:t>t</a:t>
            </a:r>
            <a:r>
              <a:rPr lang="en-GB" sz="1200" dirty="0">
                <a:effectLst/>
                <a:latin typeface="Calibri" panose="020F0502020204030204" pitchFamily="34" charset="0"/>
                <a:ea typeface="Calibri" panose="020F0502020204030204" pitchFamily="34" charset="0"/>
                <a:cs typeface="Times New Roman" panose="02020603050405020304" pitchFamily="18" charset="0"/>
              </a:rPr>
              <a:t>hemes, geographical/social/cultural developments in research, and also the pioneers of the method, the experts in their field.</a:t>
            </a: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4915706-070A-4707-AA18-DDF1820200B2}"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68094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Access at Durham University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To start, the kind of “fundamental” packages, useful to all researchers at an institution are the Core and Foundations modules, offer fantastic introductory high-quality content.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CORE is what you might call your main package (our first component – the original): </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(CLICK) This includes </a:t>
            </a:r>
            <a:r>
              <a:rPr lang="en-GB" dirty="0"/>
              <a:t>over 1000 books and reference works (encyclopaedias and dictionaries), all available in full print text online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Includes books, handbooks, Little Green and Little Blue books (in-depth guides which focus on specific qualitative and quantitative methods)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Also reference works - dictionaries: quick definitions of research methods concepts and encyclopaedias: longer definitions with more context. Also journal articles, addressing specific research methods, might be interviews or clinical trials.</a:t>
            </a:r>
          </a:p>
          <a:p>
            <a:endParaRPr lang="en-GB" dirty="0"/>
          </a:p>
          <a:p>
            <a:r>
              <a:rPr lang="en-GB" dirty="0"/>
              <a:t>(CLICK) Videos – you have access to Core module videos, our videos include tutorials, interviews, documentaries - all of these focused on research methods. </a:t>
            </a:r>
          </a:p>
          <a:p>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(CLICK) You also have our Foundations module – these are bite-sized introductions to hundreds of research concepts, methods, designed </a:t>
            </a:r>
            <a:r>
              <a:rPr lang="en-US" sz="1200" dirty="0"/>
              <a:t>to guide less experienced researchers to the content they need, by providing an introduction to the concept and showing the concept within the larger context of the research methods field, best for those newer to research or wanting to find out more about a new method, broken down into accessible bite-sized entries, a full range of qualitative, quantitative, and mixed methods.  Overviews of the methods themselves, covering their history, development and critical debates surrounding them, </a:t>
            </a:r>
            <a:r>
              <a:rPr lang="en-GB" sz="1200" dirty="0">
                <a:effectLst/>
                <a:latin typeface="Calibri" panose="020F0502020204030204" pitchFamily="34" charset="0"/>
                <a:cs typeface="Times New Roman" panose="02020603050405020304" pitchFamily="18" charset="0"/>
              </a:rPr>
              <a:t>t</a:t>
            </a:r>
            <a:r>
              <a:rPr lang="en-GB" sz="1200" dirty="0">
                <a:effectLst/>
                <a:latin typeface="Calibri" panose="020F0502020204030204" pitchFamily="34" charset="0"/>
                <a:ea typeface="Calibri" panose="020F0502020204030204" pitchFamily="34" charset="0"/>
                <a:cs typeface="Times New Roman" panose="02020603050405020304" pitchFamily="18" charset="0"/>
              </a:rPr>
              <a:t>hemes, geographical/social/cultural developments in research, and also the pioneers of the method, the experts in their field.</a:t>
            </a: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4915706-070A-4707-AA18-DDF1820200B2}"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5252778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Access at Durham University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To start, the kind of “fundamental” packages, useful to all researchers at an institution are the Core and Foundations modules, offer fantastic introductory high-quality content.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CORE is what you might call your main package (our first component – the original): </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(CLICK) This includes </a:t>
            </a:r>
            <a:r>
              <a:rPr lang="en-GB" dirty="0"/>
              <a:t>over 1000 books and reference works (encyclopaedias and dictionaries), all available in full print text online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Includes books, handbooks, Little Green and Little Blue books (in-depth guides which focus on specific qualitative and quantitative methods)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Also reference works - dictionaries: quick definitions of research methods concepts and encyclopaedias: longer definitions with more context. Also journal articles, addressing specific research methods, might be interviews or clinical trials.</a:t>
            </a:r>
          </a:p>
          <a:p>
            <a:endParaRPr lang="en-GB" dirty="0"/>
          </a:p>
          <a:p>
            <a:r>
              <a:rPr lang="en-GB" dirty="0"/>
              <a:t>(CLICK) Videos – you have access to Core module videos, our videos include tutorials, interviews, documentaries - all of these focused on research methods. </a:t>
            </a:r>
          </a:p>
          <a:p>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(CLICK) You also have our Foundations module – these are bite-sized introductions to hundreds of research concepts, methods, designed </a:t>
            </a:r>
            <a:r>
              <a:rPr lang="en-US" sz="1200" dirty="0"/>
              <a:t>to guide less experienced researchers to the content they need, by providing an introduction to the concept and showing the concept within the larger context of the research methods field, best for those newer to research or wanting to find out more about a new method, broken down into accessible bite-sized entries, a full range of qualitative, quantitative, and mixed methods.  Overviews of the methods themselves, covering their history, development and critical debates surrounding them, </a:t>
            </a:r>
            <a:r>
              <a:rPr lang="en-GB" sz="1200" dirty="0">
                <a:effectLst/>
                <a:latin typeface="Calibri" panose="020F0502020204030204" pitchFamily="34" charset="0"/>
                <a:cs typeface="Times New Roman" panose="02020603050405020304" pitchFamily="18" charset="0"/>
              </a:rPr>
              <a:t>t</a:t>
            </a:r>
            <a:r>
              <a:rPr lang="en-GB" sz="1200" dirty="0">
                <a:effectLst/>
                <a:latin typeface="Calibri" panose="020F0502020204030204" pitchFamily="34" charset="0"/>
                <a:ea typeface="Calibri" panose="020F0502020204030204" pitchFamily="34" charset="0"/>
                <a:cs typeface="Times New Roman" panose="02020603050405020304" pitchFamily="18" charset="0"/>
              </a:rPr>
              <a:t>hemes, geographical/social/cultural developments in research, and also the pioneers of the method, the experts in their field.</a:t>
            </a: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4915706-070A-4707-AA18-DDF1820200B2}"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43</a:t>
            </a:fld>
            <a:endParaRPr kumimoji="0" lang="en-GB"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60699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Welcome</a:t>
            </a:r>
          </a:p>
          <a:p>
            <a:r>
              <a:rPr lang="en-GB" dirty="0"/>
              <a:t>Introduction</a:t>
            </a:r>
          </a:p>
          <a:p>
            <a:endParaRPr lang="en-GB" dirty="0"/>
          </a:p>
          <a:p>
            <a:r>
              <a:rPr lang="en-GB" dirty="0"/>
              <a:t>Housekeeping:</a:t>
            </a:r>
          </a:p>
          <a:p>
            <a:r>
              <a:rPr lang="en-GB" dirty="0"/>
              <a:t>Chat panel</a:t>
            </a:r>
          </a:p>
          <a:p>
            <a:r>
              <a:rPr lang="en-GB" dirty="0"/>
              <a:t>Recording (objections)</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4915706-070A-4707-AA18-DDF1820200B2}"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4460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b="0" i="0" u="none" strike="noStrike" dirty="0">
                <a:solidFill>
                  <a:srgbClr val="000000"/>
                </a:solidFill>
                <a:effectLst/>
                <a:latin typeface="Calibri" panose="020F0502020204030204" pitchFamily="34" charset="0"/>
              </a:rPr>
              <a:t>First of all, let’s introduce you to the platform, get you thinking about what it is and what it’s designed to do: </a:t>
            </a:r>
            <a:br>
              <a:rPr lang="en-US" sz="1800" b="0" i="0" u="none" strike="noStrike" dirty="0">
                <a:solidFill>
                  <a:srgbClr val="000000"/>
                </a:solidFill>
                <a:effectLst/>
                <a:latin typeface="Calibri" panose="020F0502020204030204" pitchFamily="34" charset="0"/>
              </a:rPr>
            </a:b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SAGE Research Methods is a database of engaging and interactive resources and materials solely dedicated to research, research methodology and research skills. </a:t>
            </a:r>
            <a:r>
              <a:rPr lang="en-GB" sz="1800" dirty="0"/>
              <a:t>The aim is to help users do the best research possible.</a:t>
            </a:r>
            <a:endParaRPr lang="en-US" sz="1800" b="0" i="0" u="none" strike="noStrike" dirty="0">
              <a:solidFill>
                <a:srgbClr val="000000"/>
              </a:solidFill>
              <a:effectLst/>
              <a:latin typeface="Calibri" panose="020F0502020204030204" pitchFamily="34" charset="0"/>
            </a:endParaRP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The beauty of this database is, it’s essentially a guide to the whole research process. The platform contains thousands of resources, high-quality content available in many different formats to upskill and support you in your research projects step by step: from early planning stages, helping you make those early decisions, deciding how to approach your research, data collection and analysis, through to presentation or publication of that data. The methods you’re using, the different types of data you might be handling.  In other words, everything a researcher needs to embark on and complete a successful research project. No matter your level, experience or subject area, you’ll find resources to help you, to support your project and improve your research skills and understanding.</a:t>
            </a:r>
            <a:r>
              <a:rPr lang="en-US" dirty="0"/>
              <a:t> </a:t>
            </a:r>
            <a:r>
              <a:rPr lang="en-GB" dirty="0"/>
              <a:t>It’s a research one-stop shop, for you to do the best research possible whatever your specialism. </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4915706-070A-4707-AA18-DDF1820200B2}"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00573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SAGE Research Methods is one platform - made up of lots of different components or “modules”. </a:t>
            </a:r>
          </a:p>
          <a:p>
            <a:r>
              <a:rPr lang="en-US" dirty="0"/>
              <a:t>It’s designed so that universities can subscribe to the modules according to the needs of the users at their institution.  They might ask “what do I need?”, “what am I asked about when it comes to research?”, “what challenges do my researchers tend to come to me with?” and this will help them decide which of these modules they would like to go with as part of their library offering. </a:t>
            </a:r>
            <a:r>
              <a:rPr lang="en-GB" dirty="0"/>
              <a:t>Important to make you aware of other modules in case you see any of these as we go onto the platform.</a:t>
            </a:r>
            <a:r>
              <a:rPr lang="en-US" dirty="0"/>
              <a:t>.</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4915706-070A-4707-AA18-DDF1820200B2}"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885020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Access at Durham University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To start, the kind of “fundamental” packages, useful to all researchers at an institution are the Core and Foundations modules, offer fantastic introductory high-quality content.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CORE is what you might call your main package (our first component – the original): </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(CLICK) This includes </a:t>
            </a:r>
            <a:r>
              <a:rPr lang="en-GB" dirty="0"/>
              <a:t>over 1000 books and reference works (encyclopaedias and dictionaries), all available in full print text online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Includes books, handbooks, Little Green and Little Blue books (in-depth guides which focus on specific qualitative and quantitative methods)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Also reference works - dictionaries: quick definitions of research methods concepts and encyclopaedias: longer definitions with more context. Also journal articles, addressing specific research methods, might be interviews or clinical trials.</a:t>
            </a:r>
          </a:p>
          <a:p>
            <a:endParaRPr lang="en-GB" dirty="0"/>
          </a:p>
          <a:p>
            <a:r>
              <a:rPr lang="en-GB" dirty="0"/>
              <a:t>(CLICK) Videos – you have access to Core module videos, our videos include tutorials, interviews, documentaries - all of these focused on research methods. </a:t>
            </a:r>
          </a:p>
          <a:p>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(CLICK) You also have our Foundations module – these are bite-sized introductions to hundreds of research concepts, methods, designed </a:t>
            </a:r>
            <a:r>
              <a:rPr lang="en-US" sz="1200" dirty="0"/>
              <a:t>to guide less experienced researchers to the content they need, by providing an introduction to the concept and showing the concept within the larger context of the research methods field, best for those newer to research or wanting to find out more about a new method, broken down into accessible bite-sized entries, a full range of qualitative, quantitative, and mixed methods.  Overviews of the methods themselves, covering their history, development and critical debates surrounding them, </a:t>
            </a:r>
            <a:r>
              <a:rPr lang="en-GB" sz="1200" dirty="0">
                <a:effectLst/>
                <a:latin typeface="Calibri" panose="020F0502020204030204" pitchFamily="34" charset="0"/>
                <a:cs typeface="Times New Roman" panose="02020603050405020304" pitchFamily="18" charset="0"/>
              </a:rPr>
              <a:t>t</a:t>
            </a:r>
            <a:r>
              <a:rPr lang="en-GB" sz="1200" dirty="0">
                <a:effectLst/>
                <a:latin typeface="Calibri" panose="020F0502020204030204" pitchFamily="34" charset="0"/>
                <a:ea typeface="Calibri" panose="020F0502020204030204" pitchFamily="34" charset="0"/>
                <a:cs typeface="Times New Roman" panose="02020603050405020304" pitchFamily="18" charset="0"/>
              </a:rPr>
              <a:t>hemes, geographical/social/cultural developments in research, and also the pioneers of the method, the experts in their field.</a:t>
            </a: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4915706-070A-4707-AA18-DDF1820200B2}"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550046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Access at Durham University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To start, the kind of “fundamental” packages, useful to all researchers at an institution are the Core and Foundations modules, offer fantastic introductory high-quality content.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CORE is what you might call your main package (our first component – the original): </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(CLICK) This includes </a:t>
            </a:r>
            <a:r>
              <a:rPr lang="en-GB" dirty="0"/>
              <a:t>over 1000 books and reference works (encyclopaedias and dictionaries), all available in full print text online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Includes books, handbooks, Little Green and Little Blue books (in-depth guides which focus on specific qualitative and quantitative methods)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Also reference works - dictionaries: quick definitions of research methods concepts and encyclopaedias: longer definitions with more context. Also journal articles, addressing specific research methods, might be interviews or clinical trials.</a:t>
            </a:r>
          </a:p>
          <a:p>
            <a:endParaRPr lang="en-GB" dirty="0"/>
          </a:p>
          <a:p>
            <a:r>
              <a:rPr lang="en-GB" dirty="0"/>
              <a:t>(CLICK) Videos – you have access to Core module videos, our videos include tutorials, interviews, documentaries - all of these focused on research methods. </a:t>
            </a:r>
          </a:p>
          <a:p>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(CLICK) You also have our Foundations module – these are bite-sized introductions to hundreds of research concepts, methods, designed </a:t>
            </a:r>
            <a:r>
              <a:rPr lang="en-US" sz="1200" dirty="0"/>
              <a:t>to guide less experienced researchers to the content they need, by providing an introduction to the concept and showing the concept within the larger context of the research methods field, best for those newer to research or wanting to find out more about a new method, broken down into accessible bite-sized entries, a full range of qualitative, quantitative, and mixed methods.  Overviews of the methods themselves, covering their history, development and critical debates surrounding them, </a:t>
            </a:r>
            <a:r>
              <a:rPr lang="en-GB" sz="1200" dirty="0">
                <a:effectLst/>
                <a:latin typeface="Calibri" panose="020F0502020204030204" pitchFamily="34" charset="0"/>
                <a:cs typeface="Times New Roman" panose="02020603050405020304" pitchFamily="18" charset="0"/>
              </a:rPr>
              <a:t>t</a:t>
            </a:r>
            <a:r>
              <a:rPr lang="en-GB" sz="1200" dirty="0">
                <a:effectLst/>
                <a:latin typeface="Calibri" panose="020F0502020204030204" pitchFamily="34" charset="0"/>
                <a:ea typeface="Calibri" panose="020F0502020204030204" pitchFamily="34" charset="0"/>
                <a:cs typeface="Times New Roman" panose="02020603050405020304" pitchFamily="18" charset="0"/>
              </a:rPr>
              <a:t>hemes, geographical/social/cultural developments in research, and also the pioneers of the method, the experts in their field.</a:t>
            </a: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4915706-070A-4707-AA18-DDF1820200B2}"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563448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Access at Durham University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To start, the kind of “fundamental” packages, useful to all researchers at an institution are the Core and Foundations modules, offer fantastic introductory high-quality content.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CORE is what you might call your main package (our first component – the original): </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(CLICK) This includes </a:t>
            </a:r>
            <a:r>
              <a:rPr lang="en-GB" dirty="0"/>
              <a:t>over 1000 books and reference works (encyclopaedias and dictionaries), all available in full print text online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Includes books, handbooks, Little Green and Little Blue books (in-depth guides which focus on specific qualitative and quantitative methods)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Also reference works - dictionaries: quick definitions of research methods concepts and encyclopaedias: longer definitions with more context. Also journal articles, addressing specific research methods, might be interviews or clinical trials.</a:t>
            </a:r>
          </a:p>
          <a:p>
            <a:endParaRPr lang="en-GB" dirty="0"/>
          </a:p>
          <a:p>
            <a:r>
              <a:rPr lang="en-GB" dirty="0"/>
              <a:t>(CLICK) Videos – you have access to Core module videos, our videos include tutorials, interviews, documentaries - all of these focused on research methods. </a:t>
            </a:r>
          </a:p>
          <a:p>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(CLICK) You also have our Foundations module – these are bite-sized introductions to hundreds of research concepts, methods, designed </a:t>
            </a:r>
            <a:r>
              <a:rPr lang="en-US" sz="1200" dirty="0"/>
              <a:t>to guide less experienced researchers to the content they need, by providing an introduction to the concept and showing the concept within the larger context of the research methods field, best for those newer to research or wanting to find out more about a new method, broken down into accessible bite-sized entries, a full range of qualitative, quantitative, and mixed methods.  Overviews of the methods themselves, covering their history, development and critical debates surrounding them, </a:t>
            </a:r>
            <a:r>
              <a:rPr lang="en-GB" sz="1200" dirty="0">
                <a:effectLst/>
                <a:latin typeface="Calibri" panose="020F0502020204030204" pitchFamily="34" charset="0"/>
                <a:cs typeface="Times New Roman" panose="02020603050405020304" pitchFamily="18" charset="0"/>
              </a:rPr>
              <a:t>t</a:t>
            </a:r>
            <a:r>
              <a:rPr lang="en-GB" sz="1200" dirty="0">
                <a:effectLst/>
                <a:latin typeface="Calibri" panose="020F0502020204030204" pitchFamily="34" charset="0"/>
                <a:ea typeface="Calibri" panose="020F0502020204030204" pitchFamily="34" charset="0"/>
                <a:cs typeface="Times New Roman" panose="02020603050405020304" pitchFamily="18" charset="0"/>
              </a:rPr>
              <a:t>hemes, geographical/social/cultural developments in research, and also the pioneers of the method, the experts in their field.</a:t>
            </a: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4915706-070A-4707-AA18-DDF1820200B2}"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570815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Access at Durham University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To start, the kind of “fundamental” packages, useful to all researchers at an institution are the Core and Foundations modules, offer fantastic introductory high-quality content.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CORE is what you might call your main package (our first component – the original): </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(CLICK) This includes </a:t>
            </a:r>
            <a:r>
              <a:rPr lang="en-GB" dirty="0"/>
              <a:t>over 1000 books and reference works (encyclopaedias and dictionaries), all available in full print text online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Includes books, handbooks, Little Green and Little Blue books (in-depth guides which focus on specific qualitative and quantitative methods)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Also reference works - dictionaries: quick definitions of research methods concepts and encyclopaedias: longer definitions with more context. Also journal articles, addressing specific research methods, might be interviews or clinical trials.</a:t>
            </a:r>
          </a:p>
          <a:p>
            <a:endParaRPr lang="en-GB" dirty="0"/>
          </a:p>
          <a:p>
            <a:r>
              <a:rPr lang="en-GB" dirty="0"/>
              <a:t>(CLICK) Videos – you have access to Core module videos, our videos include tutorials, interviews, documentaries - all of these focused on research methods. </a:t>
            </a:r>
          </a:p>
          <a:p>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(CLICK) You also have our Foundations module – these are bite-sized introductions to hundreds of research concepts, methods, designed </a:t>
            </a:r>
            <a:r>
              <a:rPr lang="en-US" sz="1200" dirty="0"/>
              <a:t>to guide less experienced researchers to the content they need, by providing an introduction to the concept and showing the concept within the larger context of the research methods field, best for those newer to research or wanting to find out more about a new method, broken down into accessible bite-sized entries, a full range of qualitative, quantitative, and mixed methods.  Overviews of the methods themselves, covering their history, development and critical debates surrounding them, </a:t>
            </a:r>
            <a:r>
              <a:rPr lang="en-GB" sz="1200" dirty="0">
                <a:effectLst/>
                <a:latin typeface="Calibri" panose="020F0502020204030204" pitchFamily="34" charset="0"/>
                <a:cs typeface="Times New Roman" panose="02020603050405020304" pitchFamily="18" charset="0"/>
              </a:rPr>
              <a:t>t</a:t>
            </a:r>
            <a:r>
              <a:rPr lang="en-GB" sz="1200" dirty="0">
                <a:effectLst/>
                <a:latin typeface="Calibri" panose="020F0502020204030204" pitchFamily="34" charset="0"/>
                <a:ea typeface="Calibri" panose="020F0502020204030204" pitchFamily="34" charset="0"/>
                <a:cs typeface="Times New Roman" panose="02020603050405020304" pitchFamily="18" charset="0"/>
              </a:rPr>
              <a:t>hemes, geographical/social/cultural developments in research, and also the pioneers of the method, the experts in their field.</a:t>
            </a: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4915706-070A-4707-AA18-DDF1820200B2}"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308310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Access at Durham University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To start, the kind of “fundamental” packages, useful to all researchers at an institution are the Core and Foundations modules, offer fantastic introductory high-quality content.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CORE is what you might call your main package (our first component – the original): </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(CLICK) This includes </a:t>
            </a:r>
            <a:r>
              <a:rPr lang="en-GB" dirty="0"/>
              <a:t>over 1000 books and reference works (encyclopaedias and dictionaries), all available in full print text online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Includes books, handbooks, Little Green and Little Blue books (in-depth guides which focus on specific qualitative and quantitative methods)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Also reference works - dictionaries: quick definitions of research methods concepts and encyclopaedias: longer definitions with more context. Also journal articles, addressing specific research methods, might be interviews or clinical trials.</a:t>
            </a:r>
          </a:p>
          <a:p>
            <a:endParaRPr lang="en-GB" dirty="0"/>
          </a:p>
          <a:p>
            <a:r>
              <a:rPr lang="en-GB" dirty="0"/>
              <a:t>(CLICK) Videos – you have access to Core module videos, our videos include tutorials, interviews, documentaries - all of these focused on research methods. </a:t>
            </a:r>
          </a:p>
          <a:p>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(CLICK) You also have our Foundations module – these are bite-sized introductions to hundreds of research concepts, methods, designed </a:t>
            </a:r>
            <a:r>
              <a:rPr lang="en-US" sz="1200" dirty="0"/>
              <a:t>to guide less experienced researchers to the content they need, by providing an introduction to the concept and showing the concept within the larger context of the research methods field, best for those newer to research or wanting to find out more about a new method, broken down into accessible bite-sized entries, a full range of qualitative, quantitative, and mixed methods.  Overviews of the methods themselves, covering their history, development and critical debates surrounding them, </a:t>
            </a:r>
            <a:r>
              <a:rPr lang="en-GB" sz="1200" dirty="0">
                <a:effectLst/>
                <a:latin typeface="Calibri" panose="020F0502020204030204" pitchFamily="34" charset="0"/>
                <a:cs typeface="Times New Roman" panose="02020603050405020304" pitchFamily="18" charset="0"/>
              </a:rPr>
              <a:t>t</a:t>
            </a:r>
            <a:r>
              <a:rPr lang="en-GB" sz="1200" dirty="0">
                <a:effectLst/>
                <a:latin typeface="Calibri" panose="020F0502020204030204" pitchFamily="34" charset="0"/>
                <a:ea typeface="Calibri" panose="020F0502020204030204" pitchFamily="34" charset="0"/>
                <a:cs typeface="Times New Roman" panose="02020603050405020304" pitchFamily="18" charset="0"/>
              </a:rPr>
              <a:t>hemes, geographical/social/cultural developments in research, and also the pioneers of the method, the experts in their field.</a:t>
            </a: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4915706-070A-4707-AA18-DDF1820200B2}"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432734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Subtitle-Speaker">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73950"/>
            <a:ext cx="7772400" cy="1102519"/>
          </a:xfrm>
        </p:spPr>
        <p:txBody>
          <a:bodyPr>
            <a:noAutofit/>
          </a:bodyPr>
          <a:lstStyle>
            <a:lvl1pPr algn="l">
              <a:defRPr sz="6000" b="1"/>
            </a:lvl1pPr>
          </a:lstStyle>
          <a:p>
            <a:r>
              <a:rPr lang="en-GB"/>
              <a:t>Click to edit Master title style</a:t>
            </a:r>
            <a:endParaRPr lang="en-US" dirty="0"/>
          </a:p>
        </p:txBody>
      </p:sp>
      <p:sp>
        <p:nvSpPr>
          <p:cNvPr id="3" name="Subtitle 2"/>
          <p:cNvSpPr>
            <a:spLocks noGrp="1"/>
          </p:cNvSpPr>
          <p:nvPr>
            <p:ph type="subTitle" idx="1"/>
          </p:nvPr>
        </p:nvSpPr>
        <p:spPr>
          <a:xfrm>
            <a:off x="685800" y="2100282"/>
            <a:ext cx="7772400" cy="519094"/>
          </a:xfrm>
        </p:spPr>
        <p:txBody>
          <a:bodyPr>
            <a:normAutofit/>
          </a:bodyPr>
          <a:lstStyle>
            <a:lvl1pPr marL="0" indent="0" algn="l">
              <a:buNone/>
              <a:defRPr sz="3200">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13" name="Content Placeholder 12"/>
          <p:cNvSpPr>
            <a:spLocks noGrp="1"/>
          </p:cNvSpPr>
          <p:nvPr>
            <p:ph sz="quarter" idx="10"/>
          </p:nvPr>
        </p:nvSpPr>
        <p:spPr>
          <a:xfrm>
            <a:off x="685800" y="2952750"/>
            <a:ext cx="7772400" cy="581025"/>
          </a:xfrm>
        </p:spPr>
        <p:txBody>
          <a:bodyPr>
            <a:normAutofit/>
          </a:bodyPr>
          <a:lstStyle>
            <a:lvl1pPr marL="0" indent="0">
              <a:buNone/>
              <a:defRPr sz="2800"/>
            </a:lvl1pPr>
          </a:lstStyle>
          <a:p>
            <a:pPr lvl="0"/>
            <a:r>
              <a:rPr lang="en-GB"/>
              <a:t>Click to edit Master text styles</a:t>
            </a:r>
          </a:p>
        </p:txBody>
      </p:sp>
    </p:spTree>
    <p:extLst>
      <p:ext uri="{BB962C8B-B14F-4D97-AF65-F5344CB8AC3E}">
        <p14:creationId xmlns:p14="http://schemas.microsoft.com/office/powerpoint/2010/main" val="743737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J">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56749" y="116333"/>
            <a:ext cx="1799998" cy="1799998"/>
          </a:xfrm>
          <a:prstGeom prst="rect">
            <a:avLst/>
          </a:prstGeom>
        </p:spPr>
      </p:pic>
      <p:pic>
        <p:nvPicPr>
          <p:cNvPr id="4" name="Picture 20" descr="M:\TEMPLATES\SLIDE SHOWS\New Powerpoint Master Slides\Logos\Logos RGB.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87120" y="391320"/>
            <a:ext cx="3870555" cy="588398"/>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a:spLocks noGrp="1"/>
          </p:cNvSpPr>
          <p:nvPr>
            <p:ph idx="1"/>
          </p:nvPr>
        </p:nvSpPr>
        <p:spPr>
          <a:xfrm>
            <a:off x="457200" y="1564626"/>
            <a:ext cx="8229600" cy="286231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558749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RM">
    <p:spTree>
      <p:nvGrpSpPr>
        <p:cNvPr id="1" name=""/>
        <p:cNvGrpSpPr/>
        <p:nvPr/>
      </p:nvGrpSpPr>
      <p:grpSpPr>
        <a:xfrm>
          <a:off x="0" y="0"/>
          <a:ext cx="0" cy="0"/>
          <a:chOff x="0" y="0"/>
          <a:chExt cx="0" cy="0"/>
        </a:xfrm>
      </p:grpSpPr>
      <p:pic>
        <p:nvPicPr>
          <p:cNvPr id="3" name="Picture 23" descr="M:\TEMPLATES\SLIDE SHOWS\New Powerpoint Master Slides\Logos\Logos RGB4.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5895" y="413915"/>
            <a:ext cx="6465971" cy="50683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56749" y="116333"/>
            <a:ext cx="1799998" cy="1799998"/>
          </a:xfrm>
          <a:prstGeom prst="rect">
            <a:avLst/>
          </a:prstGeom>
        </p:spPr>
      </p:pic>
      <p:sp>
        <p:nvSpPr>
          <p:cNvPr id="8" name="Content Placeholder 2"/>
          <p:cNvSpPr>
            <a:spLocks noGrp="1"/>
          </p:cNvSpPr>
          <p:nvPr>
            <p:ph idx="1"/>
          </p:nvPr>
        </p:nvSpPr>
        <p:spPr>
          <a:xfrm>
            <a:off x="457200" y="1564626"/>
            <a:ext cx="8229600" cy="286231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558749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mp;M">
    <p:spTree>
      <p:nvGrpSpPr>
        <p:cNvPr id="1" name=""/>
        <p:cNvGrpSpPr/>
        <p:nvPr/>
      </p:nvGrpSpPr>
      <p:grpSpPr>
        <a:xfrm>
          <a:off x="0" y="0"/>
          <a:ext cx="0" cy="0"/>
          <a:chOff x="0" y="0"/>
          <a:chExt cx="0" cy="0"/>
        </a:xfrm>
      </p:grpSpPr>
      <p:grpSp>
        <p:nvGrpSpPr>
          <p:cNvPr id="6" name="Group 5"/>
          <p:cNvGrpSpPr/>
          <p:nvPr userDrawn="1"/>
        </p:nvGrpSpPr>
        <p:grpSpPr>
          <a:xfrm>
            <a:off x="410820" y="397593"/>
            <a:ext cx="5674209" cy="982111"/>
            <a:chOff x="410820" y="397593"/>
            <a:chExt cx="5674209" cy="982111"/>
          </a:xfrm>
        </p:grpSpPr>
        <p:pic>
          <p:nvPicPr>
            <p:cNvPr id="3" name="Picture 2" descr="SAGE Business &amp; Management Logo_r236 g102 b8_300ppi.png"/>
            <p:cNvPicPr>
              <a:picLocks noChangeAspect="1"/>
            </p:cNvPicPr>
            <p:nvPr userDrawn="1"/>
          </p:nvPicPr>
          <p:blipFill rotWithShape="1">
            <a:blip r:embed="rId2">
              <a:extLst>
                <a:ext uri="{28A0092B-C50C-407E-A947-70E740481C1C}">
                  <a14:useLocalDpi xmlns:a14="http://schemas.microsoft.com/office/drawing/2010/main" val="0"/>
                </a:ext>
              </a:extLst>
            </a:blip>
            <a:srcRect r="45849"/>
            <a:stretch/>
          </p:blipFill>
          <p:spPr>
            <a:xfrm>
              <a:off x="410820" y="397593"/>
              <a:ext cx="4586257" cy="575621"/>
            </a:xfrm>
            <a:prstGeom prst="rect">
              <a:avLst/>
            </a:prstGeom>
          </p:spPr>
        </p:pic>
        <p:pic>
          <p:nvPicPr>
            <p:cNvPr id="5" name="Picture 4" descr="SAGE Business &amp; Management Logo_r236 g102 b8_300ppi.png"/>
            <p:cNvPicPr>
              <a:picLocks noChangeAspect="1"/>
            </p:cNvPicPr>
            <p:nvPr userDrawn="1"/>
          </p:nvPicPr>
          <p:blipFill rotWithShape="1">
            <a:blip r:embed="rId2">
              <a:extLst>
                <a:ext uri="{28A0092B-C50C-407E-A947-70E740481C1C}">
                  <a14:useLocalDpi xmlns:a14="http://schemas.microsoft.com/office/drawing/2010/main" val="0"/>
                </a:ext>
              </a:extLst>
            </a:blip>
            <a:srcRect l="54150"/>
            <a:stretch/>
          </p:blipFill>
          <p:spPr>
            <a:xfrm>
              <a:off x="2201801" y="804083"/>
              <a:ext cx="3883228" cy="575621"/>
            </a:xfrm>
            <a:prstGeom prst="rect">
              <a:avLst/>
            </a:prstGeom>
          </p:spPr>
        </p:pic>
      </p:gr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56749" y="116333"/>
            <a:ext cx="1799998" cy="1799998"/>
          </a:xfrm>
          <a:prstGeom prst="rect">
            <a:avLst/>
          </a:prstGeom>
        </p:spPr>
      </p:pic>
      <p:sp>
        <p:nvSpPr>
          <p:cNvPr id="8" name="Content Placeholder 2"/>
          <p:cNvSpPr>
            <a:spLocks noGrp="1"/>
          </p:cNvSpPr>
          <p:nvPr>
            <p:ph idx="1"/>
          </p:nvPr>
        </p:nvSpPr>
        <p:spPr>
          <a:xfrm>
            <a:off x="457200" y="1564626"/>
            <a:ext cx="8229600" cy="286231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464382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V">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56749" y="116333"/>
            <a:ext cx="1799998" cy="1799998"/>
          </a:xfrm>
          <a:prstGeom prst="rect">
            <a:avLst/>
          </a:prstGeom>
        </p:spPr>
      </p:pic>
      <p:pic>
        <p:nvPicPr>
          <p:cNvPr id="3" name="Picture 27" descr="M:\TEMPLATES\SLIDE SHOWS\New Powerpoint Master Slides\Logos\Logos RGB8.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84776" y="387272"/>
            <a:ext cx="3276000" cy="533031"/>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a:spLocks noGrp="1"/>
          </p:cNvSpPr>
          <p:nvPr>
            <p:ph idx="1"/>
          </p:nvPr>
        </p:nvSpPr>
        <p:spPr>
          <a:xfrm>
            <a:off x="457200" y="1564626"/>
            <a:ext cx="8229600" cy="286231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558749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56749" y="116333"/>
            <a:ext cx="1799998" cy="1799998"/>
          </a:xfrm>
          <a:prstGeom prst="rect">
            <a:avLst/>
          </a:prstGeom>
        </p:spPr>
      </p:pic>
      <p:sp>
        <p:nvSpPr>
          <p:cNvPr id="6" name="Content Placeholder 2"/>
          <p:cNvSpPr>
            <a:spLocks noGrp="1"/>
          </p:cNvSpPr>
          <p:nvPr>
            <p:ph idx="1"/>
          </p:nvPr>
        </p:nvSpPr>
        <p:spPr>
          <a:xfrm>
            <a:off x="457200" y="1564626"/>
            <a:ext cx="8229600" cy="286231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7" name="Picture 31" descr="M:\TEMPLATES\SLIDE SHOWS\New Powerpoint Master Slides\Logos\Logos RGB1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7827" y="370407"/>
            <a:ext cx="4840313" cy="620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8749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R">
    <p:spTree>
      <p:nvGrpSpPr>
        <p:cNvPr id="1" name=""/>
        <p:cNvGrpSpPr/>
        <p:nvPr/>
      </p:nvGrpSpPr>
      <p:grpSpPr>
        <a:xfrm>
          <a:off x="0" y="0"/>
          <a:ext cx="0" cy="0"/>
          <a:chOff x="0" y="0"/>
          <a:chExt cx="0" cy="0"/>
        </a:xfrm>
      </p:grpSpPr>
      <p:pic>
        <p:nvPicPr>
          <p:cNvPr id="3" name="Picture 22" descr="M:\TEMPLATES\SLIDE SHOWS\New Powerpoint Master Slides\Logos\Logos RGB3.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4651" y="407435"/>
            <a:ext cx="4232274" cy="51772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56749" y="116333"/>
            <a:ext cx="1799998" cy="1799998"/>
          </a:xfrm>
          <a:prstGeom prst="rect">
            <a:avLst/>
          </a:prstGeom>
        </p:spPr>
      </p:pic>
      <p:sp>
        <p:nvSpPr>
          <p:cNvPr id="5" name="Content Placeholder 2"/>
          <p:cNvSpPr>
            <a:spLocks noGrp="1"/>
          </p:cNvSpPr>
          <p:nvPr>
            <p:ph idx="1"/>
          </p:nvPr>
        </p:nvSpPr>
        <p:spPr>
          <a:xfrm>
            <a:off x="457200" y="1564626"/>
            <a:ext cx="8229600" cy="286231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5587499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SRM">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655BD104-9DDA-A245-B0A5-9B87747DE896}"/>
              </a:ext>
            </a:extLst>
          </p:cNvPr>
          <p:cNvSpPr>
            <a:spLocks noGrp="1"/>
          </p:cNvSpPr>
          <p:nvPr>
            <p:ph idx="13" hasCustomPrompt="1"/>
          </p:nvPr>
        </p:nvSpPr>
        <p:spPr>
          <a:xfrm>
            <a:off x="457202" y="2668858"/>
            <a:ext cx="8229598" cy="1907713"/>
          </a:xfrm>
          <a:prstGeom prst="rect">
            <a:avLst/>
          </a:prstGeom>
        </p:spPr>
        <p:txBody>
          <a:bodyPr>
            <a:noAutofit/>
          </a:bodyPr>
          <a:lstStyle>
            <a:lvl1pPr marL="0" indent="0">
              <a:buNone/>
              <a:defRPr sz="2000">
                <a:solidFill>
                  <a:schemeClr val="tx1">
                    <a:lumMod val="65000"/>
                    <a:lumOff val="35000"/>
                  </a:schemeClr>
                </a:solidFill>
              </a:defRPr>
            </a:lvl1pPr>
            <a:lvl2pPr marL="457200" indent="0">
              <a:buNone/>
              <a:defRPr sz="1600">
                <a:solidFill>
                  <a:schemeClr val="tx1">
                    <a:lumMod val="65000"/>
                    <a:lumOff val="35000"/>
                  </a:schemeClr>
                </a:solidFill>
              </a:defRPr>
            </a:lvl2pPr>
            <a:lvl3pPr>
              <a:defRPr sz="1400">
                <a:solidFill>
                  <a:schemeClr val="tx1">
                    <a:lumMod val="65000"/>
                    <a:lumOff val="35000"/>
                  </a:schemeClr>
                </a:solidFill>
              </a:defRPr>
            </a:lvl3pPr>
            <a:lvl4pPr>
              <a:defRPr sz="1200">
                <a:solidFill>
                  <a:schemeClr val="tx1">
                    <a:lumMod val="65000"/>
                    <a:lumOff val="35000"/>
                  </a:schemeClr>
                </a:solidFill>
              </a:defRPr>
            </a:lvl4pPr>
            <a:lvl5pPr>
              <a:defRPr sz="1200">
                <a:solidFill>
                  <a:schemeClr val="tx1">
                    <a:lumMod val="65000"/>
                    <a:lumOff val="35000"/>
                  </a:schemeClr>
                </a:solidFill>
              </a:defRPr>
            </a:lvl5pPr>
          </a:lstStyle>
          <a:p>
            <a:pPr lvl="0"/>
            <a:r>
              <a:rPr lang="en-GB" dirty="0"/>
              <a:t>Click to edit text</a:t>
            </a:r>
          </a:p>
        </p:txBody>
      </p:sp>
      <p:pic>
        <p:nvPicPr>
          <p:cNvPr id="4" name="Picture 3" descr="Graphical user interface, background pattern&#10;&#10;Description automatically generated">
            <a:extLst>
              <a:ext uri="{FF2B5EF4-FFF2-40B4-BE49-F238E27FC236}">
                <a16:creationId xmlns:a16="http://schemas.microsoft.com/office/drawing/2014/main" id="{B3D6DEF8-8564-5A41-9BD8-C6C3CCDC010F}"/>
              </a:ext>
            </a:extLst>
          </p:cNvPr>
          <p:cNvPicPr>
            <a:picLocks noChangeAspect="1"/>
          </p:cNvPicPr>
          <p:nvPr userDrawn="1"/>
        </p:nvPicPr>
        <p:blipFill>
          <a:blip r:embed="rId2"/>
          <a:stretch>
            <a:fillRect/>
          </a:stretch>
        </p:blipFill>
        <p:spPr>
          <a:xfrm>
            <a:off x="0" y="0"/>
            <a:ext cx="9144000" cy="2286000"/>
          </a:xfrm>
          <a:prstGeom prst="rect">
            <a:avLst/>
          </a:prstGeom>
        </p:spPr>
      </p:pic>
    </p:spTree>
    <p:extLst>
      <p:ext uri="{BB962C8B-B14F-4D97-AF65-F5344CB8AC3E}">
        <p14:creationId xmlns:p14="http://schemas.microsoft.com/office/powerpoint/2010/main" val="37024825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7" name="Picture 3" descr="M:\TEMPLATES\SLIDE SHOWS\POWERPOINT TEMPLATE\2017\SAGE Publishing Logo_white_300ppi.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89519" y="4551262"/>
            <a:ext cx="1221343" cy="460884"/>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p:cNvSpPr txBox="1"/>
          <p:nvPr userDrawn="1"/>
        </p:nvSpPr>
        <p:spPr>
          <a:xfrm>
            <a:off x="277019" y="4793374"/>
            <a:ext cx="5256584" cy="246221"/>
          </a:xfrm>
          <a:prstGeom prst="rect">
            <a:avLst/>
          </a:prstGeom>
          <a:noFill/>
        </p:spPr>
        <p:txBody>
          <a:bodyPr wrap="square" rtlCol="0">
            <a:spAutoFit/>
          </a:bodyPr>
          <a:lstStyle/>
          <a:p>
            <a:r>
              <a:rPr lang="en-GB" sz="1000" dirty="0">
                <a:solidFill>
                  <a:schemeClr val="bg1"/>
                </a:solidFill>
              </a:rPr>
              <a:t>Los Angeles | London | New Delhi | Singapore | Washington DC | Melbourne | Toronto</a:t>
            </a:r>
          </a:p>
        </p:txBody>
      </p:sp>
      <p:sp>
        <p:nvSpPr>
          <p:cNvPr id="6" name="Title 1">
            <a:extLst>
              <a:ext uri="{FF2B5EF4-FFF2-40B4-BE49-F238E27FC236}">
                <a16:creationId xmlns:a16="http://schemas.microsoft.com/office/drawing/2014/main" id="{0D3AAE55-06BB-DE45-B205-DA6BAB45E73B}"/>
              </a:ext>
            </a:extLst>
          </p:cNvPr>
          <p:cNvSpPr>
            <a:spLocks noGrp="1"/>
          </p:cNvSpPr>
          <p:nvPr>
            <p:ph type="ctrTitle"/>
          </p:nvPr>
        </p:nvSpPr>
        <p:spPr>
          <a:xfrm>
            <a:off x="685800" y="1219199"/>
            <a:ext cx="7772400" cy="733534"/>
          </a:xfrm>
          <a:prstGeom prst="rect">
            <a:avLst/>
          </a:prstGeom>
        </p:spPr>
        <p:txBody>
          <a:bodyPr>
            <a:spAutoFit/>
          </a:bodyPr>
          <a:lstStyle>
            <a:lvl1pPr algn="l">
              <a:lnSpc>
                <a:spcPts val="5000"/>
              </a:lnSpc>
              <a:defRPr sz="4700">
                <a:solidFill>
                  <a:schemeClr val="bg1"/>
                </a:solidFill>
              </a:defRPr>
            </a:lvl1pPr>
          </a:lstStyle>
          <a:p>
            <a:r>
              <a:rPr lang="en-GB" dirty="0"/>
              <a:t>Click to edit Master title style</a:t>
            </a:r>
            <a:endParaRPr lang="en-US" dirty="0"/>
          </a:p>
        </p:txBody>
      </p:sp>
      <p:sp>
        <p:nvSpPr>
          <p:cNvPr id="9" name="Subtitle 2">
            <a:extLst>
              <a:ext uri="{FF2B5EF4-FFF2-40B4-BE49-F238E27FC236}">
                <a16:creationId xmlns:a16="http://schemas.microsoft.com/office/drawing/2014/main" id="{7DEBAF30-8A1F-774C-B779-85A44E4B119C}"/>
              </a:ext>
            </a:extLst>
          </p:cNvPr>
          <p:cNvSpPr>
            <a:spLocks noGrp="1"/>
          </p:cNvSpPr>
          <p:nvPr>
            <p:ph type="subTitle" idx="1"/>
          </p:nvPr>
        </p:nvSpPr>
        <p:spPr>
          <a:xfrm>
            <a:off x="685800" y="2250809"/>
            <a:ext cx="7772400" cy="566822"/>
          </a:xfrm>
          <a:prstGeom prst="rect">
            <a:avLst/>
          </a:prstGeom>
        </p:spPr>
        <p:txBody>
          <a:bodyPr>
            <a:spAutoFit/>
          </a:bodyPr>
          <a:lstStyle>
            <a:lvl1pPr marL="0" indent="0" algn="l">
              <a:lnSpc>
                <a:spcPts val="3700"/>
              </a:lnSpc>
              <a:buNone/>
              <a:defRPr sz="3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25746578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2AA4AF1-8822-444F-BFFE-D8B97B03A244}"/>
              </a:ext>
            </a:extLst>
          </p:cNvPr>
          <p:cNvSpPr>
            <a:spLocks noGrp="1"/>
          </p:cNvSpPr>
          <p:nvPr>
            <p:ph type="ctrTitle"/>
          </p:nvPr>
        </p:nvSpPr>
        <p:spPr>
          <a:xfrm>
            <a:off x="685800" y="1219199"/>
            <a:ext cx="7772400" cy="733534"/>
          </a:xfrm>
          <a:prstGeom prst="rect">
            <a:avLst/>
          </a:prstGeom>
        </p:spPr>
        <p:txBody>
          <a:bodyPr>
            <a:spAutoFit/>
          </a:bodyPr>
          <a:lstStyle>
            <a:lvl1pPr algn="l">
              <a:lnSpc>
                <a:spcPts val="5000"/>
              </a:lnSpc>
              <a:defRPr sz="4700">
                <a:solidFill>
                  <a:schemeClr val="tx2"/>
                </a:solidFill>
              </a:defRPr>
            </a:lvl1pPr>
          </a:lstStyle>
          <a:p>
            <a:r>
              <a:rPr lang="en-GB" dirty="0"/>
              <a:t>Click to edit Master title style</a:t>
            </a:r>
            <a:endParaRPr lang="en-US" dirty="0"/>
          </a:p>
        </p:txBody>
      </p:sp>
      <p:sp>
        <p:nvSpPr>
          <p:cNvPr id="9" name="Subtitle 2">
            <a:extLst>
              <a:ext uri="{FF2B5EF4-FFF2-40B4-BE49-F238E27FC236}">
                <a16:creationId xmlns:a16="http://schemas.microsoft.com/office/drawing/2014/main" id="{EC436466-B7D0-7B41-B446-DE58429FB61F}"/>
              </a:ext>
            </a:extLst>
          </p:cNvPr>
          <p:cNvSpPr>
            <a:spLocks noGrp="1"/>
          </p:cNvSpPr>
          <p:nvPr>
            <p:ph type="subTitle" idx="1"/>
          </p:nvPr>
        </p:nvSpPr>
        <p:spPr>
          <a:xfrm>
            <a:off x="685800" y="2250809"/>
            <a:ext cx="7772400" cy="566822"/>
          </a:xfrm>
          <a:prstGeom prst="rect">
            <a:avLst/>
          </a:prstGeom>
        </p:spPr>
        <p:txBody>
          <a:bodyPr>
            <a:spAutoFit/>
          </a:bodyPr>
          <a:lstStyle>
            <a:lvl1pPr marL="0" indent="0" algn="l">
              <a:lnSpc>
                <a:spcPts val="3700"/>
              </a:lnSpc>
              <a:buNone/>
              <a:defRPr sz="34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39472538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CDDA6B0-CCDA-494B-9FF5-5AF8379779E4}"/>
              </a:ext>
            </a:extLst>
          </p:cNvPr>
          <p:cNvSpPr>
            <a:spLocks noGrp="1"/>
          </p:cNvSpPr>
          <p:nvPr>
            <p:ph type="title"/>
          </p:nvPr>
        </p:nvSpPr>
        <p:spPr>
          <a:xfrm>
            <a:off x="457200" y="427103"/>
            <a:ext cx="8229600" cy="584775"/>
          </a:xfrm>
          <a:prstGeom prst="rect">
            <a:avLst/>
          </a:prstGeom>
        </p:spPr>
        <p:txBody>
          <a:bodyPr>
            <a:spAutoFit/>
          </a:bodyPr>
          <a:lstStyle>
            <a:lvl1pPr algn="l">
              <a:defRPr sz="3200"/>
            </a:lvl1pPr>
          </a:lstStyle>
          <a:p>
            <a:r>
              <a:rPr lang="en-GB" dirty="0"/>
              <a:t>Click to edit Master title style</a:t>
            </a:r>
            <a:endParaRPr lang="en-US" dirty="0"/>
          </a:p>
        </p:txBody>
      </p:sp>
      <p:sp>
        <p:nvSpPr>
          <p:cNvPr id="7" name="Content Placeholder 2">
            <a:extLst>
              <a:ext uri="{FF2B5EF4-FFF2-40B4-BE49-F238E27FC236}">
                <a16:creationId xmlns:a16="http://schemas.microsoft.com/office/drawing/2014/main" id="{655BD104-9DDA-A245-B0A5-9B87747DE896}"/>
              </a:ext>
            </a:extLst>
          </p:cNvPr>
          <p:cNvSpPr>
            <a:spLocks noGrp="1"/>
          </p:cNvSpPr>
          <p:nvPr>
            <p:ph idx="13" hasCustomPrompt="1"/>
          </p:nvPr>
        </p:nvSpPr>
        <p:spPr>
          <a:xfrm>
            <a:off x="457202" y="1335742"/>
            <a:ext cx="8229598" cy="3240830"/>
          </a:xfrm>
          <a:prstGeom prst="rect">
            <a:avLst/>
          </a:prstGeom>
        </p:spPr>
        <p:txBody>
          <a:bodyPr>
            <a:normAutofit/>
          </a:bodyPr>
          <a:lstStyle>
            <a:lvl1pPr>
              <a:defRPr sz="2000">
                <a:solidFill>
                  <a:schemeClr val="tx1">
                    <a:lumMod val="50000"/>
                    <a:lumOff val="50000"/>
                  </a:schemeClr>
                </a:solidFill>
              </a:defRPr>
            </a:lvl1pPr>
            <a:lvl2pPr>
              <a:defRPr sz="1600">
                <a:solidFill>
                  <a:schemeClr val="tx1">
                    <a:lumMod val="50000"/>
                    <a:lumOff val="50000"/>
                  </a:schemeClr>
                </a:solidFill>
              </a:defRPr>
            </a:lvl2pPr>
            <a:lvl3pPr>
              <a:defRPr sz="1400">
                <a:solidFill>
                  <a:schemeClr val="tx1">
                    <a:lumMod val="50000"/>
                    <a:lumOff val="50000"/>
                  </a:schemeClr>
                </a:solidFill>
              </a:defRPr>
            </a:lvl3pPr>
            <a:lvl4pPr>
              <a:defRPr sz="1200">
                <a:solidFill>
                  <a:schemeClr val="tx1">
                    <a:lumMod val="50000"/>
                    <a:lumOff val="50000"/>
                  </a:schemeClr>
                </a:solidFill>
              </a:defRPr>
            </a:lvl4pPr>
            <a:lvl5pPr>
              <a:defRPr sz="1200">
                <a:solidFill>
                  <a:schemeClr val="tx1">
                    <a:lumMod val="50000"/>
                    <a:lumOff val="50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682230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21600"/>
            <a:ext cx="7772400" cy="1102519"/>
          </a:xfrm>
        </p:spPr>
        <p:txBody>
          <a:bodyPr>
            <a:noAutofit/>
          </a:bodyPr>
          <a:lstStyle>
            <a:lvl1pPr algn="l">
              <a:defRPr sz="4800"/>
            </a:lvl1pPr>
          </a:lstStyle>
          <a:p>
            <a:r>
              <a:rPr lang="en-GB" dirty="0"/>
              <a:t>Click to edit Master title style</a:t>
            </a:r>
            <a:endParaRPr lang="en-US" dirty="0"/>
          </a:p>
        </p:txBody>
      </p:sp>
      <p:sp>
        <p:nvSpPr>
          <p:cNvPr id="3" name="Subtitle 2"/>
          <p:cNvSpPr>
            <a:spLocks noGrp="1"/>
          </p:cNvSpPr>
          <p:nvPr>
            <p:ph type="subTitle" idx="1"/>
          </p:nvPr>
        </p:nvSpPr>
        <p:spPr>
          <a:xfrm>
            <a:off x="685800" y="2538431"/>
            <a:ext cx="7772400" cy="1314450"/>
          </a:xfrm>
        </p:spPr>
        <p:txBody>
          <a:bodyPr>
            <a:normAutofit/>
          </a:bodyPr>
          <a:lstStyle>
            <a:lvl1pPr marL="0" indent="0" algn="l">
              <a:buNone/>
              <a:defRPr sz="3400">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peech bubble righ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5991225" y="1437624"/>
            <a:ext cx="2695574" cy="1400826"/>
          </a:xfrm>
          <a:prstGeom prst="wedgeRoundRectCallout">
            <a:avLst>
              <a:gd name="adj1" fmla="val 8962"/>
              <a:gd name="adj2" fmla="val 85240"/>
              <a:gd name="adj3" fmla="val 16667"/>
            </a:avLst>
          </a:prstGeom>
          <a:solidFill>
            <a:schemeClr val="tx2"/>
          </a:solidFill>
          <a:ln>
            <a:noFill/>
          </a:ln>
        </p:spPr>
        <p:txBody>
          <a:bodyPr lIns="180000" tIns="180000" rIns="180000" bIns="180000" anchor="ctr" anchorCtr="0">
            <a:noAutofit/>
          </a:bodyPr>
          <a:lstStyle>
            <a:lvl1pPr marL="0" indent="0" algn="r">
              <a:buFontTx/>
              <a:buNone/>
              <a:defRPr sz="2400" b="1">
                <a:solidFill>
                  <a:schemeClr val="bg1"/>
                </a:solidFill>
              </a:defRPr>
            </a:lvl1pPr>
          </a:lstStyle>
          <a:p>
            <a:pPr lvl="0"/>
            <a:r>
              <a:rPr lang="en-GB" dirty="0"/>
              <a:t>Click to edit Master text styles</a:t>
            </a:r>
          </a:p>
        </p:txBody>
      </p:sp>
      <p:sp>
        <p:nvSpPr>
          <p:cNvPr id="7" name="Title 1">
            <a:extLst>
              <a:ext uri="{FF2B5EF4-FFF2-40B4-BE49-F238E27FC236}">
                <a16:creationId xmlns:a16="http://schemas.microsoft.com/office/drawing/2014/main" id="{D0A092D7-0A8D-854A-B0AE-014E21860BDA}"/>
              </a:ext>
            </a:extLst>
          </p:cNvPr>
          <p:cNvSpPr>
            <a:spLocks noGrp="1"/>
          </p:cNvSpPr>
          <p:nvPr>
            <p:ph type="title"/>
          </p:nvPr>
        </p:nvSpPr>
        <p:spPr>
          <a:xfrm>
            <a:off x="457200" y="427103"/>
            <a:ext cx="8229600" cy="584775"/>
          </a:xfrm>
          <a:prstGeom prst="rect">
            <a:avLst/>
          </a:prstGeom>
        </p:spPr>
        <p:txBody>
          <a:bodyPr>
            <a:spAutoFit/>
          </a:bodyPr>
          <a:lstStyle>
            <a:lvl1pPr algn="l">
              <a:defRPr sz="3200"/>
            </a:lvl1pPr>
          </a:lstStyle>
          <a:p>
            <a:r>
              <a:rPr lang="en-GB" dirty="0"/>
              <a:t>Click to edit Master title style</a:t>
            </a:r>
            <a:endParaRPr lang="en-US" dirty="0"/>
          </a:p>
        </p:txBody>
      </p:sp>
      <p:sp>
        <p:nvSpPr>
          <p:cNvPr id="12" name="Content Placeholder 2">
            <a:extLst>
              <a:ext uri="{FF2B5EF4-FFF2-40B4-BE49-F238E27FC236}">
                <a16:creationId xmlns:a16="http://schemas.microsoft.com/office/drawing/2014/main" id="{6B270EF0-FBA9-B747-8E0C-1FB94467BD87}"/>
              </a:ext>
            </a:extLst>
          </p:cNvPr>
          <p:cNvSpPr>
            <a:spLocks noGrp="1"/>
          </p:cNvSpPr>
          <p:nvPr>
            <p:ph idx="13" hasCustomPrompt="1"/>
          </p:nvPr>
        </p:nvSpPr>
        <p:spPr>
          <a:xfrm>
            <a:off x="457202" y="1335742"/>
            <a:ext cx="4647234" cy="3240830"/>
          </a:xfrm>
          <a:prstGeom prst="rect">
            <a:avLst/>
          </a:prstGeom>
        </p:spPr>
        <p:txBody>
          <a:bodyPr>
            <a:normAutofit/>
          </a:bodyPr>
          <a:lstStyle>
            <a:lvl1pPr>
              <a:defRPr sz="2000">
                <a:solidFill>
                  <a:schemeClr val="tx1">
                    <a:lumMod val="50000"/>
                    <a:lumOff val="50000"/>
                  </a:schemeClr>
                </a:solidFill>
              </a:defRPr>
            </a:lvl1pPr>
            <a:lvl2pPr>
              <a:defRPr sz="1600">
                <a:solidFill>
                  <a:schemeClr val="tx1">
                    <a:lumMod val="50000"/>
                    <a:lumOff val="50000"/>
                  </a:schemeClr>
                </a:solidFill>
              </a:defRPr>
            </a:lvl2pPr>
            <a:lvl3pPr>
              <a:defRPr sz="1400">
                <a:solidFill>
                  <a:schemeClr val="tx1">
                    <a:lumMod val="50000"/>
                    <a:lumOff val="50000"/>
                  </a:schemeClr>
                </a:solidFill>
              </a:defRPr>
            </a:lvl3pPr>
            <a:lvl4pPr>
              <a:defRPr sz="1200">
                <a:solidFill>
                  <a:schemeClr val="tx1">
                    <a:lumMod val="50000"/>
                    <a:lumOff val="50000"/>
                  </a:schemeClr>
                </a:solidFill>
              </a:defRPr>
            </a:lvl4pPr>
            <a:lvl5pPr>
              <a:defRPr sz="1200">
                <a:solidFill>
                  <a:schemeClr val="tx1">
                    <a:lumMod val="50000"/>
                    <a:lumOff val="50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414061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peech bubble left">
    <p:spTree>
      <p:nvGrpSpPr>
        <p:cNvPr id="1" name=""/>
        <p:cNvGrpSpPr/>
        <p:nvPr/>
      </p:nvGrpSpPr>
      <p:grpSpPr>
        <a:xfrm>
          <a:off x="0" y="0"/>
          <a:ext cx="0" cy="0"/>
          <a:chOff x="0" y="0"/>
          <a:chExt cx="0" cy="0"/>
        </a:xfrm>
      </p:grpSpPr>
      <p:sp>
        <p:nvSpPr>
          <p:cNvPr id="10" name="Text Placeholder 8"/>
          <p:cNvSpPr>
            <a:spLocks noGrp="1"/>
          </p:cNvSpPr>
          <p:nvPr>
            <p:ph type="body" sz="quarter" idx="11" hasCustomPrompt="1"/>
          </p:nvPr>
        </p:nvSpPr>
        <p:spPr>
          <a:xfrm>
            <a:off x="457200" y="1435701"/>
            <a:ext cx="2695574" cy="1400826"/>
          </a:xfrm>
          <a:prstGeom prst="wedgeRoundRectCallout">
            <a:avLst>
              <a:gd name="adj1" fmla="val -7999"/>
              <a:gd name="adj2" fmla="val 77761"/>
              <a:gd name="adj3" fmla="val 16667"/>
            </a:avLst>
          </a:prstGeom>
          <a:solidFill>
            <a:schemeClr val="tx2"/>
          </a:solidFill>
          <a:ln>
            <a:noFill/>
          </a:ln>
        </p:spPr>
        <p:txBody>
          <a:bodyPr lIns="180000" tIns="180000" rIns="180000" bIns="180000" anchor="ctr" anchorCtr="0">
            <a:noAutofit/>
          </a:bodyPr>
          <a:lstStyle>
            <a:lvl1pPr marL="0" indent="0">
              <a:buFontTx/>
              <a:buNone/>
              <a:defRPr sz="2400" b="1">
                <a:solidFill>
                  <a:schemeClr val="bg1"/>
                </a:solidFill>
              </a:defRPr>
            </a:lvl1pPr>
          </a:lstStyle>
          <a:p>
            <a:pPr lvl="0"/>
            <a:r>
              <a:rPr lang="en-GB" dirty="0"/>
              <a:t>Click to edit Master text styles</a:t>
            </a:r>
          </a:p>
        </p:txBody>
      </p:sp>
      <p:sp>
        <p:nvSpPr>
          <p:cNvPr id="11" name="Title 1">
            <a:extLst>
              <a:ext uri="{FF2B5EF4-FFF2-40B4-BE49-F238E27FC236}">
                <a16:creationId xmlns:a16="http://schemas.microsoft.com/office/drawing/2014/main" id="{C78BD00A-0D6D-5B41-BD17-EA80610BE8F1}"/>
              </a:ext>
            </a:extLst>
          </p:cNvPr>
          <p:cNvSpPr>
            <a:spLocks noGrp="1"/>
          </p:cNvSpPr>
          <p:nvPr>
            <p:ph type="title"/>
          </p:nvPr>
        </p:nvSpPr>
        <p:spPr>
          <a:xfrm>
            <a:off x="457200" y="427103"/>
            <a:ext cx="8229600" cy="584775"/>
          </a:xfrm>
          <a:prstGeom prst="rect">
            <a:avLst/>
          </a:prstGeom>
        </p:spPr>
        <p:txBody>
          <a:bodyPr>
            <a:spAutoFit/>
          </a:bodyPr>
          <a:lstStyle>
            <a:lvl1pPr algn="l">
              <a:defRPr sz="3200"/>
            </a:lvl1pPr>
          </a:lstStyle>
          <a:p>
            <a:r>
              <a:rPr lang="en-GB" dirty="0"/>
              <a:t>Click to edit Master title style</a:t>
            </a:r>
            <a:endParaRPr lang="en-US" dirty="0"/>
          </a:p>
        </p:txBody>
      </p:sp>
      <p:sp>
        <p:nvSpPr>
          <p:cNvPr id="12" name="Content Placeholder 2">
            <a:extLst>
              <a:ext uri="{FF2B5EF4-FFF2-40B4-BE49-F238E27FC236}">
                <a16:creationId xmlns:a16="http://schemas.microsoft.com/office/drawing/2014/main" id="{2E288CDF-D218-F94E-A4EB-33351231A4C1}"/>
              </a:ext>
            </a:extLst>
          </p:cNvPr>
          <p:cNvSpPr>
            <a:spLocks noGrp="1"/>
          </p:cNvSpPr>
          <p:nvPr>
            <p:ph idx="12" hasCustomPrompt="1"/>
          </p:nvPr>
        </p:nvSpPr>
        <p:spPr>
          <a:xfrm>
            <a:off x="4039566" y="1335742"/>
            <a:ext cx="4647234" cy="3240830"/>
          </a:xfrm>
          <a:prstGeom prst="rect">
            <a:avLst/>
          </a:prstGeom>
        </p:spPr>
        <p:txBody>
          <a:bodyPr>
            <a:normAutofit/>
          </a:bodyPr>
          <a:lstStyle>
            <a:lvl1pPr>
              <a:defRPr sz="2000">
                <a:solidFill>
                  <a:schemeClr val="tx1">
                    <a:lumMod val="50000"/>
                    <a:lumOff val="50000"/>
                  </a:schemeClr>
                </a:solidFill>
              </a:defRPr>
            </a:lvl1pPr>
            <a:lvl2pPr>
              <a:defRPr sz="1600">
                <a:solidFill>
                  <a:schemeClr val="tx1">
                    <a:lumMod val="50000"/>
                    <a:lumOff val="50000"/>
                  </a:schemeClr>
                </a:solidFill>
              </a:defRPr>
            </a:lvl2pPr>
            <a:lvl3pPr>
              <a:defRPr sz="1400">
                <a:solidFill>
                  <a:schemeClr val="tx1">
                    <a:lumMod val="50000"/>
                    <a:lumOff val="50000"/>
                  </a:schemeClr>
                </a:solidFill>
              </a:defRPr>
            </a:lvl3pPr>
            <a:lvl4pPr>
              <a:defRPr sz="1200">
                <a:solidFill>
                  <a:schemeClr val="tx1">
                    <a:lumMod val="50000"/>
                    <a:lumOff val="50000"/>
                  </a:schemeClr>
                </a:solidFill>
              </a:defRPr>
            </a:lvl4pPr>
            <a:lvl5pPr>
              <a:defRPr sz="1200">
                <a:solidFill>
                  <a:schemeClr val="tx1">
                    <a:lumMod val="50000"/>
                    <a:lumOff val="50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061039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ue Box">
    <p:spTree>
      <p:nvGrpSpPr>
        <p:cNvPr id="1" name=""/>
        <p:cNvGrpSpPr/>
        <p:nvPr/>
      </p:nvGrpSpPr>
      <p:grpSpPr>
        <a:xfrm>
          <a:off x="0" y="0"/>
          <a:ext cx="0" cy="0"/>
          <a:chOff x="0" y="0"/>
          <a:chExt cx="0" cy="0"/>
        </a:xfrm>
      </p:grpSpPr>
      <p:sp>
        <p:nvSpPr>
          <p:cNvPr id="17" name="Text Placeholder 16"/>
          <p:cNvSpPr>
            <a:spLocks noGrp="1"/>
          </p:cNvSpPr>
          <p:nvPr>
            <p:ph type="body" sz="quarter" idx="10"/>
          </p:nvPr>
        </p:nvSpPr>
        <p:spPr>
          <a:xfrm>
            <a:off x="881548" y="676275"/>
            <a:ext cx="7380907" cy="3257550"/>
          </a:xfrm>
          <a:prstGeom prst="roundRect">
            <a:avLst>
              <a:gd name="adj" fmla="val 9731"/>
            </a:avLst>
          </a:prstGeom>
          <a:solidFill>
            <a:schemeClr val="accent1">
              <a:alpha val="75000"/>
            </a:schemeClr>
          </a:solidFill>
          <a:ln>
            <a:noFill/>
          </a:ln>
        </p:spPr>
        <p:style>
          <a:lnRef idx="2">
            <a:schemeClr val="dk1"/>
          </a:lnRef>
          <a:fillRef idx="1">
            <a:schemeClr val="lt1"/>
          </a:fillRef>
          <a:effectRef idx="0">
            <a:schemeClr val="dk1"/>
          </a:effectRef>
          <a:fontRef idx="none"/>
        </p:style>
        <p:txBody>
          <a:bodyPr wrap="square" lIns="365760" tIns="274320" rIns="365760" bIns="274320">
            <a:normAutofit/>
          </a:bodyPr>
          <a:lstStyle>
            <a:lvl1pPr marL="0" indent="0">
              <a:buNone/>
              <a:defRPr sz="2700">
                <a:solidFill>
                  <a:schemeClr val="bg1"/>
                </a:solidFill>
              </a:defRPr>
            </a:lvl1pPr>
            <a:lvl2pPr>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spTree>
    <p:extLst>
      <p:ext uri="{BB962C8B-B14F-4D97-AF65-F5344CB8AC3E}">
        <p14:creationId xmlns:p14="http://schemas.microsoft.com/office/powerpoint/2010/main" val="38240772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nn diagram">
    <p:spTree>
      <p:nvGrpSpPr>
        <p:cNvPr id="1" name=""/>
        <p:cNvGrpSpPr/>
        <p:nvPr/>
      </p:nvGrpSpPr>
      <p:grpSpPr>
        <a:xfrm>
          <a:off x="0" y="0"/>
          <a:ext cx="0" cy="0"/>
          <a:chOff x="0" y="0"/>
          <a:chExt cx="0" cy="0"/>
        </a:xfrm>
      </p:grpSpPr>
      <p:pic>
        <p:nvPicPr>
          <p:cNvPr id="55" name="Picture 5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8772" y="197068"/>
            <a:ext cx="7106456" cy="4382580"/>
          </a:xfrm>
          <a:prstGeom prst="rect">
            <a:avLst/>
          </a:prstGeom>
        </p:spPr>
      </p:pic>
    </p:spTree>
    <p:extLst>
      <p:ext uri="{BB962C8B-B14F-4D97-AF65-F5344CB8AC3E}">
        <p14:creationId xmlns:p14="http://schemas.microsoft.com/office/powerpoint/2010/main" val="9578837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ue Background">
    <p:bg>
      <p:bgPr>
        <a:solidFill>
          <a:schemeClr val="accent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D3596AD-6C18-6143-A974-8F273572415C}"/>
              </a:ext>
            </a:extLst>
          </p:cNvPr>
          <p:cNvSpPr>
            <a:spLocks noGrp="1"/>
          </p:cNvSpPr>
          <p:nvPr>
            <p:ph type="title"/>
          </p:nvPr>
        </p:nvSpPr>
        <p:spPr>
          <a:xfrm>
            <a:off x="457200" y="427103"/>
            <a:ext cx="8229600" cy="584775"/>
          </a:xfrm>
          <a:prstGeom prst="rect">
            <a:avLst/>
          </a:prstGeom>
        </p:spPr>
        <p:txBody>
          <a:bodyPr>
            <a:spAutoFit/>
          </a:bodyPr>
          <a:lstStyle>
            <a:lvl1pPr algn="l">
              <a:defRPr sz="3200">
                <a:solidFill>
                  <a:schemeClr val="bg1"/>
                </a:solidFill>
              </a:defRPr>
            </a:lvl1pPr>
          </a:lstStyle>
          <a:p>
            <a:r>
              <a:rPr lang="en-GB" dirty="0"/>
              <a:t>Click to edit Master title style</a:t>
            </a:r>
            <a:endParaRPr lang="en-US" dirty="0"/>
          </a:p>
        </p:txBody>
      </p:sp>
      <p:sp>
        <p:nvSpPr>
          <p:cNvPr id="6" name="Content Placeholder 2">
            <a:extLst>
              <a:ext uri="{FF2B5EF4-FFF2-40B4-BE49-F238E27FC236}">
                <a16:creationId xmlns:a16="http://schemas.microsoft.com/office/drawing/2014/main" id="{9B649B07-95AC-3C49-AC48-56F9F369DF4B}"/>
              </a:ext>
            </a:extLst>
          </p:cNvPr>
          <p:cNvSpPr>
            <a:spLocks noGrp="1"/>
          </p:cNvSpPr>
          <p:nvPr>
            <p:ph idx="1" hasCustomPrompt="1"/>
          </p:nvPr>
        </p:nvSpPr>
        <p:spPr>
          <a:xfrm>
            <a:off x="457200" y="1335742"/>
            <a:ext cx="8229600" cy="3128682"/>
          </a:xfrm>
          <a:prstGeom prst="rect">
            <a:avLst/>
          </a:prstGeom>
        </p:spPr>
        <p:txBody>
          <a:bodyPr>
            <a:normAutofit/>
          </a:bodyPr>
          <a:lstStyle>
            <a:lvl1pPr>
              <a:defRPr sz="20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9371057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29959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64350"/>
            <a:ext cx="8229600" cy="857250"/>
          </a:xfrm>
        </p:spPr>
        <p:txBody>
          <a:bodyPr/>
          <a:lstStyle>
            <a:lvl1pPr algn="l">
              <a:defRPr/>
            </a:lvl1pPr>
          </a:lstStyle>
          <a:p>
            <a:r>
              <a:rPr lang="en-GB" dirty="0"/>
              <a:t>Click to edit Master title style</a:t>
            </a:r>
            <a:endParaRPr lang="en-US" dirty="0"/>
          </a:p>
        </p:txBody>
      </p:sp>
      <p:sp>
        <p:nvSpPr>
          <p:cNvPr id="3" name="Content Placeholder 2"/>
          <p:cNvSpPr>
            <a:spLocks noGrp="1"/>
          </p:cNvSpPr>
          <p:nvPr>
            <p:ph idx="1"/>
          </p:nvPr>
        </p:nvSpPr>
        <p:spPr>
          <a:xfrm>
            <a:off x="457200" y="1437624"/>
            <a:ext cx="8229600" cy="286231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7051197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CDDA6B0-CCDA-494B-9FF5-5AF8379779E4}"/>
              </a:ext>
            </a:extLst>
          </p:cNvPr>
          <p:cNvSpPr>
            <a:spLocks noGrp="1"/>
          </p:cNvSpPr>
          <p:nvPr>
            <p:ph type="title"/>
          </p:nvPr>
        </p:nvSpPr>
        <p:spPr>
          <a:xfrm>
            <a:off x="457200" y="463242"/>
            <a:ext cx="8229600" cy="584775"/>
          </a:xfrm>
          <a:prstGeom prst="rect">
            <a:avLst/>
          </a:prstGeom>
        </p:spPr>
        <p:txBody>
          <a:bodyPr>
            <a:spAutoFit/>
          </a:bodyPr>
          <a:lstStyle>
            <a:lvl1pPr algn="l">
              <a:defRPr sz="3200"/>
            </a:lvl1pPr>
          </a:lstStyle>
          <a:p>
            <a:r>
              <a:rPr lang="en-GB" dirty="0"/>
              <a:t>Click to edit Master title style</a:t>
            </a:r>
            <a:endParaRPr lang="en-US" dirty="0"/>
          </a:p>
        </p:txBody>
      </p:sp>
      <p:sp>
        <p:nvSpPr>
          <p:cNvPr id="7" name="Content Placeholder 2">
            <a:extLst>
              <a:ext uri="{FF2B5EF4-FFF2-40B4-BE49-F238E27FC236}">
                <a16:creationId xmlns:a16="http://schemas.microsoft.com/office/drawing/2014/main" id="{655BD104-9DDA-A245-B0A5-9B87747DE896}"/>
              </a:ext>
            </a:extLst>
          </p:cNvPr>
          <p:cNvSpPr>
            <a:spLocks noGrp="1"/>
          </p:cNvSpPr>
          <p:nvPr>
            <p:ph idx="13" hasCustomPrompt="1"/>
          </p:nvPr>
        </p:nvSpPr>
        <p:spPr>
          <a:xfrm>
            <a:off x="457203" y="1335742"/>
            <a:ext cx="8229598" cy="3240830"/>
          </a:xfrm>
          <a:prstGeom prst="rect">
            <a:avLst/>
          </a:prstGeom>
        </p:spPr>
        <p:txBody>
          <a:bodyPr>
            <a:normAutofit/>
          </a:bodyPr>
          <a:lstStyle>
            <a:lvl1pPr>
              <a:defRPr sz="2000">
                <a:solidFill>
                  <a:schemeClr val="tx1">
                    <a:lumMod val="50000"/>
                    <a:lumOff val="50000"/>
                  </a:schemeClr>
                </a:solidFill>
              </a:defRPr>
            </a:lvl1pPr>
            <a:lvl2pPr>
              <a:defRPr sz="1600">
                <a:solidFill>
                  <a:schemeClr val="tx1">
                    <a:lumMod val="50000"/>
                    <a:lumOff val="50000"/>
                  </a:schemeClr>
                </a:solidFill>
              </a:defRPr>
            </a:lvl2pPr>
            <a:lvl3pPr>
              <a:defRPr sz="1400">
                <a:solidFill>
                  <a:schemeClr val="tx1">
                    <a:lumMod val="50000"/>
                    <a:lumOff val="50000"/>
                  </a:schemeClr>
                </a:solidFill>
              </a:defRPr>
            </a:lvl3pPr>
            <a:lvl4pPr>
              <a:defRPr sz="1200">
                <a:solidFill>
                  <a:schemeClr val="tx1">
                    <a:lumMod val="50000"/>
                    <a:lumOff val="50000"/>
                  </a:schemeClr>
                </a:solidFill>
              </a:defRPr>
            </a:lvl4pPr>
            <a:lvl5pPr>
              <a:defRPr sz="1200">
                <a:solidFill>
                  <a:schemeClr val="tx1">
                    <a:lumMod val="50000"/>
                    <a:lumOff val="50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629044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21600"/>
            <a:ext cx="7772400" cy="1102519"/>
          </a:xfrm>
        </p:spPr>
        <p:txBody>
          <a:bodyPr>
            <a:noAutofit/>
          </a:bodyPr>
          <a:lstStyle>
            <a:lvl1pPr algn="l">
              <a:defRPr sz="4800">
                <a:solidFill>
                  <a:schemeClr val="bg1"/>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685800" y="2644279"/>
            <a:ext cx="7772400" cy="1314450"/>
          </a:xfrm>
        </p:spPr>
        <p:txBody>
          <a:bodyPr>
            <a:normAutofit/>
          </a:bodyPr>
          <a:lstStyle>
            <a:lvl1pPr marL="0" indent="0" algn="l">
              <a:buNone/>
              <a:defRPr sz="3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1045984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64350"/>
            <a:ext cx="8229600" cy="857250"/>
          </a:xfrm>
        </p:spPr>
        <p:txBody>
          <a:bodyPr/>
          <a:lstStyle>
            <a:lvl1pPr algn="l">
              <a:defRPr/>
            </a:lvl1pPr>
          </a:lstStyle>
          <a:p>
            <a:r>
              <a:rPr lang="en-GB" dirty="0"/>
              <a:t>Click to edit Master title style</a:t>
            </a:r>
            <a:endParaRPr lang="en-US" dirty="0"/>
          </a:p>
        </p:txBody>
      </p:sp>
      <p:sp>
        <p:nvSpPr>
          <p:cNvPr id="3" name="Content Placeholder 2"/>
          <p:cNvSpPr>
            <a:spLocks noGrp="1"/>
          </p:cNvSpPr>
          <p:nvPr>
            <p:ph idx="1"/>
          </p:nvPr>
        </p:nvSpPr>
        <p:spPr>
          <a:xfrm>
            <a:off x="457200" y="1437624"/>
            <a:ext cx="8229600" cy="286231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peech bubble right">
    <p:spTree>
      <p:nvGrpSpPr>
        <p:cNvPr id="1" name=""/>
        <p:cNvGrpSpPr/>
        <p:nvPr/>
      </p:nvGrpSpPr>
      <p:grpSpPr>
        <a:xfrm>
          <a:off x="0" y="0"/>
          <a:ext cx="0" cy="0"/>
          <a:chOff x="0" y="0"/>
          <a:chExt cx="0" cy="0"/>
        </a:xfrm>
      </p:grpSpPr>
      <p:sp>
        <p:nvSpPr>
          <p:cNvPr id="2" name="Title 1"/>
          <p:cNvSpPr>
            <a:spLocks noGrp="1"/>
          </p:cNvSpPr>
          <p:nvPr>
            <p:ph type="title"/>
          </p:nvPr>
        </p:nvSpPr>
        <p:spPr>
          <a:xfrm>
            <a:off x="457200" y="364350"/>
            <a:ext cx="8229600" cy="857250"/>
          </a:xfrm>
        </p:spPr>
        <p:txBody>
          <a:bodyPr/>
          <a:lstStyle>
            <a:lvl1pPr algn="l">
              <a:defRPr/>
            </a:lvl1pPr>
          </a:lstStyle>
          <a:p>
            <a:r>
              <a:rPr lang="en-GB"/>
              <a:t>Click to edit Master title style</a:t>
            </a:r>
            <a:endParaRPr lang="en-US" dirty="0"/>
          </a:p>
        </p:txBody>
      </p:sp>
      <p:sp>
        <p:nvSpPr>
          <p:cNvPr id="3" name="Content Placeholder 2"/>
          <p:cNvSpPr>
            <a:spLocks noGrp="1"/>
          </p:cNvSpPr>
          <p:nvPr>
            <p:ph idx="1"/>
          </p:nvPr>
        </p:nvSpPr>
        <p:spPr>
          <a:xfrm>
            <a:off x="457201" y="1437624"/>
            <a:ext cx="4647235" cy="286231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9" name="Text Placeholder 8"/>
          <p:cNvSpPr>
            <a:spLocks noGrp="1"/>
          </p:cNvSpPr>
          <p:nvPr>
            <p:ph type="body" sz="quarter" idx="10"/>
          </p:nvPr>
        </p:nvSpPr>
        <p:spPr>
          <a:xfrm>
            <a:off x="5991225" y="1437624"/>
            <a:ext cx="2695574" cy="1400826"/>
          </a:xfrm>
          <a:prstGeom prst="wedgeRoundRectCallout">
            <a:avLst>
              <a:gd name="adj1" fmla="val 8962"/>
              <a:gd name="adj2" fmla="val 85240"/>
              <a:gd name="adj3" fmla="val 16667"/>
            </a:avLst>
          </a:prstGeom>
          <a:solidFill>
            <a:schemeClr val="tx2"/>
          </a:solidFill>
          <a:ln>
            <a:noFill/>
          </a:ln>
        </p:spPr>
        <p:txBody>
          <a:bodyPr lIns="320040" tIns="320040" rIns="320040" bIns="320040" anchor="ctr" anchorCtr="0">
            <a:noAutofit/>
          </a:bodyPr>
          <a:lstStyle>
            <a:lvl1pPr marL="0" indent="0">
              <a:buFontTx/>
              <a:buNone/>
              <a:defRPr sz="2600" b="1">
                <a:solidFill>
                  <a:schemeClr val="bg1"/>
                </a:solidFill>
              </a:defRPr>
            </a:lvl1pPr>
          </a:lstStyle>
          <a:p>
            <a:pPr lvl="0"/>
            <a:r>
              <a:rPr lang="en-GB"/>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peech bubble left">
    <p:spTree>
      <p:nvGrpSpPr>
        <p:cNvPr id="1" name=""/>
        <p:cNvGrpSpPr/>
        <p:nvPr/>
      </p:nvGrpSpPr>
      <p:grpSpPr>
        <a:xfrm>
          <a:off x="0" y="0"/>
          <a:ext cx="0" cy="0"/>
          <a:chOff x="0" y="0"/>
          <a:chExt cx="0" cy="0"/>
        </a:xfrm>
      </p:grpSpPr>
      <p:sp>
        <p:nvSpPr>
          <p:cNvPr id="2" name="Title 1"/>
          <p:cNvSpPr>
            <a:spLocks noGrp="1"/>
          </p:cNvSpPr>
          <p:nvPr>
            <p:ph type="title"/>
          </p:nvPr>
        </p:nvSpPr>
        <p:spPr>
          <a:xfrm>
            <a:off x="457200" y="364350"/>
            <a:ext cx="8229600" cy="857250"/>
          </a:xfrm>
        </p:spPr>
        <p:txBody>
          <a:bodyPr/>
          <a:lstStyle>
            <a:lvl1pPr algn="l">
              <a:defRPr/>
            </a:lvl1pPr>
          </a:lstStyle>
          <a:p>
            <a:r>
              <a:rPr lang="en-GB"/>
              <a:t>Click to edit Master title style</a:t>
            </a:r>
            <a:endParaRPr lang="en-US" dirty="0"/>
          </a:p>
        </p:txBody>
      </p:sp>
      <p:sp>
        <p:nvSpPr>
          <p:cNvPr id="3" name="Content Placeholder 2"/>
          <p:cNvSpPr>
            <a:spLocks noGrp="1"/>
          </p:cNvSpPr>
          <p:nvPr>
            <p:ph idx="1"/>
          </p:nvPr>
        </p:nvSpPr>
        <p:spPr>
          <a:xfrm>
            <a:off x="4039566" y="1437624"/>
            <a:ext cx="4647235" cy="286231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Text Placeholder 8"/>
          <p:cNvSpPr>
            <a:spLocks noGrp="1"/>
          </p:cNvSpPr>
          <p:nvPr>
            <p:ph type="body" sz="quarter" idx="11"/>
          </p:nvPr>
        </p:nvSpPr>
        <p:spPr>
          <a:xfrm>
            <a:off x="457200" y="1435701"/>
            <a:ext cx="2695574" cy="1400826"/>
          </a:xfrm>
          <a:prstGeom prst="wedgeRoundRectCallout">
            <a:avLst>
              <a:gd name="adj1" fmla="val -7999"/>
              <a:gd name="adj2" fmla="val 77761"/>
              <a:gd name="adj3" fmla="val 16667"/>
            </a:avLst>
          </a:prstGeom>
          <a:solidFill>
            <a:schemeClr val="tx2"/>
          </a:solidFill>
          <a:ln>
            <a:noFill/>
          </a:ln>
        </p:spPr>
        <p:txBody>
          <a:bodyPr lIns="320040" tIns="320040" rIns="320040" bIns="320040" anchor="ctr" anchorCtr="0">
            <a:noAutofit/>
          </a:bodyPr>
          <a:lstStyle>
            <a:lvl1pPr marL="0" indent="0">
              <a:buFontTx/>
              <a:buNone/>
              <a:defRPr sz="2600" b="1">
                <a:solidFill>
                  <a:schemeClr val="bg1"/>
                </a:solidFill>
              </a:defRPr>
            </a:lvl1pPr>
          </a:lstStyle>
          <a:p>
            <a:pPr lvl="0"/>
            <a:r>
              <a:rPr lang="en-GB"/>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ue Box">
    <p:spTree>
      <p:nvGrpSpPr>
        <p:cNvPr id="1" name=""/>
        <p:cNvGrpSpPr/>
        <p:nvPr/>
      </p:nvGrpSpPr>
      <p:grpSpPr>
        <a:xfrm>
          <a:off x="0" y="0"/>
          <a:ext cx="0" cy="0"/>
          <a:chOff x="0" y="0"/>
          <a:chExt cx="0" cy="0"/>
        </a:xfrm>
      </p:grpSpPr>
      <p:sp>
        <p:nvSpPr>
          <p:cNvPr id="17" name="Text Placeholder 16"/>
          <p:cNvSpPr>
            <a:spLocks noGrp="1"/>
          </p:cNvSpPr>
          <p:nvPr>
            <p:ph type="body" sz="quarter" idx="10"/>
          </p:nvPr>
        </p:nvSpPr>
        <p:spPr>
          <a:xfrm>
            <a:off x="881548" y="676275"/>
            <a:ext cx="7380907" cy="3257550"/>
          </a:xfrm>
          <a:prstGeom prst="roundRect">
            <a:avLst>
              <a:gd name="adj" fmla="val 9731"/>
            </a:avLst>
          </a:prstGeom>
          <a:solidFill>
            <a:schemeClr val="tx2"/>
          </a:solidFill>
          <a:ln>
            <a:noFill/>
          </a:ln>
        </p:spPr>
        <p:style>
          <a:lnRef idx="2">
            <a:schemeClr val="dk1"/>
          </a:lnRef>
          <a:fillRef idx="1">
            <a:schemeClr val="lt1"/>
          </a:fillRef>
          <a:effectRef idx="0">
            <a:schemeClr val="dk1"/>
          </a:effectRef>
          <a:fontRef idx="none"/>
        </p:style>
        <p:txBody>
          <a:bodyPr wrap="square" lIns="365760" tIns="274320" rIns="365760" bIns="274320">
            <a:normAutofit/>
          </a:bodyPr>
          <a:lstStyle>
            <a:lvl1pPr marL="0" indent="0">
              <a:buNone/>
              <a:defRPr sz="2700">
                <a:solidFill>
                  <a:schemeClr val="bg1"/>
                </a:solidFill>
              </a:defRPr>
            </a:lvl1pPr>
            <a:lvl2pPr>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64350"/>
            <a:ext cx="8229600" cy="857250"/>
          </a:xfrm>
        </p:spPr>
        <p:txBody>
          <a:bodyPr/>
          <a:lstStyle>
            <a:lvl1pPr algn="l">
              <a:defRPr/>
            </a:lvl1pPr>
          </a:lstStyle>
          <a:p>
            <a:r>
              <a:rPr lang="en-GB"/>
              <a:t>Click to edit Master title style</a:t>
            </a:r>
            <a:endParaRPr lang="en-US" dirty="0"/>
          </a:p>
        </p:txBody>
      </p:sp>
      <p:sp>
        <p:nvSpPr>
          <p:cNvPr id="14" name="Chart Placeholder 12"/>
          <p:cNvSpPr>
            <a:spLocks noGrp="1"/>
          </p:cNvSpPr>
          <p:nvPr>
            <p:ph type="chart" sz="quarter" idx="10"/>
          </p:nvPr>
        </p:nvSpPr>
        <p:spPr>
          <a:xfrm>
            <a:off x="468313" y="1437085"/>
            <a:ext cx="8218487" cy="2862263"/>
          </a:xfrm>
        </p:spPr>
        <p:txBody>
          <a:bodyPr/>
          <a:lstStyle>
            <a:lvl1pPr>
              <a:defRPr>
                <a:solidFill>
                  <a:schemeClr val="tx1"/>
                </a:solidFill>
              </a:defRPr>
            </a:lvl1pPr>
          </a:lstStyle>
          <a:p>
            <a:r>
              <a:rPr lang="en-GB"/>
              <a:t>Click icon to add chart</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200151"/>
            <a:ext cx="8229600" cy="309979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cSld>
  <p:clrMap bg1="lt1" tx1="dk1" bg2="lt2" tx2="dk2" accent1="accent1" accent2="accent2" accent3="accent3" accent4="accent4" accent5="accent5" accent6="accent6" hlink="hlink" folHlink="folHlink"/>
  <p:sldLayoutIdLst>
    <p:sldLayoutId id="2147483678" r:id="rId1"/>
    <p:sldLayoutId id="2147483657" r:id="rId2"/>
    <p:sldLayoutId id="2147483680" r:id="rId3"/>
    <p:sldLayoutId id="2147483658" r:id="rId4"/>
    <p:sldLayoutId id="2147483673" r:id="rId5"/>
    <p:sldLayoutId id="2147483674" r:id="rId6"/>
    <p:sldLayoutId id="2147483670" r:id="rId7"/>
    <p:sldLayoutId id="2147483675" r:id="rId8"/>
    <p:sldLayoutId id="2147483671" r:id="rId9"/>
    <p:sldLayoutId id="2147483682" r:id="rId10"/>
    <p:sldLayoutId id="2147483684" r:id="rId11"/>
    <p:sldLayoutId id="2147483681" r:id="rId12"/>
    <p:sldLayoutId id="2147483685" r:id="rId13"/>
    <p:sldLayoutId id="2147483687" r:id="rId14"/>
    <p:sldLayoutId id="2147483683" r:id="rId15"/>
    <p:sldLayoutId id="2147483700" r:id="rId16"/>
  </p:sldLayoutIdLst>
  <p:txStyles>
    <p:titleStyle>
      <a:lvl1pPr algn="l" defTabSz="914400" rtl="0" eaLnBrk="1" latinLnBrk="0" hangingPunct="1">
        <a:spcBef>
          <a:spcPct val="0"/>
        </a:spcBef>
        <a:buNone/>
        <a:defRPr sz="4400" kern="1200">
          <a:solidFill>
            <a:schemeClr val="tx2"/>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kern="1200">
          <a:solidFill>
            <a:schemeClr val="tx2">
              <a:lumMod val="7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200" kern="1200">
          <a:solidFill>
            <a:schemeClr val="tx2">
              <a:lumMod val="7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2">
              <a:lumMod val="7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2">
              <a:lumMod val="7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2">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444289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914400" rtl="0" eaLnBrk="1" latinLnBrk="0" hangingPunct="1">
        <a:spcBef>
          <a:spcPct val="0"/>
        </a:spcBef>
        <a:buNone/>
        <a:defRPr sz="4400" kern="1200">
          <a:solidFill>
            <a:schemeClr val="tx2"/>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200" kern="1200">
          <a:solidFill>
            <a:schemeClr val="tx1">
              <a:lumMod val="50000"/>
              <a:lumOff val="50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50000"/>
              <a:lumOff val="50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50000"/>
              <a:lumOff val="50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25.xml"/><Relationship Id="rId5" Type="http://schemas.openxmlformats.org/officeDocument/2006/relationships/image" Target="../media/image18.svg"/><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6.png"/><Relationship Id="rId1" Type="http://schemas.openxmlformats.org/officeDocument/2006/relationships/slideLayout" Target="../slideLayouts/slideLayout4.xml"/><Relationship Id="rId5" Type="http://schemas.openxmlformats.org/officeDocument/2006/relationships/image" Target="../media/image38.sv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3.png"/><Relationship Id="rId1" Type="http://schemas.openxmlformats.org/officeDocument/2006/relationships/slideLayout" Target="../slideLayouts/slideLayout4.xml"/><Relationship Id="rId5" Type="http://schemas.openxmlformats.org/officeDocument/2006/relationships/image" Target="../media/image42.png"/><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3.png"/><Relationship Id="rId1" Type="http://schemas.openxmlformats.org/officeDocument/2006/relationships/slideLayout" Target="../slideLayouts/slideLayout4.xml"/><Relationship Id="rId5" Type="http://schemas.openxmlformats.org/officeDocument/2006/relationships/image" Target="../media/image27.sv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3.png"/><Relationship Id="rId1" Type="http://schemas.openxmlformats.org/officeDocument/2006/relationships/slideLayout" Target="../slideLayouts/slideLayout4.xml"/><Relationship Id="rId5" Type="http://schemas.openxmlformats.org/officeDocument/2006/relationships/image" Target="../media/image46.png"/><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3.png"/><Relationship Id="rId1" Type="http://schemas.openxmlformats.org/officeDocument/2006/relationships/slideLayout" Target="../slideLayouts/slideLayout4.xml"/><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3.png"/><Relationship Id="rId1" Type="http://schemas.openxmlformats.org/officeDocument/2006/relationships/slideLayout" Target="../slideLayouts/slideLayout4.xml"/><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1.png"/><Relationship Id="rId1" Type="http://schemas.openxmlformats.org/officeDocument/2006/relationships/slideLayout" Target="../slideLayouts/slideLayout4.xml"/><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3.png"/><Relationship Id="rId7" Type="http://schemas.openxmlformats.org/officeDocument/2006/relationships/image" Target="../media/image56.png"/><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51.png"/><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66.svg"/><Relationship Id="rId13" Type="http://schemas.openxmlformats.org/officeDocument/2006/relationships/image" Target="../media/image71.png"/><Relationship Id="rId18" Type="http://schemas.openxmlformats.org/officeDocument/2006/relationships/image" Target="../media/image76.svg"/><Relationship Id="rId3" Type="http://schemas.openxmlformats.org/officeDocument/2006/relationships/image" Target="../media/image61.png"/><Relationship Id="rId7" Type="http://schemas.openxmlformats.org/officeDocument/2006/relationships/image" Target="../media/image65.png"/><Relationship Id="rId12" Type="http://schemas.openxmlformats.org/officeDocument/2006/relationships/image" Target="../media/image70.svg"/><Relationship Id="rId17" Type="http://schemas.openxmlformats.org/officeDocument/2006/relationships/image" Target="../media/image75.png"/><Relationship Id="rId2" Type="http://schemas.openxmlformats.org/officeDocument/2006/relationships/notesSlide" Target="../notesSlides/notesSlide4.xml"/><Relationship Id="rId16" Type="http://schemas.openxmlformats.org/officeDocument/2006/relationships/image" Target="../media/image74.svg"/><Relationship Id="rId1" Type="http://schemas.openxmlformats.org/officeDocument/2006/relationships/slideLayout" Target="../slideLayouts/slideLayout27.xml"/><Relationship Id="rId6" Type="http://schemas.openxmlformats.org/officeDocument/2006/relationships/image" Target="../media/image64.svg"/><Relationship Id="rId11" Type="http://schemas.openxmlformats.org/officeDocument/2006/relationships/image" Target="../media/image69.png"/><Relationship Id="rId5" Type="http://schemas.openxmlformats.org/officeDocument/2006/relationships/image" Target="../media/image63.png"/><Relationship Id="rId15" Type="http://schemas.openxmlformats.org/officeDocument/2006/relationships/image" Target="../media/image73.png"/><Relationship Id="rId10" Type="http://schemas.openxmlformats.org/officeDocument/2006/relationships/image" Target="../media/image68.svg"/><Relationship Id="rId19" Type="http://schemas.openxmlformats.org/officeDocument/2006/relationships/image" Target="../media/image23.png"/><Relationship Id="rId4" Type="http://schemas.openxmlformats.org/officeDocument/2006/relationships/image" Target="../media/image62.svg"/><Relationship Id="rId9" Type="http://schemas.openxmlformats.org/officeDocument/2006/relationships/image" Target="../media/image67.png"/><Relationship Id="rId14" Type="http://schemas.openxmlformats.org/officeDocument/2006/relationships/image" Target="../media/image72.sv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6.xml"/><Relationship Id="rId4" Type="http://schemas.openxmlformats.org/officeDocument/2006/relationships/image" Target="../media/image77.png"/></Relationships>
</file>

<file path=ppt/slides/_rels/slide2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6.xml"/><Relationship Id="rId1" Type="http://schemas.openxmlformats.org/officeDocument/2006/relationships/slideLayout" Target="../slideLayouts/slideLayout26.xml"/><Relationship Id="rId5" Type="http://schemas.openxmlformats.org/officeDocument/2006/relationships/image" Target="../media/image62.svg"/><Relationship Id="rId4" Type="http://schemas.openxmlformats.org/officeDocument/2006/relationships/image" Target="../media/image61.png"/></Relationships>
</file>

<file path=ppt/slides/_rels/slide28.xml.rels><?xml version="1.0" encoding="UTF-8" standalone="yes"?>
<Relationships xmlns="http://schemas.openxmlformats.org/package/2006/relationships"><Relationship Id="rId3" Type="http://schemas.openxmlformats.org/officeDocument/2006/relationships/image" Target="../media/image62.svg"/><Relationship Id="rId2" Type="http://schemas.openxmlformats.org/officeDocument/2006/relationships/image" Target="../media/image61.png"/><Relationship Id="rId1" Type="http://schemas.openxmlformats.org/officeDocument/2006/relationships/slideLayout" Target="../slideLayouts/slideLayout25.xml"/><Relationship Id="rId4" Type="http://schemas.openxmlformats.org/officeDocument/2006/relationships/image" Target="../media/image79.png"/></Relationships>
</file>

<file path=ppt/slides/_rels/slide2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7.xml"/><Relationship Id="rId1" Type="http://schemas.openxmlformats.org/officeDocument/2006/relationships/slideLayout" Target="../slideLayouts/slideLayout26.xml"/><Relationship Id="rId5" Type="http://schemas.openxmlformats.org/officeDocument/2006/relationships/image" Target="../media/image66.svg"/><Relationship Id="rId4" Type="http://schemas.openxmlformats.org/officeDocument/2006/relationships/image" Target="../media/image65.png"/></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65.png"/><Relationship Id="rId1" Type="http://schemas.openxmlformats.org/officeDocument/2006/relationships/slideLayout" Target="../slideLayouts/slideLayout25.xml"/><Relationship Id="rId5" Type="http://schemas.openxmlformats.org/officeDocument/2006/relationships/image" Target="../media/image82.png"/><Relationship Id="rId4" Type="http://schemas.openxmlformats.org/officeDocument/2006/relationships/image" Target="../media/image81.png"/></Relationships>
</file>

<file path=ppt/slides/_rels/slide31.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65.png"/><Relationship Id="rId1" Type="http://schemas.openxmlformats.org/officeDocument/2006/relationships/slideLayout" Target="../slideLayouts/slideLayout25.xml"/><Relationship Id="rId4" Type="http://schemas.openxmlformats.org/officeDocument/2006/relationships/image" Target="../media/image83.png"/></Relationships>
</file>

<file path=ppt/slides/_rels/slide32.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65.png"/><Relationship Id="rId1" Type="http://schemas.openxmlformats.org/officeDocument/2006/relationships/slideLayout" Target="../slideLayouts/slideLayout25.xml"/><Relationship Id="rId4" Type="http://schemas.openxmlformats.org/officeDocument/2006/relationships/image" Target="../media/image84.png"/></Relationships>
</file>

<file path=ppt/slides/_rels/slide3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8.xml"/><Relationship Id="rId1" Type="http://schemas.openxmlformats.org/officeDocument/2006/relationships/slideLayout" Target="../slideLayouts/slideLayout26.xml"/><Relationship Id="rId5" Type="http://schemas.openxmlformats.org/officeDocument/2006/relationships/image" Target="../media/image85.png"/><Relationship Id="rId4" Type="http://schemas.openxmlformats.org/officeDocument/2006/relationships/image" Target="../media/image76.svg"/></Relationships>
</file>

<file path=ppt/slides/_rels/slide34.xml.rels><?xml version="1.0" encoding="UTF-8" standalone="yes"?>
<Relationships xmlns="http://schemas.openxmlformats.org/package/2006/relationships"><Relationship Id="rId3" Type="http://schemas.openxmlformats.org/officeDocument/2006/relationships/image" Target="../media/image76.svg"/><Relationship Id="rId2" Type="http://schemas.openxmlformats.org/officeDocument/2006/relationships/image" Target="../media/image75.png"/><Relationship Id="rId1" Type="http://schemas.openxmlformats.org/officeDocument/2006/relationships/slideLayout" Target="../slideLayouts/slideLayout25.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3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9.xml"/><Relationship Id="rId1" Type="http://schemas.openxmlformats.org/officeDocument/2006/relationships/slideLayout" Target="../slideLayouts/slideLayout26.xml"/><Relationship Id="rId5" Type="http://schemas.openxmlformats.org/officeDocument/2006/relationships/image" Target="../media/image68.svg"/><Relationship Id="rId4" Type="http://schemas.openxmlformats.org/officeDocument/2006/relationships/image" Target="../media/image67.png"/></Relationships>
</file>

<file path=ppt/slides/_rels/slide36.xml.rels><?xml version="1.0" encoding="UTF-8" standalone="yes"?>
<Relationships xmlns="http://schemas.openxmlformats.org/package/2006/relationships"><Relationship Id="rId3" Type="http://schemas.openxmlformats.org/officeDocument/2006/relationships/image" Target="../media/image68.svg"/><Relationship Id="rId2" Type="http://schemas.openxmlformats.org/officeDocument/2006/relationships/image" Target="../media/image67.png"/><Relationship Id="rId1" Type="http://schemas.openxmlformats.org/officeDocument/2006/relationships/slideLayout" Target="../slideLayouts/slideLayout25.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s>
</file>

<file path=ppt/slides/_rels/slide37.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10.xml"/><Relationship Id="rId1" Type="http://schemas.openxmlformats.org/officeDocument/2006/relationships/slideLayout" Target="../slideLayouts/slideLayout26.xml"/><Relationship Id="rId5" Type="http://schemas.openxmlformats.org/officeDocument/2006/relationships/image" Target="../media/image64.svg"/><Relationship Id="rId4" Type="http://schemas.openxmlformats.org/officeDocument/2006/relationships/image" Target="../media/image63.png"/></Relationships>
</file>

<file path=ppt/slides/_rels/slide38.xml.rels><?xml version="1.0" encoding="UTF-8" standalone="yes"?>
<Relationships xmlns="http://schemas.openxmlformats.org/package/2006/relationships"><Relationship Id="rId3" Type="http://schemas.openxmlformats.org/officeDocument/2006/relationships/image" Target="../media/image64.svg"/><Relationship Id="rId2" Type="http://schemas.openxmlformats.org/officeDocument/2006/relationships/image" Target="../media/image63.png"/><Relationship Id="rId1" Type="http://schemas.openxmlformats.org/officeDocument/2006/relationships/slideLayout" Target="../slideLayouts/slideLayout25.xml"/><Relationship Id="rId4" Type="http://schemas.openxmlformats.org/officeDocument/2006/relationships/image" Target="../media/image94.png"/></Relationships>
</file>

<file path=ppt/slides/_rels/slide39.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11.xml"/><Relationship Id="rId1" Type="http://schemas.openxmlformats.org/officeDocument/2006/relationships/slideLayout" Target="../slideLayouts/slideLayout26.xml"/><Relationship Id="rId5" Type="http://schemas.openxmlformats.org/officeDocument/2006/relationships/image" Target="../media/image72.svg"/><Relationship Id="rId4" Type="http://schemas.openxmlformats.org/officeDocument/2006/relationships/image" Target="../media/image71.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8" Type="http://schemas.openxmlformats.org/officeDocument/2006/relationships/image" Target="../media/image100.svg"/><Relationship Id="rId3" Type="http://schemas.openxmlformats.org/officeDocument/2006/relationships/image" Target="../media/image72.svg"/><Relationship Id="rId7" Type="http://schemas.openxmlformats.org/officeDocument/2006/relationships/image" Target="../media/image99.png"/><Relationship Id="rId12" Type="http://schemas.openxmlformats.org/officeDocument/2006/relationships/image" Target="../media/image103.png"/><Relationship Id="rId2" Type="http://schemas.openxmlformats.org/officeDocument/2006/relationships/image" Target="../media/image71.png"/><Relationship Id="rId1" Type="http://schemas.openxmlformats.org/officeDocument/2006/relationships/slideLayout" Target="../slideLayouts/slideLayout25.xml"/><Relationship Id="rId6" Type="http://schemas.openxmlformats.org/officeDocument/2006/relationships/image" Target="../media/image98.jpg"/><Relationship Id="rId11" Type="http://schemas.openxmlformats.org/officeDocument/2006/relationships/image" Target="../media/image21.png"/><Relationship Id="rId5" Type="http://schemas.openxmlformats.org/officeDocument/2006/relationships/image" Target="../media/image97.jpg"/><Relationship Id="rId10" Type="http://schemas.openxmlformats.org/officeDocument/2006/relationships/image" Target="../media/image102.svg"/><Relationship Id="rId4" Type="http://schemas.openxmlformats.org/officeDocument/2006/relationships/image" Target="../media/image96.jpg"/><Relationship Id="rId9" Type="http://schemas.openxmlformats.org/officeDocument/2006/relationships/image" Target="../media/image101.png"/></Relationships>
</file>

<file path=ppt/slides/_rels/slide41.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12.xml"/><Relationship Id="rId1" Type="http://schemas.openxmlformats.org/officeDocument/2006/relationships/slideLayout" Target="../slideLayouts/slideLayout26.xml"/><Relationship Id="rId5" Type="http://schemas.openxmlformats.org/officeDocument/2006/relationships/image" Target="../media/image74.svg"/><Relationship Id="rId4" Type="http://schemas.openxmlformats.org/officeDocument/2006/relationships/image" Target="../media/image73.png"/></Relationships>
</file>

<file path=ppt/slides/_rels/slide42.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74.svg"/><Relationship Id="rId7" Type="http://schemas.openxmlformats.org/officeDocument/2006/relationships/image" Target="../media/image21.png"/><Relationship Id="rId2" Type="http://schemas.openxmlformats.org/officeDocument/2006/relationships/image" Target="../media/image73.png"/><Relationship Id="rId1" Type="http://schemas.openxmlformats.org/officeDocument/2006/relationships/slideLayout" Target="../slideLayouts/slideLayout25.xml"/><Relationship Id="rId6" Type="http://schemas.openxmlformats.org/officeDocument/2006/relationships/image" Target="../media/image102.svg"/><Relationship Id="rId5" Type="http://schemas.openxmlformats.org/officeDocument/2006/relationships/image" Target="../media/image101.png"/><Relationship Id="rId4" Type="http://schemas.openxmlformats.org/officeDocument/2006/relationships/image" Target="../media/image97.jpg"/><Relationship Id="rId9" Type="http://schemas.openxmlformats.org/officeDocument/2006/relationships/image" Target="../media/image106.jpg"/></Relationships>
</file>

<file path=ppt/slides/_rels/slide43.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13.xml"/><Relationship Id="rId1" Type="http://schemas.openxmlformats.org/officeDocument/2006/relationships/slideLayout" Target="../slideLayouts/slideLayout26.xml"/><Relationship Id="rId5" Type="http://schemas.openxmlformats.org/officeDocument/2006/relationships/image" Target="../media/image70.svg"/><Relationship Id="rId4" Type="http://schemas.openxmlformats.org/officeDocument/2006/relationships/image" Target="../media/image69.png"/></Relationships>
</file>

<file path=ppt/slides/_rels/slide44.xml.rels><?xml version="1.0" encoding="UTF-8" standalone="yes"?>
<Relationships xmlns="http://schemas.openxmlformats.org/package/2006/relationships"><Relationship Id="rId8" Type="http://schemas.openxmlformats.org/officeDocument/2006/relationships/image" Target="../media/image110.png"/><Relationship Id="rId13" Type="http://schemas.openxmlformats.org/officeDocument/2006/relationships/image" Target="../media/image115.svg"/><Relationship Id="rId3" Type="http://schemas.openxmlformats.org/officeDocument/2006/relationships/image" Target="../media/image108.png"/><Relationship Id="rId7" Type="http://schemas.openxmlformats.org/officeDocument/2006/relationships/image" Target="../media/image21.png"/><Relationship Id="rId12" Type="http://schemas.openxmlformats.org/officeDocument/2006/relationships/image" Target="../media/image114.png"/><Relationship Id="rId2" Type="http://schemas.openxmlformats.org/officeDocument/2006/relationships/image" Target="../media/image98.jpg"/><Relationship Id="rId1" Type="http://schemas.openxmlformats.org/officeDocument/2006/relationships/slideLayout" Target="../slideLayouts/slideLayout25.xml"/><Relationship Id="rId6" Type="http://schemas.openxmlformats.org/officeDocument/2006/relationships/image" Target="../media/image102.svg"/><Relationship Id="rId11" Type="http://schemas.openxmlformats.org/officeDocument/2006/relationships/image" Target="../media/image113.svg"/><Relationship Id="rId5" Type="http://schemas.openxmlformats.org/officeDocument/2006/relationships/image" Target="../media/image101.png"/><Relationship Id="rId15" Type="http://schemas.openxmlformats.org/officeDocument/2006/relationships/image" Target="../media/image70.svg"/><Relationship Id="rId10" Type="http://schemas.openxmlformats.org/officeDocument/2006/relationships/image" Target="../media/image112.png"/><Relationship Id="rId4" Type="http://schemas.openxmlformats.org/officeDocument/2006/relationships/image" Target="../media/image109.svg"/><Relationship Id="rId9" Type="http://schemas.openxmlformats.org/officeDocument/2006/relationships/image" Target="../media/image111.jpg"/><Relationship Id="rId14" Type="http://schemas.openxmlformats.org/officeDocument/2006/relationships/image" Target="../media/image69.png"/></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8" Type="http://schemas.openxmlformats.org/officeDocument/2006/relationships/image" Target="../media/image122.png"/><Relationship Id="rId3" Type="http://schemas.openxmlformats.org/officeDocument/2006/relationships/image" Target="../media/image117.png"/><Relationship Id="rId7" Type="http://schemas.openxmlformats.org/officeDocument/2006/relationships/image" Target="../media/image121.png"/><Relationship Id="rId2" Type="http://schemas.openxmlformats.org/officeDocument/2006/relationships/image" Target="../media/image116.png"/><Relationship Id="rId1" Type="http://schemas.openxmlformats.org/officeDocument/2006/relationships/slideLayout" Target="../slideLayouts/slideLayout4.xml"/><Relationship Id="rId6" Type="http://schemas.openxmlformats.org/officeDocument/2006/relationships/image" Target="../media/image120.svg"/><Relationship Id="rId11" Type="http://schemas.openxmlformats.org/officeDocument/2006/relationships/image" Target="../media/image125.svg"/><Relationship Id="rId5" Type="http://schemas.openxmlformats.org/officeDocument/2006/relationships/image" Target="../media/image119.png"/><Relationship Id="rId10" Type="http://schemas.openxmlformats.org/officeDocument/2006/relationships/image" Target="../media/image124.png"/><Relationship Id="rId4" Type="http://schemas.openxmlformats.org/officeDocument/2006/relationships/image" Target="../media/image118.svg"/><Relationship Id="rId9" Type="http://schemas.openxmlformats.org/officeDocument/2006/relationships/image" Target="../media/image123.svg"/></Relationships>
</file>

<file path=ppt/slides/_rels/slide47.xml.rels><?xml version="1.0" encoding="UTF-8" standalone="yes"?>
<Relationships xmlns="http://schemas.openxmlformats.org/package/2006/relationships"><Relationship Id="rId3" Type="http://schemas.openxmlformats.org/officeDocument/2006/relationships/image" Target="../media/image118.svg"/><Relationship Id="rId2" Type="http://schemas.openxmlformats.org/officeDocument/2006/relationships/image" Target="../media/image117.png"/><Relationship Id="rId1" Type="http://schemas.openxmlformats.org/officeDocument/2006/relationships/slideLayout" Target="../slideLayouts/slideLayout25.xml"/><Relationship Id="rId5" Type="http://schemas.openxmlformats.org/officeDocument/2006/relationships/image" Target="../media/image127.png"/><Relationship Id="rId4" Type="http://schemas.openxmlformats.org/officeDocument/2006/relationships/image" Target="../media/image126.png"/></Relationships>
</file>

<file path=ppt/slides/_rels/slide48.xml.rels><?xml version="1.0" encoding="UTF-8" standalone="yes"?>
<Relationships xmlns="http://schemas.openxmlformats.org/package/2006/relationships"><Relationship Id="rId3" Type="http://schemas.openxmlformats.org/officeDocument/2006/relationships/image" Target="../media/image120.svg"/><Relationship Id="rId2" Type="http://schemas.openxmlformats.org/officeDocument/2006/relationships/image" Target="../media/image119.png"/><Relationship Id="rId1" Type="http://schemas.openxmlformats.org/officeDocument/2006/relationships/slideLayout" Target="../slideLayouts/slideLayout4.xml"/><Relationship Id="rId4" Type="http://schemas.openxmlformats.org/officeDocument/2006/relationships/image" Target="../media/image128.png"/></Relationships>
</file>

<file path=ppt/slides/_rels/slide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7.xml"/><Relationship Id="rId5" Type="http://schemas.openxmlformats.org/officeDocument/2006/relationships/image" Target="../media/image25.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jpg"/><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7.sv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0BA988B5-0D28-3206-C31E-8DC773C4E62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9007" y="3529913"/>
            <a:ext cx="7365983" cy="553652"/>
          </a:xfrm>
          <a:prstGeom prst="rect">
            <a:avLst/>
          </a:prstGeom>
        </p:spPr>
      </p:pic>
      <p:sp>
        <p:nvSpPr>
          <p:cNvPr id="3" name="Subtitle 2">
            <a:extLst>
              <a:ext uri="{FF2B5EF4-FFF2-40B4-BE49-F238E27FC236}">
                <a16:creationId xmlns:a16="http://schemas.microsoft.com/office/drawing/2014/main" id="{7A4DD61E-70B4-3420-8E73-35F0BCA6ABC6}"/>
              </a:ext>
            </a:extLst>
          </p:cNvPr>
          <p:cNvSpPr txBox="1">
            <a:spLocks/>
          </p:cNvSpPr>
          <p:nvPr/>
        </p:nvSpPr>
        <p:spPr>
          <a:xfrm>
            <a:off x="685799" y="2798678"/>
            <a:ext cx="7772400" cy="51909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200" kern="1200">
                <a:solidFill>
                  <a:schemeClr val="tx1">
                    <a:lumMod val="50000"/>
                    <a:lumOff val="50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50000"/>
                    <a:lumOff val="50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50000"/>
                    <a:lumOff val="50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a:ln>
                  <a:noFill/>
                </a:ln>
                <a:solidFill>
                  <a:srgbClr val="000000">
                    <a:lumMod val="50000"/>
                    <a:lumOff val="50000"/>
                  </a:srgbClr>
                </a:solidFill>
                <a:effectLst/>
                <a:uLnTx/>
                <a:uFillTx/>
                <a:latin typeface="Arial" pitchFamily="34" charset="0"/>
                <a:ea typeface="+mn-ea"/>
                <a:cs typeface="Arial" pitchFamily="34" charset="0"/>
              </a:rPr>
              <a:t>I’d like to teach others about this product…</a:t>
            </a:r>
          </a:p>
        </p:txBody>
      </p:sp>
    </p:spTree>
    <p:extLst>
      <p:ext uri="{BB962C8B-B14F-4D97-AF65-F5344CB8AC3E}">
        <p14:creationId xmlns:p14="http://schemas.microsoft.com/office/powerpoint/2010/main" val="2668507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1D1CED6-D58D-E3D1-02B7-2BD52FD4E259}"/>
              </a:ext>
            </a:extLst>
          </p:cNvPr>
          <p:cNvSpPr txBox="1">
            <a:spLocks/>
          </p:cNvSpPr>
          <p:nvPr/>
        </p:nvSpPr>
        <p:spPr>
          <a:xfrm>
            <a:off x="4401003" y="33076"/>
            <a:ext cx="4220500" cy="77932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2"/>
                </a:solidFill>
                <a:latin typeface="Arial" pitchFamily="34" charset="0"/>
                <a:ea typeface="+mj-ea"/>
                <a:cs typeface="Arial" pitchFamily="34" charset="0"/>
              </a:defRPr>
            </a:lvl1pPr>
          </a:lstStyle>
          <a:p>
            <a:pPr fontAlgn="auto">
              <a:spcAft>
                <a:spcPts val="0"/>
              </a:spcAft>
            </a:pPr>
            <a:r>
              <a:rPr lang="en-US" sz="3200" dirty="0">
                <a:solidFill>
                  <a:schemeClr val="tx1">
                    <a:lumMod val="50000"/>
                    <a:lumOff val="50000"/>
                  </a:schemeClr>
                </a:solidFill>
                <a:latin typeface="+mn-lt"/>
              </a:rPr>
              <a:t>who is it for?</a:t>
            </a:r>
          </a:p>
        </p:txBody>
      </p:sp>
      <p:pic>
        <p:nvPicPr>
          <p:cNvPr id="9" name="Picture 8">
            <a:extLst>
              <a:ext uri="{FF2B5EF4-FFF2-40B4-BE49-F238E27FC236}">
                <a16:creationId xmlns:a16="http://schemas.microsoft.com/office/drawing/2014/main" id="{07B653EB-7FEF-3986-8A62-018C2E66FE8F}"/>
              </a:ext>
            </a:extLst>
          </p:cNvPr>
          <p:cNvPicPr>
            <a:picLocks noChangeAspect="1"/>
          </p:cNvPicPr>
          <p:nvPr/>
        </p:nvPicPr>
        <p:blipFill>
          <a:blip r:embed="rId2"/>
          <a:stretch>
            <a:fillRect/>
          </a:stretch>
        </p:blipFill>
        <p:spPr>
          <a:xfrm>
            <a:off x="213801" y="242655"/>
            <a:ext cx="4241775" cy="446326"/>
          </a:xfrm>
          <a:prstGeom prst="rect">
            <a:avLst/>
          </a:prstGeom>
        </p:spPr>
      </p:pic>
      <p:sp>
        <p:nvSpPr>
          <p:cNvPr id="24" name="TextBox 23">
            <a:extLst>
              <a:ext uri="{FF2B5EF4-FFF2-40B4-BE49-F238E27FC236}">
                <a16:creationId xmlns:a16="http://schemas.microsoft.com/office/drawing/2014/main" id="{264291CB-E020-ED3A-CB2B-B31AA2811C31}"/>
              </a:ext>
            </a:extLst>
          </p:cNvPr>
          <p:cNvSpPr txBox="1"/>
          <p:nvPr/>
        </p:nvSpPr>
        <p:spPr>
          <a:xfrm>
            <a:off x="453308" y="977889"/>
            <a:ext cx="3800724" cy="523220"/>
          </a:xfrm>
          <a:prstGeom prst="rect">
            <a:avLst/>
          </a:prstGeom>
          <a:noFill/>
        </p:spPr>
        <p:txBody>
          <a:bodyPr wrap="square" rtlCol="0">
            <a:spAutoFit/>
          </a:bodyPr>
          <a:lstStyle/>
          <a:p>
            <a:r>
              <a:rPr lang="en-US" sz="1400" b="1" dirty="0">
                <a:solidFill>
                  <a:schemeClr val="tx1">
                    <a:lumMod val="50000"/>
                    <a:lumOff val="50000"/>
                  </a:schemeClr>
                </a:solidFill>
              </a:rPr>
              <a:t>Students</a:t>
            </a:r>
            <a:r>
              <a:rPr lang="en-US" sz="1400" dirty="0">
                <a:solidFill>
                  <a:schemeClr val="tx1">
                    <a:lumMod val="50000"/>
                    <a:lumOff val="50000"/>
                  </a:schemeClr>
                </a:solidFill>
              </a:rPr>
              <a:t> learning about and doing research for the first time</a:t>
            </a:r>
            <a:endParaRPr lang="en-GB" sz="1400" dirty="0">
              <a:solidFill>
                <a:schemeClr val="tx1">
                  <a:lumMod val="50000"/>
                  <a:lumOff val="50000"/>
                </a:schemeClr>
              </a:solidFill>
            </a:endParaRPr>
          </a:p>
        </p:txBody>
      </p:sp>
      <p:sp>
        <p:nvSpPr>
          <p:cNvPr id="25" name="TextBox 24">
            <a:extLst>
              <a:ext uri="{FF2B5EF4-FFF2-40B4-BE49-F238E27FC236}">
                <a16:creationId xmlns:a16="http://schemas.microsoft.com/office/drawing/2014/main" id="{62E1A58D-F202-8EB6-F511-DEAB9C03FA8E}"/>
              </a:ext>
            </a:extLst>
          </p:cNvPr>
          <p:cNvSpPr txBox="1"/>
          <p:nvPr/>
        </p:nvSpPr>
        <p:spPr>
          <a:xfrm>
            <a:off x="1311840" y="1497261"/>
            <a:ext cx="2906474" cy="1015663"/>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srgbClr val="00A87D"/>
                </a:solidFill>
              </a:rPr>
              <a:t>Consolidate topics covered in lectures and seminars</a:t>
            </a:r>
          </a:p>
          <a:p>
            <a:pPr marL="171450" indent="-171450">
              <a:buFont typeface="Arial" panose="020B0604020202020204" pitchFamily="34" charset="0"/>
              <a:buChar char="•"/>
            </a:pPr>
            <a:r>
              <a:rPr lang="en-US" sz="1200" dirty="0">
                <a:solidFill>
                  <a:srgbClr val="00A87D"/>
                </a:solidFill>
              </a:rPr>
              <a:t>Explore options beyond core modules</a:t>
            </a:r>
          </a:p>
          <a:p>
            <a:pPr marL="171450" indent="-171450">
              <a:buFont typeface="Arial" panose="020B0604020202020204" pitchFamily="34" charset="0"/>
              <a:buChar char="•"/>
            </a:pPr>
            <a:r>
              <a:rPr lang="en-US" sz="1200" dirty="0">
                <a:solidFill>
                  <a:srgbClr val="00A87D"/>
                </a:solidFill>
              </a:rPr>
              <a:t>Practise key skills and see concepts applied in real-life</a:t>
            </a:r>
            <a:endParaRPr lang="en-GB" sz="1200" dirty="0">
              <a:solidFill>
                <a:srgbClr val="00A87D"/>
              </a:solidFill>
            </a:endParaRPr>
          </a:p>
        </p:txBody>
      </p:sp>
      <p:sp>
        <p:nvSpPr>
          <p:cNvPr id="26" name="TextBox 25">
            <a:extLst>
              <a:ext uri="{FF2B5EF4-FFF2-40B4-BE49-F238E27FC236}">
                <a16:creationId xmlns:a16="http://schemas.microsoft.com/office/drawing/2014/main" id="{E875FC93-808E-32AE-499E-35F2FD5B5D2E}"/>
              </a:ext>
            </a:extLst>
          </p:cNvPr>
          <p:cNvSpPr txBox="1"/>
          <p:nvPr/>
        </p:nvSpPr>
        <p:spPr>
          <a:xfrm>
            <a:off x="4674040" y="974041"/>
            <a:ext cx="3800724" cy="523220"/>
          </a:xfrm>
          <a:prstGeom prst="rect">
            <a:avLst/>
          </a:prstGeom>
          <a:noFill/>
        </p:spPr>
        <p:txBody>
          <a:bodyPr wrap="square" rtlCol="0">
            <a:spAutoFit/>
          </a:bodyPr>
          <a:lstStyle/>
          <a:p>
            <a:r>
              <a:rPr lang="en-US" sz="1400" b="1" dirty="0">
                <a:solidFill>
                  <a:schemeClr val="tx1">
                    <a:lumMod val="50000"/>
                    <a:lumOff val="50000"/>
                  </a:schemeClr>
                </a:solidFill>
              </a:rPr>
              <a:t>Faculty</a:t>
            </a:r>
            <a:r>
              <a:rPr lang="en-US" sz="1400" dirty="0">
                <a:solidFill>
                  <a:schemeClr val="tx1">
                    <a:lumMod val="50000"/>
                    <a:lumOff val="50000"/>
                  </a:schemeClr>
                </a:solidFill>
              </a:rPr>
              <a:t> teaching Research Methods and supervising projects</a:t>
            </a:r>
            <a:endParaRPr lang="en-GB" sz="1400" dirty="0">
              <a:solidFill>
                <a:schemeClr val="tx1">
                  <a:lumMod val="50000"/>
                  <a:lumOff val="50000"/>
                </a:schemeClr>
              </a:solidFill>
            </a:endParaRPr>
          </a:p>
        </p:txBody>
      </p:sp>
      <p:sp>
        <p:nvSpPr>
          <p:cNvPr id="27" name="TextBox 26">
            <a:extLst>
              <a:ext uri="{FF2B5EF4-FFF2-40B4-BE49-F238E27FC236}">
                <a16:creationId xmlns:a16="http://schemas.microsoft.com/office/drawing/2014/main" id="{5A767D44-82EC-9155-1404-EBD3F419D36B}"/>
              </a:ext>
            </a:extLst>
          </p:cNvPr>
          <p:cNvSpPr txBox="1"/>
          <p:nvPr/>
        </p:nvSpPr>
        <p:spPr>
          <a:xfrm>
            <a:off x="5481630" y="1501109"/>
            <a:ext cx="3297648" cy="1200329"/>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srgbClr val="00A87D"/>
                </a:solidFill>
              </a:rPr>
              <a:t>Engage students with high-quality, reliable resources</a:t>
            </a:r>
          </a:p>
          <a:p>
            <a:pPr marL="171450" indent="-171450">
              <a:buFont typeface="Arial" panose="020B0604020202020204" pitchFamily="34" charset="0"/>
              <a:buChar char="•"/>
            </a:pPr>
            <a:r>
              <a:rPr lang="en-US" sz="1200" dirty="0">
                <a:solidFill>
                  <a:srgbClr val="00A87D"/>
                </a:solidFill>
              </a:rPr>
              <a:t>Access ready-made items designed with pedagogy in mind (videos, cases, datasets)</a:t>
            </a:r>
          </a:p>
          <a:p>
            <a:pPr marL="171450" indent="-171450">
              <a:buFont typeface="Arial" panose="020B0604020202020204" pitchFamily="34" charset="0"/>
              <a:buChar char="•"/>
            </a:pPr>
            <a:r>
              <a:rPr lang="en-US" sz="1200" dirty="0">
                <a:solidFill>
                  <a:srgbClr val="00A87D"/>
                </a:solidFill>
              </a:rPr>
              <a:t>Share resources free at the point of access, with no access restrictions</a:t>
            </a:r>
            <a:endParaRPr lang="en-GB" sz="1200" dirty="0">
              <a:solidFill>
                <a:srgbClr val="00A87D"/>
              </a:solidFill>
            </a:endParaRPr>
          </a:p>
        </p:txBody>
      </p:sp>
      <p:sp>
        <p:nvSpPr>
          <p:cNvPr id="30" name="TextBox 29">
            <a:extLst>
              <a:ext uri="{FF2B5EF4-FFF2-40B4-BE49-F238E27FC236}">
                <a16:creationId xmlns:a16="http://schemas.microsoft.com/office/drawing/2014/main" id="{5070CA6D-56CC-B0DD-D07D-85EDB30A346A}"/>
              </a:ext>
            </a:extLst>
          </p:cNvPr>
          <p:cNvSpPr txBox="1"/>
          <p:nvPr/>
        </p:nvSpPr>
        <p:spPr>
          <a:xfrm>
            <a:off x="417590" y="2782151"/>
            <a:ext cx="3800724" cy="523220"/>
          </a:xfrm>
          <a:prstGeom prst="rect">
            <a:avLst/>
          </a:prstGeom>
          <a:noFill/>
        </p:spPr>
        <p:txBody>
          <a:bodyPr wrap="square" rtlCol="0">
            <a:spAutoFit/>
          </a:bodyPr>
          <a:lstStyle/>
          <a:p>
            <a:r>
              <a:rPr lang="en-US" sz="1400" b="1" dirty="0">
                <a:solidFill>
                  <a:schemeClr val="tx1">
                    <a:lumMod val="50000"/>
                    <a:lumOff val="50000"/>
                  </a:schemeClr>
                </a:solidFill>
              </a:rPr>
              <a:t>Experienced researchers</a:t>
            </a:r>
            <a:r>
              <a:rPr lang="en-US" sz="1400" dirty="0">
                <a:solidFill>
                  <a:schemeClr val="tx1">
                    <a:lumMod val="50000"/>
                    <a:lumOff val="50000"/>
                  </a:schemeClr>
                </a:solidFill>
              </a:rPr>
              <a:t> conducting their own projects</a:t>
            </a:r>
            <a:endParaRPr lang="en-GB" sz="1400" dirty="0">
              <a:solidFill>
                <a:schemeClr val="tx1">
                  <a:lumMod val="50000"/>
                  <a:lumOff val="50000"/>
                </a:schemeClr>
              </a:solidFill>
            </a:endParaRPr>
          </a:p>
        </p:txBody>
      </p:sp>
      <p:sp>
        <p:nvSpPr>
          <p:cNvPr id="31" name="TextBox 30">
            <a:extLst>
              <a:ext uri="{FF2B5EF4-FFF2-40B4-BE49-F238E27FC236}">
                <a16:creationId xmlns:a16="http://schemas.microsoft.com/office/drawing/2014/main" id="{D79C1B8A-55EC-D9AC-6049-03189D209CC5}"/>
              </a:ext>
            </a:extLst>
          </p:cNvPr>
          <p:cNvSpPr txBox="1"/>
          <p:nvPr/>
        </p:nvSpPr>
        <p:spPr>
          <a:xfrm>
            <a:off x="1276122" y="3301523"/>
            <a:ext cx="3087961" cy="1200329"/>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srgbClr val="00A87D"/>
                </a:solidFill>
              </a:rPr>
              <a:t>Justify methodology with high-quality reference works</a:t>
            </a:r>
          </a:p>
          <a:p>
            <a:pPr marL="171450" indent="-171450">
              <a:buFont typeface="Arial" panose="020B0604020202020204" pitchFamily="34" charset="0"/>
              <a:buChar char="•"/>
            </a:pPr>
            <a:r>
              <a:rPr lang="en-US" sz="1200" dirty="0">
                <a:solidFill>
                  <a:srgbClr val="00A87D"/>
                </a:solidFill>
              </a:rPr>
              <a:t>Develop their skillset in their own way</a:t>
            </a:r>
          </a:p>
          <a:p>
            <a:pPr marL="171450" indent="-171450">
              <a:buFont typeface="Arial" panose="020B0604020202020204" pitchFamily="34" charset="0"/>
              <a:buChar char="•"/>
            </a:pPr>
            <a:r>
              <a:rPr lang="en-US" sz="1200" dirty="0">
                <a:solidFill>
                  <a:srgbClr val="00A87D"/>
                </a:solidFill>
              </a:rPr>
              <a:t>Explore new methods not used before</a:t>
            </a:r>
          </a:p>
          <a:p>
            <a:pPr marL="171450" indent="-171450">
              <a:buFont typeface="Arial" panose="020B0604020202020204" pitchFamily="34" charset="0"/>
              <a:buChar char="•"/>
            </a:pPr>
            <a:r>
              <a:rPr lang="en-US" sz="1200" dirty="0">
                <a:solidFill>
                  <a:srgbClr val="00A87D"/>
                </a:solidFill>
              </a:rPr>
              <a:t>Better understand publishing and dissemination practices</a:t>
            </a:r>
            <a:endParaRPr lang="en-GB" sz="1200" dirty="0">
              <a:solidFill>
                <a:srgbClr val="00A87D"/>
              </a:solidFill>
            </a:endParaRPr>
          </a:p>
        </p:txBody>
      </p:sp>
      <p:sp>
        <p:nvSpPr>
          <p:cNvPr id="32" name="TextBox 31">
            <a:extLst>
              <a:ext uri="{FF2B5EF4-FFF2-40B4-BE49-F238E27FC236}">
                <a16:creationId xmlns:a16="http://schemas.microsoft.com/office/drawing/2014/main" id="{C13A4FAA-920B-CE92-228A-4E9B3E593023}"/>
              </a:ext>
            </a:extLst>
          </p:cNvPr>
          <p:cNvSpPr txBox="1"/>
          <p:nvPr/>
        </p:nvSpPr>
        <p:spPr>
          <a:xfrm>
            <a:off x="4749435" y="2783909"/>
            <a:ext cx="3800724" cy="523220"/>
          </a:xfrm>
          <a:prstGeom prst="rect">
            <a:avLst/>
          </a:prstGeom>
          <a:noFill/>
        </p:spPr>
        <p:txBody>
          <a:bodyPr wrap="square" rtlCol="0">
            <a:spAutoFit/>
          </a:bodyPr>
          <a:lstStyle/>
          <a:p>
            <a:r>
              <a:rPr lang="en-US" sz="1400" b="1" dirty="0">
                <a:solidFill>
                  <a:schemeClr val="tx1">
                    <a:lumMod val="50000"/>
                    <a:lumOff val="50000"/>
                  </a:schemeClr>
                </a:solidFill>
              </a:rPr>
              <a:t>Librarians </a:t>
            </a:r>
            <a:r>
              <a:rPr lang="en-US" sz="1400" dirty="0">
                <a:solidFill>
                  <a:schemeClr val="tx1">
                    <a:lumMod val="50000"/>
                    <a:lumOff val="50000"/>
                  </a:schemeClr>
                </a:solidFill>
              </a:rPr>
              <a:t>providing research support or information workshops</a:t>
            </a:r>
            <a:endParaRPr lang="en-GB" sz="1400" dirty="0">
              <a:solidFill>
                <a:schemeClr val="tx1">
                  <a:lumMod val="50000"/>
                  <a:lumOff val="50000"/>
                </a:schemeClr>
              </a:solidFill>
            </a:endParaRPr>
          </a:p>
        </p:txBody>
      </p:sp>
      <p:sp>
        <p:nvSpPr>
          <p:cNvPr id="33" name="TextBox 32">
            <a:extLst>
              <a:ext uri="{FF2B5EF4-FFF2-40B4-BE49-F238E27FC236}">
                <a16:creationId xmlns:a16="http://schemas.microsoft.com/office/drawing/2014/main" id="{89D341DC-86FA-1D32-9FF3-1F994D43B78B}"/>
              </a:ext>
            </a:extLst>
          </p:cNvPr>
          <p:cNvSpPr txBox="1"/>
          <p:nvPr/>
        </p:nvSpPr>
        <p:spPr>
          <a:xfrm>
            <a:off x="5481630" y="3299818"/>
            <a:ext cx="3312323" cy="1200329"/>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srgbClr val="00A87D"/>
                </a:solidFill>
              </a:rPr>
              <a:t>One central resource for a huge range of research resources</a:t>
            </a:r>
          </a:p>
          <a:p>
            <a:pPr marL="171450" indent="-171450">
              <a:buFont typeface="Arial" panose="020B0604020202020204" pitchFamily="34" charset="0"/>
              <a:buChar char="•"/>
            </a:pPr>
            <a:r>
              <a:rPr lang="en-US" sz="1200" dirty="0">
                <a:solidFill>
                  <a:srgbClr val="00A87D"/>
                </a:solidFill>
              </a:rPr>
              <a:t>Use effective resources in training and outreach</a:t>
            </a:r>
          </a:p>
          <a:p>
            <a:pPr marL="171450" indent="-171450">
              <a:buFont typeface="Arial" panose="020B0604020202020204" pitchFamily="34" charset="0"/>
              <a:buChar char="•"/>
            </a:pPr>
            <a:r>
              <a:rPr lang="en-US" sz="1200" dirty="0">
                <a:solidFill>
                  <a:srgbClr val="00A87D"/>
                </a:solidFill>
              </a:rPr>
              <a:t>Engage faculty with resources that demystify the research process</a:t>
            </a:r>
            <a:endParaRPr lang="en-GB" sz="1200" dirty="0">
              <a:solidFill>
                <a:srgbClr val="00A87D"/>
              </a:solidFill>
            </a:endParaRPr>
          </a:p>
        </p:txBody>
      </p:sp>
      <p:grpSp>
        <p:nvGrpSpPr>
          <p:cNvPr id="2" name="Group 1">
            <a:extLst>
              <a:ext uri="{FF2B5EF4-FFF2-40B4-BE49-F238E27FC236}">
                <a16:creationId xmlns:a16="http://schemas.microsoft.com/office/drawing/2014/main" id="{C69CA200-09DD-6988-DE36-95EB48C79613}"/>
              </a:ext>
            </a:extLst>
          </p:cNvPr>
          <p:cNvGrpSpPr>
            <a:grpSpLocks noChangeAspect="1"/>
          </p:cNvGrpSpPr>
          <p:nvPr/>
        </p:nvGrpSpPr>
        <p:grpSpPr>
          <a:xfrm>
            <a:off x="4749435" y="1587106"/>
            <a:ext cx="589794" cy="593691"/>
            <a:chOff x="5944736" y="1340361"/>
            <a:chExt cx="581114" cy="584955"/>
          </a:xfrm>
        </p:grpSpPr>
        <p:sp>
          <p:nvSpPr>
            <p:cNvPr id="3" name="Rectangle 2">
              <a:extLst>
                <a:ext uri="{FF2B5EF4-FFF2-40B4-BE49-F238E27FC236}">
                  <a16:creationId xmlns:a16="http://schemas.microsoft.com/office/drawing/2014/main" id="{6442D5E3-4CC4-A794-2750-21D7A3FD2B20}"/>
                </a:ext>
              </a:extLst>
            </p:cNvPr>
            <p:cNvSpPr/>
            <p:nvPr/>
          </p:nvSpPr>
          <p:spPr>
            <a:xfrm>
              <a:off x="5945749" y="1340361"/>
              <a:ext cx="580101" cy="580101"/>
            </a:xfrm>
            <a:prstGeom prst="rect">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 name="Right Triangle 3">
              <a:extLst>
                <a:ext uri="{FF2B5EF4-FFF2-40B4-BE49-F238E27FC236}">
                  <a16:creationId xmlns:a16="http://schemas.microsoft.com/office/drawing/2014/main" id="{7EDBD797-E1C1-3C7A-7B2E-6CF22B91C98B}"/>
                </a:ext>
              </a:extLst>
            </p:cNvPr>
            <p:cNvSpPr/>
            <p:nvPr/>
          </p:nvSpPr>
          <p:spPr>
            <a:xfrm rot="16200000">
              <a:off x="5944736" y="1345215"/>
              <a:ext cx="580101" cy="580101"/>
            </a:xfrm>
            <a:prstGeom prst="rtTriangle">
              <a:avLst/>
            </a:prstGeom>
            <a:solidFill>
              <a:srgbClr val="ED7D31">
                <a:lumMod val="40000"/>
                <a:lumOff val="60000"/>
              </a:srgb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5" name="Graphic 4" descr="Classroom with solid fill">
              <a:extLst>
                <a:ext uri="{FF2B5EF4-FFF2-40B4-BE49-F238E27FC236}">
                  <a16:creationId xmlns:a16="http://schemas.microsoft.com/office/drawing/2014/main" id="{C922100D-D3FB-89B5-33D5-B518C2EBCEA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13796" y="1389380"/>
              <a:ext cx="441982" cy="441982"/>
            </a:xfrm>
            <a:prstGeom prst="rect">
              <a:avLst/>
            </a:prstGeom>
          </p:spPr>
        </p:pic>
      </p:grpSp>
      <p:grpSp>
        <p:nvGrpSpPr>
          <p:cNvPr id="23" name="Group 22">
            <a:extLst>
              <a:ext uri="{FF2B5EF4-FFF2-40B4-BE49-F238E27FC236}">
                <a16:creationId xmlns:a16="http://schemas.microsoft.com/office/drawing/2014/main" id="{F2C52A75-8808-57D1-A19B-786C11912F1D}"/>
              </a:ext>
            </a:extLst>
          </p:cNvPr>
          <p:cNvGrpSpPr/>
          <p:nvPr/>
        </p:nvGrpSpPr>
        <p:grpSpPr>
          <a:xfrm>
            <a:off x="501329" y="1592080"/>
            <a:ext cx="589745" cy="588718"/>
            <a:chOff x="551663" y="1502235"/>
            <a:chExt cx="589745" cy="588718"/>
          </a:xfrm>
        </p:grpSpPr>
        <p:sp>
          <p:nvSpPr>
            <p:cNvPr id="10" name="Rectangle 9">
              <a:extLst>
                <a:ext uri="{FF2B5EF4-FFF2-40B4-BE49-F238E27FC236}">
                  <a16:creationId xmlns:a16="http://schemas.microsoft.com/office/drawing/2014/main" id="{1D091CA0-CEB4-0DED-4EB8-06DC478AC79F}"/>
                </a:ext>
              </a:extLst>
            </p:cNvPr>
            <p:cNvSpPr/>
            <p:nvPr/>
          </p:nvSpPr>
          <p:spPr>
            <a:xfrm>
              <a:off x="552691" y="1502236"/>
              <a:ext cx="588717" cy="588717"/>
            </a:xfrm>
            <a:prstGeom prst="rect">
              <a:avLst/>
            </a:prstGeom>
            <a:solidFill>
              <a:srgbClr val="FFC000">
                <a:lumMod val="60000"/>
                <a:lumOff val="40000"/>
              </a:srgb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 name="Right Triangle 13">
              <a:extLst>
                <a:ext uri="{FF2B5EF4-FFF2-40B4-BE49-F238E27FC236}">
                  <a16:creationId xmlns:a16="http://schemas.microsoft.com/office/drawing/2014/main" id="{5447BFA4-99A5-4418-F574-ECA38E64ED32}"/>
                </a:ext>
              </a:extLst>
            </p:cNvPr>
            <p:cNvSpPr/>
            <p:nvPr/>
          </p:nvSpPr>
          <p:spPr>
            <a:xfrm rot="16200000">
              <a:off x="551663" y="1502235"/>
              <a:ext cx="588717" cy="588717"/>
            </a:xfrm>
            <a:prstGeom prst="rtTriangle">
              <a:avLst/>
            </a:prstGeom>
            <a:solidFill>
              <a:srgbClr val="FFC000">
                <a:lumMod val="40000"/>
                <a:lumOff val="60000"/>
              </a:srgb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5" name="Graphic 14" descr="Graduation cap with solid fill">
              <a:extLst>
                <a:ext uri="{FF2B5EF4-FFF2-40B4-BE49-F238E27FC236}">
                  <a16:creationId xmlns:a16="http://schemas.microsoft.com/office/drawing/2014/main" id="{5D5A9332-4179-B027-BA9A-4DB42680C5B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2846" y="1521207"/>
              <a:ext cx="543038" cy="543037"/>
            </a:xfrm>
            <a:prstGeom prst="rect">
              <a:avLst/>
            </a:prstGeom>
          </p:spPr>
        </p:pic>
      </p:grpSp>
      <p:grpSp>
        <p:nvGrpSpPr>
          <p:cNvPr id="16" name="Group 15">
            <a:extLst>
              <a:ext uri="{FF2B5EF4-FFF2-40B4-BE49-F238E27FC236}">
                <a16:creationId xmlns:a16="http://schemas.microsoft.com/office/drawing/2014/main" id="{9974978E-E005-E2D8-4B8A-411E583F3985}"/>
              </a:ext>
            </a:extLst>
          </p:cNvPr>
          <p:cNvGrpSpPr>
            <a:grpSpLocks noChangeAspect="1"/>
          </p:cNvGrpSpPr>
          <p:nvPr/>
        </p:nvGrpSpPr>
        <p:grpSpPr>
          <a:xfrm>
            <a:off x="4827292" y="3396974"/>
            <a:ext cx="588767" cy="602572"/>
            <a:chOff x="-705328" y="7031793"/>
            <a:chExt cx="580101" cy="593703"/>
          </a:xfrm>
        </p:grpSpPr>
        <p:sp>
          <p:nvSpPr>
            <p:cNvPr id="17" name="Rectangle 16">
              <a:extLst>
                <a:ext uri="{FF2B5EF4-FFF2-40B4-BE49-F238E27FC236}">
                  <a16:creationId xmlns:a16="http://schemas.microsoft.com/office/drawing/2014/main" id="{C73F7257-D1EF-DB63-457C-B2B25EBD8E0F}"/>
                </a:ext>
              </a:extLst>
            </p:cNvPr>
            <p:cNvSpPr/>
            <p:nvPr/>
          </p:nvSpPr>
          <p:spPr>
            <a:xfrm>
              <a:off x="-705328" y="7031793"/>
              <a:ext cx="580101" cy="580101"/>
            </a:xfrm>
            <a:prstGeom prst="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Right Triangle 17">
              <a:extLst>
                <a:ext uri="{FF2B5EF4-FFF2-40B4-BE49-F238E27FC236}">
                  <a16:creationId xmlns:a16="http://schemas.microsoft.com/office/drawing/2014/main" id="{977D416D-EFE1-A3BD-127A-1BC13142F688}"/>
                </a:ext>
              </a:extLst>
            </p:cNvPr>
            <p:cNvSpPr/>
            <p:nvPr/>
          </p:nvSpPr>
          <p:spPr>
            <a:xfrm rot="16200000">
              <a:off x="-705328" y="7045395"/>
              <a:ext cx="580101" cy="580101"/>
            </a:xfrm>
            <a:prstGeom prst="rtTriangle">
              <a:avLst/>
            </a:prstGeom>
            <a:solidFill>
              <a:srgbClr val="5B9BD5">
                <a:lumMod val="40000"/>
                <a:lumOff val="60000"/>
              </a:srgb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9" name="Graphic 18" descr="Books on shelf with solid fill">
              <a:extLst>
                <a:ext uri="{FF2B5EF4-FFF2-40B4-BE49-F238E27FC236}">
                  <a16:creationId xmlns:a16="http://schemas.microsoft.com/office/drawing/2014/main" id="{0ECC7647-67FC-553F-571B-1F9AE6BDB45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83075" y="7077395"/>
              <a:ext cx="504844" cy="504844"/>
            </a:xfrm>
            <a:prstGeom prst="rect">
              <a:avLst/>
            </a:prstGeom>
          </p:spPr>
        </p:pic>
      </p:grpSp>
      <p:grpSp>
        <p:nvGrpSpPr>
          <p:cNvPr id="28" name="Group 27">
            <a:extLst>
              <a:ext uri="{FF2B5EF4-FFF2-40B4-BE49-F238E27FC236}">
                <a16:creationId xmlns:a16="http://schemas.microsoft.com/office/drawing/2014/main" id="{BE5A2BC7-2E12-6363-7368-DCC109BACB5E}"/>
              </a:ext>
            </a:extLst>
          </p:cNvPr>
          <p:cNvGrpSpPr/>
          <p:nvPr/>
        </p:nvGrpSpPr>
        <p:grpSpPr>
          <a:xfrm>
            <a:off x="499474" y="3410829"/>
            <a:ext cx="590573" cy="588717"/>
            <a:chOff x="-690100" y="361906"/>
            <a:chExt cx="590573" cy="588717"/>
          </a:xfrm>
        </p:grpSpPr>
        <p:sp>
          <p:nvSpPr>
            <p:cNvPr id="20" name="Rectangle 19">
              <a:extLst>
                <a:ext uri="{FF2B5EF4-FFF2-40B4-BE49-F238E27FC236}">
                  <a16:creationId xmlns:a16="http://schemas.microsoft.com/office/drawing/2014/main" id="{ECB5641C-C3B6-609E-3CF4-7757EB986318}"/>
                </a:ext>
              </a:extLst>
            </p:cNvPr>
            <p:cNvSpPr/>
            <p:nvPr/>
          </p:nvSpPr>
          <p:spPr>
            <a:xfrm>
              <a:off x="-690100" y="361906"/>
              <a:ext cx="588717" cy="588717"/>
            </a:xfrm>
            <a:prstGeom prst="rect">
              <a:avLst/>
            </a:prstGeom>
            <a:solidFill>
              <a:srgbClr val="C84681"/>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Right Triangle 20">
              <a:extLst>
                <a:ext uri="{FF2B5EF4-FFF2-40B4-BE49-F238E27FC236}">
                  <a16:creationId xmlns:a16="http://schemas.microsoft.com/office/drawing/2014/main" id="{EE3252F1-CF34-1E2A-1B4F-BCC73923F91A}"/>
                </a:ext>
              </a:extLst>
            </p:cNvPr>
            <p:cNvSpPr/>
            <p:nvPr/>
          </p:nvSpPr>
          <p:spPr>
            <a:xfrm rot="16200000">
              <a:off x="-688244" y="361906"/>
              <a:ext cx="588717" cy="588717"/>
            </a:xfrm>
            <a:prstGeom prst="rtTriangle">
              <a:avLst/>
            </a:prstGeom>
            <a:solidFill>
              <a:srgbClr val="DE8EB2"/>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22" name="Graphic 21" descr="Desk with solid fill">
              <a:extLst>
                <a:ext uri="{FF2B5EF4-FFF2-40B4-BE49-F238E27FC236}">
                  <a16:creationId xmlns:a16="http://schemas.microsoft.com/office/drawing/2014/main" id="{989F859D-C212-AB7E-1876-DBAA4C150292}"/>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667261" y="398112"/>
              <a:ext cx="543037" cy="543037"/>
            </a:xfrm>
            <a:prstGeom prst="rect">
              <a:avLst/>
            </a:prstGeom>
          </p:spPr>
        </p:pic>
      </p:grpSp>
    </p:spTree>
    <p:extLst>
      <p:ext uri="{BB962C8B-B14F-4D97-AF65-F5344CB8AC3E}">
        <p14:creationId xmlns:p14="http://schemas.microsoft.com/office/powerpoint/2010/main" val="434396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A87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78622" y="1554738"/>
            <a:ext cx="4364454" cy="685801"/>
          </a:xfrm>
        </p:spPr>
        <p:txBody>
          <a:bodyPr/>
          <a:lstStyle/>
          <a:p>
            <a:r>
              <a:rPr lang="en-US" sz="3600" b="1" dirty="0"/>
              <a:t>getting started on</a:t>
            </a:r>
          </a:p>
        </p:txBody>
      </p:sp>
      <p:sp>
        <p:nvSpPr>
          <p:cNvPr id="3" name="Subtitle 2"/>
          <p:cNvSpPr>
            <a:spLocks noGrp="1"/>
          </p:cNvSpPr>
          <p:nvPr>
            <p:ph type="subTitle" idx="1"/>
          </p:nvPr>
        </p:nvSpPr>
        <p:spPr>
          <a:xfrm>
            <a:off x="1143000" y="2852747"/>
            <a:ext cx="7225908" cy="499222"/>
          </a:xfrm>
        </p:spPr>
        <p:txBody>
          <a:bodyPr>
            <a:normAutofit/>
          </a:bodyPr>
          <a:lstStyle/>
          <a:p>
            <a:pPr algn="r"/>
            <a:r>
              <a:rPr lang="en-US" sz="2400" dirty="0">
                <a:latin typeface="Arial Nova Light" panose="020B0304020202020204" pitchFamily="34" charset="0"/>
              </a:rPr>
              <a:t>Homepage, collection tiles and searching</a:t>
            </a:r>
          </a:p>
        </p:txBody>
      </p:sp>
      <p:pic>
        <p:nvPicPr>
          <p:cNvPr id="8" name="Picture 7">
            <a:extLst>
              <a:ext uri="{FF2B5EF4-FFF2-40B4-BE49-F238E27FC236}">
                <a16:creationId xmlns:a16="http://schemas.microsoft.com/office/drawing/2014/main" id="{26BFD26E-9D4A-34EA-7B01-F56184B2C81B}"/>
              </a:ext>
            </a:extLst>
          </p:cNvPr>
          <p:cNvPicPr>
            <a:picLocks noChangeAspect="1"/>
          </p:cNvPicPr>
          <p:nvPr/>
        </p:nvPicPr>
        <p:blipFill>
          <a:blip r:embed="rId2"/>
          <a:stretch>
            <a:fillRect/>
          </a:stretch>
        </p:blipFill>
        <p:spPr>
          <a:xfrm>
            <a:off x="466854" y="2090299"/>
            <a:ext cx="7902054" cy="828190"/>
          </a:xfrm>
          <a:prstGeom prst="rect">
            <a:avLst/>
          </a:prstGeom>
        </p:spPr>
      </p:pic>
    </p:spTree>
    <p:extLst>
      <p:ext uri="{BB962C8B-B14F-4D97-AF65-F5344CB8AC3E}">
        <p14:creationId xmlns:p14="http://schemas.microsoft.com/office/powerpoint/2010/main" val="2204447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4038C86-9B5B-26A2-370C-DDA7715B9E9C}"/>
              </a:ext>
            </a:extLst>
          </p:cNvPr>
          <p:cNvSpPr/>
          <p:nvPr/>
        </p:nvSpPr>
        <p:spPr>
          <a:xfrm>
            <a:off x="0" y="1062295"/>
            <a:ext cx="9144000" cy="2147249"/>
          </a:xfrm>
          <a:prstGeom prst="rect">
            <a:avLst/>
          </a:prstGeom>
          <a:solidFill>
            <a:srgbClr val="00A87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200" b="1" i="0" u="none" strike="noStrike" kern="1200" cap="none" spc="0" normalizeH="0" baseline="0" noProof="0" dirty="0">
              <a:ln>
                <a:noFill/>
              </a:ln>
              <a:solidFill>
                <a:srgbClr val="008563"/>
              </a:solidFill>
              <a:effectLst/>
              <a:uLnTx/>
              <a:uFillTx/>
              <a:latin typeface="Arial Nova Light" panose="020B0304020202020204" pitchFamily="34" charset="0"/>
              <a:ea typeface="+mn-ea"/>
              <a:cs typeface="+mn-cs"/>
            </a:endParaRPr>
          </a:p>
        </p:txBody>
      </p:sp>
      <p:sp>
        <p:nvSpPr>
          <p:cNvPr id="5" name="Rounded Rectangular Callout 4"/>
          <p:cNvSpPr/>
          <p:nvPr/>
        </p:nvSpPr>
        <p:spPr>
          <a:xfrm>
            <a:off x="5828734" y="3928781"/>
            <a:ext cx="2513115" cy="963806"/>
          </a:xfrm>
          <a:prstGeom prst="wedgeRoundRectCallout">
            <a:avLst>
              <a:gd name="adj1" fmla="val 47734"/>
              <a:gd name="adj2" fmla="val -48442"/>
              <a:gd name="adj3" fmla="val 16667"/>
            </a:avLst>
          </a:prstGeom>
          <a:solidFill>
            <a:srgbClr val="C84681"/>
          </a:solidFill>
          <a:ln w="44450">
            <a:noFill/>
          </a:ln>
          <a:effectLst/>
        </p:spPr>
        <p:style>
          <a:lnRef idx="1">
            <a:schemeClr val="accent1"/>
          </a:lnRef>
          <a:fillRef idx="3">
            <a:schemeClr val="accent1"/>
          </a:fillRef>
          <a:effectRef idx="2">
            <a:schemeClr val="accent1"/>
          </a:effectRef>
          <a:fontRef idx="minor">
            <a:schemeClr val="lt1"/>
          </a:fontRef>
        </p:style>
        <p:txBody>
          <a:bodyPr lIns="324000" tIns="324000" rIns="324000" bIns="324000" rtlCol="0" anchor="ctr" anchorCtr="0">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white"/>
                </a:solidFill>
                <a:effectLst/>
                <a:uLnTx/>
                <a:uFillTx/>
                <a:latin typeface="Arial Nova Light" panose="020B0304020202020204" pitchFamily="34" charset="0"/>
                <a:ea typeface="+mn-ea"/>
                <a:cs typeface="+mn-cs"/>
              </a:rPr>
              <a:t>Please note: if your institution does not subscribe to a particular collection, it is possible that </a:t>
            </a:r>
            <a:r>
              <a:rPr kumimoji="0" lang="en-GB" sz="1000" b="0" i="0" u="none" strike="noStrike" kern="1200" cap="none" spc="0" normalizeH="0" baseline="0" noProof="0" dirty="0">
                <a:ln>
                  <a:noFill/>
                </a:ln>
                <a:solidFill>
                  <a:prstClr val="white"/>
                </a:solidFill>
                <a:effectLst/>
                <a:uLnTx/>
                <a:uFillTx/>
                <a:latin typeface="Arial Nova Light" panose="020B0304020202020204" pitchFamily="34" charset="0"/>
                <a:ea typeface="+mn-ea"/>
                <a:cs typeface="+mn-cs"/>
              </a:rPr>
              <a:t>some</a:t>
            </a:r>
            <a:r>
              <a:rPr kumimoji="0" lang="en-GB" sz="900" b="0" i="0" u="none" strike="noStrike" kern="1200" cap="none" spc="0" normalizeH="0" baseline="0" noProof="0" dirty="0">
                <a:ln>
                  <a:noFill/>
                </a:ln>
                <a:solidFill>
                  <a:prstClr val="white"/>
                </a:solidFill>
                <a:effectLst/>
                <a:uLnTx/>
                <a:uFillTx/>
                <a:latin typeface="Arial Nova Light" panose="020B0304020202020204" pitchFamily="34" charset="0"/>
                <a:ea typeface="+mn-ea"/>
                <a:cs typeface="+mn-cs"/>
              </a:rPr>
              <a:t> of these content options will appear in grey on your screen.</a:t>
            </a:r>
          </a:p>
        </p:txBody>
      </p:sp>
      <p:grpSp>
        <p:nvGrpSpPr>
          <p:cNvPr id="11" name="Group 10">
            <a:extLst>
              <a:ext uri="{FF2B5EF4-FFF2-40B4-BE49-F238E27FC236}">
                <a16:creationId xmlns:a16="http://schemas.microsoft.com/office/drawing/2014/main" id="{7EC65B8F-FC51-016E-32F2-6597E683BB84}"/>
              </a:ext>
            </a:extLst>
          </p:cNvPr>
          <p:cNvGrpSpPr/>
          <p:nvPr/>
        </p:nvGrpSpPr>
        <p:grpSpPr>
          <a:xfrm>
            <a:off x="458832" y="1372778"/>
            <a:ext cx="4777740" cy="3519809"/>
            <a:chOff x="327660" y="1533873"/>
            <a:chExt cx="4777740" cy="3519809"/>
          </a:xfrm>
        </p:grpSpPr>
        <p:pic>
          <p:nvPicPr>
            <p:cNvPr id="9" name="Picture 8">
              <a:extLst>
                <a:ext uri="{FF2B5EF4-FFF2-40B4-BE49-F238E27FC236}">
                  <a16:creationId xmlns:a16="http://schemas.microsoft.com/office/drawing/2014/main" id="{C3497B09-4DD5-6428-F2CE-F46F9596E9B5}"/>
                </a:ext>
              </a:extLst>
            </p:cNvPr>
            <p:cNvPicPr>
              <a:picLocks noChangeAspect="1"/>
            </p:cNvPicPr>
            <p:nvPr/>
          </p:nvPicPr>
          <p:blipFill rotWithShape="1">
            <a:blip r:embed="rId2"/>
            <a:srcRect l="13331" r="13960"/>
            <a:stretch/>
          </p:blipFill>
          <p:spPr>
            <a:xfrm>
              <a:off x="327660" y="1533873"/>
              <a:ext cx="4777740" cy="3519809"/>
            </a:xfrm>
            <a:prstGeom prst="rect">
              <a:avLst/>
            </a:prstGeom>
            <a:ln>
              <a:solidFill>
                <a:srgbClr val="00A87D"/>
              </a:solidFill>
            </a:ln>
          </p:spPr>
        </p:pic>
        <p:sp>
          <p:nvSpPr>
            <p:cNvPr id="10" name="Rectangle 9">
              <a:extLst>
                <a:ext uri="{FF2B5EF4-FFF2-40B4-BE49-F238E27FC236}">
                  <a16:creationId xmlns:a16="http://schemas.microsoft.com/office/drawing/2014/main" id="{C9B2B424-12D9-D98C-08F8-1A33D4C0D949}"/>
                </a:ext>
              </a:extLst>
            </p:cNvPr>
            <p:cNvSpPr/>
            <p:nvPr/>
          </p:nvSpPr>
          <p:spPr>
            <a:xfrm>
              <a:off x="3931920" y="1593380"/>
              <a:ext cx="259080" cy="98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13" name="Rectangle: Rounded Corners 12">
            <a:extLst>
              <a:ext uri="{FF2B5EF4-FFF2-40B4-BE49-F238E27FC236}">
                <a16:creationId xmlns:a16="http://schemas.microsoft.com/office/drawing/2014/main" id="{B448CAB2-ACDA-831B-38C3-5E3DA344D1B8}"/>
              </a:ext>
            </a:extLst>
          </p:cNvPr>
          <p:cNvSpPr/>
          <p:nvPr/>
        </p:nvSpPr>
        <p:spPr>
          <a:xfrm>
            <a:off x="5695404" y="1856232"/>
            <a:ext cx="2779776" cy="1929384"/>
          </a:xfrm>
          <a:prstGeom prst="roundRect">
            <a:avLst>
              <a:gd name="adj" fmla="val 7662"/>
            </a:avLst>
          </a:prstGeom>
          <a:solidFill>
            <a:srgbClr val="00A87D"/>
          </a:solidFill>
          <a:ln>
            <a:solidFill>
              <a:srgbClr val="00A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1800" b="0" i="1"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SAGE Research Methods </a:t>
            </a:r>
            <a:r>
              <a:rPr kumimoji="0" lang="en-GB" sz="18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content will also be available through your library catalogue, and search engines like Google.</a:t>
            </a:r>
          </a:p>
        </p:txBody>
      </p:sp>
      <p:sp>
        <p:nvSpPr>
          <p:cNvPr id="14" name="Title 1">
            <a:extLst>
              <a:ext uri="{FF2B5EF4-FFF2-40B4-BE49-F238E27FC236}">
                <a16:creationId xmlns:a16="http://schemas.microsoft.com/office/drawing/2014/main" id="{CCAD3527-15A5-9FFF-BA20-E785FE42E67C}"/>
              </a:ext>
            </a:extLst>
          </p:cNvPr>
          <p:cNvSpPr txBox="1">
            <a:spLocks/>
          </p:cNvSpPr>
          <p:nvPr/>
        </p:nvSpPr>
        <p:spPr>
          <a:xfrm>
            <a:off x="4724374" y="141183"/>
            <a:ext cx="2831910" cy="77932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2"/>
                </a:solidFill>
                <a:latin typeface="Arial" pitchFamily="34"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000000">
                    <a:lumMod val="50000"/>
                    <a:lumOff val="50000"/>
                  </a:srgbClr>
                </a:solidFill>
                <a:effectLst/>
                <a:uLnTx/>
                <a:uFillTx/>
                <a:latin typeface="Arial"/>
                <a:ea typeface="+mj-ea"/>
                <a:cs typeface="Arial" pitchFamily="34" charset="0"/>
              </a:rPr>
              <a:t>homepage</a:t>
            </a:r>
          </a:p>
        </p:txBody>
      </p:sp>
      <p:pic>
        <p:nvPicPr>
          <p:cNvPr id="15" name="Picture 14">
            <a:extLst>
              <a:ext uri="{FF2B5EF4-FFF2-40B4-BE49-F238E27FC236}">
                <a16:creationId xmlns:a16="http://schemas.microsoft.com/office/drawing/2014/main" id="{A938B186-6EAD-3FE9-FA17-894383C7E576}"/>
              </a:ext>
            </a:extLst>
          </p:cNvPr>
          <p:cNvPicPr>
            <a:picLocks noChangeAspect="1"/>
          </p:cNvPicPr>
          <p:nvPr/>
        </p:nvPicPr>
        <p:blipFill>
          <a:blip r:embed="rId3"/>
          <a:stretch>
            <a:fillRect/>
          </a:stretch>
        </p:blipFill>
        <p:spPr>
          <a:xfrm>
            <a:off x="482599" y="342811"/>
            <a:ext cx="4241775" cy="446326"/>
          </a:xfrm>
          <a:prstGeom prst="rect">
            <a:avLst/>
          </a:prstGeom>
        </p:spPr>
      </p:pic>
      <p:sp>
        <p:nvSpPr>
          <p:cNvPr id="2" name="Rectangle 1">
            <a:extLst>
              <a:ext uri="{FF2B5EF4-FFF2-40B4-BE49-F238E27FC236}">
                <a16:creationId xmlns:a16="http://schemas.microsoft.com/office/drawing/2014/main" id="{41CEC2D2-B556-1CF9-8C48-7FD71912955C}"/>
              </a:ext>
            </a:extLst>
          </p:cNvPr>
          <p:cNvSpPr/>
          <p:nvPr/>
        </p:nvSpPr>
        <p:spPr>
          <a:xfrm>
            <a:off x="5964573" y="975140"/>
            <a:ext cx="3179428" cy="610040"/>
          </a:xfrm>
          <a:prstGeom prst="rect">
            <a:avLst/>
          </a:prstGeom>
          <a:solidFill>
            <a:srgbClr val="008563"/>
          </a:solidFill>
          <a:ln w="9525">
            <a:solidFill>
              <a:srgbClr val="0085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grpSp>
        <p:nvGrpSpPr>
          <p:cNvPr id="8" name="Group 7">
            <a:extLst>
              <a:ext uri="{FF2B5EF4-FFF2-40B4-BE49-F238E27FC236}">
                <a16:creationId xmlns:a16="http://schemas.microsoft.com/office/drawing/2014/main" id="{17302F2E-80D7-B554-E35B-7A9C85D6FDD1}"/>
              </a:ext>
            </a:extLst>
          </p:cNvPr>
          <p:cNvGrpSpPr>
            <a:grpSpLocks noChangeAspect="1"/>
          </p:cNvGrpSpPr>
          <p:nvPr/>
        </p:nvGrpSpPr>
        <p:grpSpPr>
          <a:xfrm>
            <a:off x="5656574" y="977611"/>
            <a:ext cx="599618" cy="599618"/>
            <a:chOff x="5828734" y="942863"/>
            <a:chExt cx="468000" cy="468000"/>
          </a:xfrm>
        </p:grpSpPr>
        <p:sp>
          <p:nvSpPr>
            <p:cNvPr id="3" name="Oval 2">
              <a:extLst>
                <a:ext uri="{FF2B5EF4-FFF2-40B4-BE49-F238E27FC236}">
                  <a16:creationId xmlns:a16="http://schemas.microsoft.com/office/drawing/2014/main" id="{448EC208-8F74-579A-B1B6-4759D5F53A29}"/>
                </a:ext>
              </a:extLst>
            </p:cNvPr>
            <p:cNvSpPr/>
            <p:nvPr/>
          </p:nvSpPr>
          <p:spPr>
            <a:xfrm>
              <a:off x="5828734" y="942863"/>
              <a:ext cx="468000" cy="468000"/>
            </a:xfrm>
            <a:prstGeom prst="ellipse">
              <a:avLst/>
            </a:prstGeom>
            <a:solidFill>
              <a:srgbClr val="00A87D"/>
            </a:solidFill>
            <a:ln>
              <a:solidFill>
                <a:srgbClr val="00A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6" name="Graphic 5" descr="Cursor with solid fill">
              <a:extLst>
                <a:ext uri="{FF2B5EF4-FFF2-40B4-BE49-F238E27FC236}">
                  <a16:creationId xmlns:a16="http://schemas.microsoft.com/office/drawing/2014/main" id="{03AF7D2F-C1EC-4199-28A9-392567D5124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28734" y="942863"/>
              <a:ext cx="468000" cy="468000"/>
            </a:xfrm>
            <a:prstGeom prst="rect">
              <a:avLst/>
            </a:prstGeom>
          </p:spPr>
        </p:pic>
      </p:grpSp>
      <p:sp>
        <p:nvSpPr>
          <p:cNvPr id="16" name="TextBox 15">
            <a:extLst>
              <a:ext uri="{FF2B5EF4-FFF2-40B4-BE49-F238E27FC236}">
                <a16:creationId xmlns:a16="http://schemas.microsoft.com/office/drawing/2014/main" id="{84B310FA-B33D-D5C6-FD61-2722E2EBFBED}"/>
              </a:ext>
            </a:extLst>
          </p:cNvPr>
          <p:cNvSpPr txBox="1"/>
          <p:nvPr/>
        </p:nvSpPr>
        <p:spPr>
          <a:xfrm>
            <a:off x="6064403" y="1094814"/>
            <a:ext cx="3271387" cy="369332"/>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charset="0"/>
                <a:ea typeface="ＭＳ Ｐゴシック" pitchFamily="34" charset="-128"/>
                <a:cs typeface="+mn-cs"/>
              </a:rPr>
              <a:t>methods.sagepub.com</a:t>
            </a:r>
          </a:p>
        </p:txBody>
      </p:sp>
    </p:spTree>
    <p:extLst>
      <p:ext uri="{BB962C8B-B14F-4D97-AF65-F5344CB8AC3E}">
        <p14:creationId xmlns:p14="http://schemas.microsoft.com/office/powerpoint/2010/main" val="1969719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FEB8C3-47B4-321A-2B13-D6F0C377492F}"/>
              </a:ext>
            </a:extLst>
          </p:cNvPr>
          <p:cNvSpPr/>
          <p:nvPr/>
        </p:nvSpPr>
        <p:spPr>
          <a:xfrm>
            <a:off x="0" y="1062295"/>
            <a:ext cx="9144000" cy="2147249"/>
          </a:xfrm>
          <a:prstGeom prst="rect">
            <a:avLst/>
          </a:prstGeom>
          <a:solidFill>
            <a:srgbClr val="00A87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200" b="1" i="0" u="none" strike="noStrike" kern="1200" cap="none" spc="0" normalizeH="0" baseline="0" noProof="0" dirty="0">
              <a:ln>
                <a:noFill/>
              </a:ln>
              <a:solidFill>
                <a:srgbClr val="008563"/>
              </a:solidFill>
              <a:effectLst/>
              <a:uLnTx/>
              <a:uFillTx/>
              <a:latin typeface="Arial Nova Light" panose="020B0304020202020204" pitchFamily="34" charset="0"/>
              <a:ea typeface="+mn-ea"/>
              <a:cs typeface="+mn-cs"/>
            </a:endParaRPr>
          </a:p>
        </p:txBody>
      </p:sp>
      <p:sp>
        <p:nvSpPr>
          <p:cNvPr id="5" name="Title 1">
            <a:extLst>
              <a:ext uri="{FF2B5EF4-FFF2-40B4-BE49-F238E27FC236}">
                <a16:creationId xmlns:a16="http://schemas.microsoft.com/office/drawing/2014/main" id="{8EB02211-823C-8866-C664-D423566124CD}"/>
              </a:ext>
            </a:extLst>
          </p:cNvPr>
          <p:cNvSpPr txBox="1">
            <a:spLocks/>
          </p:cNvSpPr>
          <p:nvPr/>
        </p:nvSpPr>
        <p:spPr>
          <a:xfrm>
            <a:off x="4724374" y="141183"/>
            <a:ext cx="4419626" cy="77932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2"/>
                </a:solidFill>
                <a:latin typeface="Arial" pitchFamily="34"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000000">
                    <a:lumMod val="50000"/>
                    <a:lumOff val="50000"/>
                  </a:srgbClr>
                </a:solidFill>
                <a:effectLst/>
                <a:uLnTx/>
                <a:uFillTx/>
                <a:latin typeface="Arial"/>
                <a:ea typeface="+mj-ea"/>
                <a:cs typeface="Arial" pitchFamily="34" charset="0"/>
              </a:rPr>
              <a:t>homepage search bar</a:t>
            </a:r>
          </a:p>
        </p:txBody>
      </p:sp>
      <p:pic>
        <p:nvPicPr>
          <p:cNvPr id="6" name="Picture 5">
            <a:extLst>
              <a:ext uri="{FF2B5EF4-FFF2-40B4-BE49-F238E27FC236}">
                <a16:creationId xmlns:a16="http://schemas.microsoft.com/office/drawing/2014/main" id="{D8E54D10-EB59-7B8D-E446-E8D97FA9E6E3}"/>
              </a:ext>
            </a:extLst>
          </p:cNvPr>
          <p:cNvPicPr>
            <a:picLocks noChangeAspect="1"/>
          </p:cNvPicPr>
          <p:nvPr/>
        </p:nvPicPr>
        <p:blipFill>
          <a:blip r:embed="rId2"/>
          <a:stretch>
            <a:fillRect/>
          </a:stretch>
        </p:blipFill>
        <p:spPr>
          <a:xfrm>
            <a:off x="482599" y="342811"/>
            <a:ext cx="4241775" cy="446326"/>
          </a:xfrm>
          <a:prstGeom prst="rect">
            <a:avLst/>
          </a:prstGeom>
        </p:spPr>
      </p:pic>
      <p:sp>
        <p:nvSpPr>
          <p:cNvPr id="8" name="Rectangle: Rounded Corners 7">
            <a:extLst>
              <a:ext uri="{FF2B5EF4-FFF2-40B4-BE49-F238E27FC236}">
                <a16:creationId xmlns:a16="http://schemas.microsoft.com/office/drawing/2014/main" id="{92CBA928-47FE-079C-E6D5-6FE74E90A8CD}"/>
              </a:ext>
            </a:extLst>
          </p:cNvPr>
          <p:cNvSpPr/>
          <p:nvPr/>
        </p:nvSpPr>
        <p:spPr>
          <a:xfrm>
            <a:off x="6110735" y="1319917"/>
            <a:ext cx="2714575" cy="2700461"/>
          </a:xfrm>
          <a:prstGeom prst="roundRect">
            <a:avLst>
              <a:gd name="adj" fmla="val 7662"/>
            </a:avLst>
          </a:prstGeom>
          <a:solidFill>
            <a:srgbClr val="00A87D"/>
          </a:solidFill>
          <a:ln>
            <a:solidFill>
              <a:srgbClr val="00A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Use the search bar to find content related to:</a:t>
            </a:r>
          </a:p>
          <a:p>
            <a:pPr marL="285750" marR="0" lvl="0" indent="-28575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the </a:t>
            </a:r>
            <a:r>
              <a:rPr kumimoji="0" lang="en-GB" sz="1600" b="1"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stage</a:t>
            </a:r>
            <a:r>
              <a:rPr kumimoji="0" lang="en-GB" sz="16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 you’re at</a:t>
            </a:r>
          </a:p>
          <a:p>
            <a:pPr marL="285750" marR="0" lvl="0" indent="-28575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methods</a:t>
            </a:r>
            <a:r>
              <a:rPr kumimoji="0" lang="en-GB" sz="16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 you are using</a:t>
            </a:r>
          </a:p>
          <a:p>
            <a:pPr marL="285750" marR="0" lvl="0" indent="-28575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data</a:t>
            </a:r>
            <a:r>
              <a:rPr kumimoji="0" lang="en-GB" sz="16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 you are analysing</a:t>
            </a:r>
          </a:p>
          <a:p>
            <a:pPr marL="285750" marR="0" lvl="0" indent="-28575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keywords</a:t>
            </a:r>
            <a:r>
              <a:rPr kumimoji="0" lang="en-GB" sz="16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 and themes</a:t>
            </a:r>
          </a:p>
          <a:p>
            <a:pPr marL="0" marR="0" lvl="0" indent="0" algn="l" defTabSz="914400" rtl="0" eaLnBrk="1" fontAlgn="base" latinLnBrk="0" hangingPunct="1">
              <a:lnSpc>
                <a:spcPct val="100000"/>
              </a:lnSpc>
              <a:spcBef>
                <a:spcPts val="0"/>
              </a:spcBef>
              <a:spcAft>
                <a:spcPct val="0"/>
              </a:spcAft>
              <a:buClrTx/>
              <a:buSzTx/>
              <a:buFontTx/>
              <a:buNone/>
              <a:tabLst/>
              <a:defRPr/>
            </a:pPr>
            <a:r>
              <a:rPr kumimoji="0" lang="en-GB" sz="105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 </a:t>
            </a:r>
          </a:p>
          <a:p>
            <a:pPr marL="0" marR="0" lvl="0" indent="0" algn="l" defTabSz="914400" rtl="0" eaLnBrk="1" fontAlgn="base" latinLnBrk="0" hangingPunct="1">
              <a:lnSpc>
                <a:spcPct val="100000"/>
              </a:lnSpc>
              <a:spcBef>
                <a:spcPts val="0"/>
              </a:spcBef>
              <a:spcAft>
                <a:spcPct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Think about challenges you are facing or research skills you want to develop.</a:t>
            </a:r>
            <a:endParaRPr kumimoji="0" lang="en-GB" sz="14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endParaRPr>
          </a:p>
        </p:txBody>
      </p:sp>
      <p:pic>
        <p:nvPicPr>
          <p:cNvPr id="13" name="Picture 12">
            <a:extLst>
              <a:ext uri="{FF2B5EF4-FFF2-40B4-BE49-F238E27FC236}">
                <a16:creationId xmlns:a16="http://schemas.microsoft.com/office/drawing/2014/main" id="{9818DB0C-54F8-A2A9-D612-0B86C4C0B6AA}"/>
              </a:ext>
            </a:extLst>
          </p:cNvPr>
          <p:cNvPicPr>
            <a:picLocks noChangeAspect="1"/>
          </p:cNvPicPr>
          <p:nvPr/>
        </p:nvPicPr>
        <p:blipFill rotWithShape="1">
          <a:blip r:embed="rId3"/>
          <a:srcRect r="24258"/>
          <a:stretch/>
        </p:blipFill>
        <p:spPr>
          <a:xfrm>
            <a:off x="361942" y="1319917"/>
            <a:ext cx="5386851" cy="3165194"/>
          </a:xfrm>
          <a:prstGeom prst="rect">
            <a:avLst/>
          </a:prstGeom>
          <a:ln>
            <a:solidFill>
              <a:srgbClr val="00A87D"/>
            </a:solidFill>
          </a:ln>
        </p:spPr>
      </p:pic>
      <p:sp>
        <p:nvSpPr>
          <p:cNvPr id="14" name="Rectangle 13">
            <a:extLst>
              <a:ext uri="{FF2B5EF4-FFF2-40B4-BE49-F238E27FC236}">
                <a16:creationId xmlns:a16="http://schemas.microsoft.com/office/drawing/2014/main" id="{A25760E8-1E03-482C-6872-F93A4D6174C9}"/>
              </a:ext>
            </a:extLst>
          </p:cNvPr>
          <p:cNvSpPr/>
          <p:nvPr/>
        </p:nvSpPr>
        <p:spPr>
          <a:xfrm>
            <a:off x="659958" y="3148717"/>
            <a:ext cx="2711395" cy="230588"/>
          </a:xfrm>
          <a:prstGeom prst="rect">
            <a:avLst/>
          </a:prstGeom>
          <a:noFill/>
          <a:ln>
            <a:solidFill>
              <a:srgbClr val="C84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5" name="Rounded Rectangular Callout 4">
            <a:extLst>
              <a:ext uri="{FF2B5EF4-FFF2-40B4-BE49-F238E27FC236}">
                <a16:creationId xmlns:a16="http://schemas.microsoft.com/office/drawing/2014/main" id="{72D621BA-3C9C-EDE4-4AA1-2B10D4FD44FE}"/>
              </a:ext>
            </a:extLst>
          </p:cNvPr>
          <p:cNvSpPr/>
          <p:nvPr/>
        </p:nvSpPr>
        <p:spPr>
          <a:xfrm>
            <a:off x="6228345" y="4129541"/>
            <a:ext cx="2479354" cy="761458"/>
          </a:xfrm>
          <a:prstGeom prst="wedgeRoundRectCallout">
            <a:avLst>
              <a:gd name="adj1" fmla="val 48486"/>
              <a:gd name="adj2" fmla="val -27095"/>
              <a:gd name="adj3" fmla="val 16667"/>
            </a:avLst>
          </a:prstGeom>
          <a:solidFill>
            <a:srgbClr val="C84681"/>
          </a:solidFill>
          <a:ln w="44450">
            <a:noFill/>
          </a:ln>
          <a:effectLst/>
        </p:spPr>
        <p:style>
          <a:lnRef idx="1">
            <a:schemeClr val="accent1"/>
          </a:lnRef>
          <a:fillRef idx="3">
            <a:schemeClr val="accent1"/>
          </a:fillRef>
          <a:effectRef idx="2">
            <a:schemeClr val="accent1"/>
          </a:effectRef>
          <a:fontRef idx="minor">
            <a:schemeClr val="lt1"/>
          </a:fontRef>
        </p:style>
        <p:txBody>
          <a:bodyPr lIns="324000" tIns="324000" rIns="324000" bIns="324000" rtlCol="0" anchor="ctr" anchorCtr="0">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Nova Light" panose="020B0304020202020204" pitchFamily="34" charset="0"/>
                <a:ea typeface="+mn-ea"/>
                <a:cs typeface="+mn-cs"/>
              </a:rPr>
              <a:t>Increase or decrease the complexity of your search by using Boolean operators:</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Nova Light" panose="020B0304020202020204" pitchFamily="34" charset="0"/>
                <a:ea typeface="+mn-ea"/>
                <a:cs typeface="+mn-cs"/>
              </a:rPr>
              <a:t>AND, OR and NOT</a:t>
            </a:r>
          </a:p>
        </p:txBody>
      </p:sp>
    </p:spTree>
    <p:extLst>
      <p:ext uri="{BB962C8B-B14F-4D97-AF65-F5344CB8AC3E}">
        <p14:creationId xmlns:p14="http://schemas.microsoft.com/office/powerpoint/2010/main" val="793136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0475D5-3A0B-43A5-36FD-26DB77E99EC7}"/>
              </a:ext>
            </a:extLst>
          </p:cNvPr>
          <p:cNvSpPr>
            <a:spLocks noGrp="1" noRot="1" noMove="1" noResize="1" noEditPoints="1" noAdjustHandles="1" noChangeArrowheads="1" noChangeShapeType="1"/>
          </p:cNvSpPr>
          <p:nvPr/>
        </p:nvSpPr>
        <p:spPr>
          <a:xfrm>
            <a:off x="0" y="1062295"/>
            <a:ext cx="9144000" cy="2147249"/>
          </a:xfrm>
          <a:prstGeom prst="rect">
            <a:avLst/>
          </a:prstGeom>
          <a:solidFill>
            <a:srgbClr val="00A87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200" b="1" i="0" u="none" strike="noStrike" kern="1200" cap="none" spc="0" normalizeH="0" baseline="0" noProof="0" dirty="0">
              <a:ln>
                <a:noFill/>
              </a:ln>
              <a:solidFill>
                <a:srgbClr val="008563"/>
              </a:solidFill>
              <a:effectLst/>
              <a:uLnTx/>
              <a:uFillTx/>
              <a:latin typeface="Arial Nova Light" panose="020B0304020202020204" pitchFamily="34" charset="0"/>
              <a:ea typeface="+mn-ea"/>
              <a:cs typeface="+mn-cs"/>
            </a:endParaRPr>
          </a:p>
        </p:txBody>
      </p:sp>
      <p:sp>
        <p:nvSpPr>
          <p:cNvPr id="7" name="Title 1">
            <a:extLst>
              <a:ext uri="{FF2B5EF4-FFF2-40B4-BE49-F238E27FC236}">
                <a16:creationId xmlns:a16="http://schemas.microsoft.com/office/drawing/2014/main" id="{29043091-354C-5F30-DAA6-97ACF75DA085}"/>
              </a:ext>
            </a:extLst>
          </p:cNvPr>
          <p:cNvSpPr txBox="1">
            <a:spLocks/>
          </p:cNvSpPr>
          <p:nvPr/>
        </p:nvSpPr>
        <p:spPr>
          <a:xfrm>
            <a:off x="4724374" y="141183"/>
            <a:ext cx="4419626" cy="77932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2"/>
                </a:solidFill>
                <a:latin typeface="Arial" pitchFamily="34"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000000">
                    <a:lumMod val="50000"/>
                    <a:lumOff val="50000"/>
                  </a:srgbClr>
                </a:solidFill>
                <a:effectLst/>
                <a:uLnTx/>
                <a:uFillTx/>
                <a:latin typeface="Arial"/>
                <a:ea typeface="+mj-ea"/>
                <a:cs typeface="Arial" pitchFamily="34" charset="0"/>
              </a:rPr>
              <a:t>advanced search</a:t>
            </a:r>
          </a:p>
        </p:txBody>
      </p:sp>
      <p:pic>
        <p:nvPicPr>
          <p:cNvPr id="11" name="Picture 10">
            <a:extLst>
              <a:ext uri="{FF2B5EF4-FFF2-40B4-BE49-F238E27FC236}">
                <a16:creationId xmlns:a16="http://schemas.microsoft.com/office/drawing/2014/main" id="{14A373E3-485D-766E-1C1D-12461CD4C0D0}"/>
              </a:ext>
            </a:extLst>
          </p:cNvPr>
          <p:cNvPicPr>
            <a:picLocks noChangeAspect="1"/>
          </p:cNvPicPr>
          <p:nvPr/>
        </p:nvPicPr>
        <p:blipFill>
          <a:blip r:embed="rId2"/>
          <a:stretch>
            <a:fillRect/>
          </a:stretch>
        </p:blipFill>
        <p:spPr>
          <a:xfrm>
            <a:off x="482599" y="342811"/>
            <a:ext cx="4241775" cy="446326"/>
          </a:xfrm>
          <a:prstGeom prst="rect">
            <a:avLst/>
          </a:prstGeom>
        </p:spPr>
      </p:pic>
      <p:pic>
        <p:nvPicPr>
          <p:cNvPr id="17" name="Picture 16">
            <a:extLst>
              <a:ext uri="{FF2B5EF4-FFF2-40B4-BE49-F238E27FC236}">
                <a16:creationId xmlns:a16="http://schemas.microsoft.com/office/drawing/2014/main" id="{C7B6C35F-3589-E51D-7911-F37111236260}"/>
              </a:ext>
            </a:extLst>
          </p:cNvPr>
          <p:cNvPicPr>
            <a:picLocks noGrp="1" noRot="1" noChangeAspect="1" noMove="1" noResize="1" noEditPoints="1" noAdjustHandles="1" noChangeArrowheads="1" noChangeShapeType="1" noCrop="1"/>
          </p:cNvPicPr>
          <p:nvPr/>
        </p:nvPicPr>
        <p:blipFill>
          <a:blip r:embed="rId3"/>
          <a:stretch>
            <a:fillRect/>
          </a:stretch>
        </p:blipFill>
        <p:spPr>
          <a:xfrm>
            <a:off x="1807866" y="1244993"/>
            <a:ext cx="5375815" cy="532111"/>
          </a:xfrm>
          <a:prstGeom prst="rect">
            <a:avLst/>
          </a:prstGeom>
          <a:solidFill>
            <a:srgbClr val="00A87D"/>
          </a:solidFill>
          <a:ln>
            <a:solidFill>
              <a:srgbClr val="00A87D"/>
            </a:solidFill>
          </a:ln>
        </p:spPr>
      </p:pic>
      <p:pic>
        <p:nvPicPr>
          <p:cNvPr id="19" name="Picture 18">
            <a:extLst>
              <a:ext uri="{FF2B5EF4-FFF2-40B4-BE49-F238E27FC236}">
                <a16:creationId xmlns:a16="http://schemas.microsoft.com/office/drawing/2014/main" id="{C306F0C8-20B4-53E9-0C3B-9E1D6DEF73E7}"/>
              </a:ext>
            </a:extLst>
          </p:cNvPr>
          <p:cNvPicPr>
            <a:picLocks noGrp="1" noRot="1" noChangeAspect="1" noMove="1" noResize="1" noEditPoints="1" noAdjustHandles="1" noChangeArrowheads="1" noChangeShapeType="1" noCrop="1"/>
          </p:cNvPicPr>
          <p:nvPr/>
        </p:nvPicPr>
        <p:blipFill rotWithShape="1">
          <a:blip r:embed="rId4"/>
          <a:srcRect t="840" b="88245"/>
          <a:stretch/>
        </p:blipFill>
        <p:spPr>
          <a:xfrm>
            <a:off x="1807866" y="1777103"/>
            <a:ext cx="5375815" cy="410371"/>
          </a:xfrm>
          <a:prstGeom prst="rect">
            <a:avLst/>
          </a:prstGeom>
          <a:solidFill>
            <a:srgbClr val="00A87D"/>
          </a:solidFill>
          <a:ln>
            <a:solidFill>
              <a:srgbClr val="00A87D"/>
            </a:solidFill>
          </a:ln>
        </p:spPr>
      </p:pic>
      <p:pic>
        <p:nvPicPr>
          <p:cNvPr id="22" name="Picture 21">
            <a:extLst>
              <a:ext uri="{FF2B5EF4-FFF2-40B4-BE49-F238E27FC236}">
                <a16:creationId xmlns:a16="http://schemas.microsoft.com/office/drawing/2014/main" id="{7E38F7E6-EEF0-E1E7-6722-AA87333BF62A}"/>
              </a:ext>
            </a:extLst>
          </p:cNvPr>
          <p:cNvPicPr>
            <a:picLocks noChangeAspect="1"/>
          </p:cNvPicPr>
          <p:nvPr/>
        </p:nvPicPr>
        <p:blipFill rotWithShape="1">
          <a:blip r:embed="rId5"/>
          <a:srcRect t="8383" b="9218"/>
          <a:stretch/>
        </p:blipFill>
        <p:spPr>
          <a:xfrm>
            <a:off x="1807866" y="2169187"/>
            <a:ext cx="5375815" cy="2956025"/>
          </a:xfrm>
          <a:prstGeom prst="rect">
            <a:avLst/>
          </a:prstGeom>
          <a:solidFill>
            <a:srgbClr val="00A87D"/>
          </a:solidFill>
          <a:ln>
            <a:solidFill>
              <a:srgbClr val="00A87D"/>
            </a:solidFill>
          </a:ln>
        </p:spPr>
      </p:pic>
      <p:cxnSp>
        <p:nvCxnSpPr>
          <p:cNvPr id="33" name="Straight Connector 32">
            <a:extLst>
              <a:ext uri="{FF2B5EF4-FFF2-40B4-BE49-F238E27FC236}">
                <a16:creationId xmlns:a16="http://schemas.microsoft.com/office/drawing/2014/main" id="{330E2D22-C3C5-4A8E-EF0C-3925FF84EE87}"/>
              </a:ext>
            </a:extLst>
          </p:cNvPr>
          <p:cNvCxnSpPr>
            <a:cxnSpLocks/>
          </p:cNvCxnSpPr>
          <p:nvPr/>
        </p:nvCxnSpPr>
        <p:spPr>
          <a:xfrm>
            <a:off x="1625505" y="2187474"/>
            <a:ext cx="662306" cy="593514"/>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EDFBEF5-14EE-03B3-6323-8AE77EA352CC}"/>
              </a:ext>
            </a:extLst>
          </p:cNvPr>
          <p:cNvCxnSpPr>
            <a:cxnSpLocks/>
          </p:cNvCxnSpPr>
          <p:nvPr/>
        </p:nvCxnSpPr>
        <p:spPr>
          <a:xfrm>
            <a:off x="1625505" y="3025496"/>
            <a:ext cx="649005" cy="40028"/>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10347E8-0BC0-2816-6506-25AD0704C280}"/>
              </a:ext>
            </a:extLst>
          </p:cNvPr>
          <p:cNvCxnSpPr>
            <a:cxnSpLocks/>
          </p:cNvCxnSpPr>
          <p:nvPr/>
        </p:nvCxnSpPr>
        <p:spPr>
          <a:xfrm>
            <a:off x="1625505" y="3922210"/>
            <a:ext cx="649005" cy="158995"/>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41E41C2-C23D-2BEF-B387-1E93A043A7AD}"/>
              </a:ext>
            </a:extLst>
          </p:cNvPr>
          <p:cNvCxnSpPr>
            <a:cxnSpLocks/>
          </p:cNvCxnSpPr>
          <p:nvPr/>
        </p:nvCxnSpPr>
        <p:spPr>
          <a:xfrm>
            <a:off x="1620734" y="3922210"/>
            <a:ext cx="651391" cy="518202"/>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1099D67-60C1-6B10-D0DC-D960E8E95782}"/>
              </a:ext>
            </a:extLst>
          </p:cNvPr>
          <p:cNvCxnSpPr>
            <a:cxnSpLocks/>
          </p:cNvCxnSpPr>
          <p:nvPr/>
        </p:nvCxnSpPr>
        <p:spPr>
          <a:xfrm>
            <a:off x="1630532" y="3944446"/>
            <a:ext cx="581690" cy="991932"/>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EF8F56F5-C060-8EE9-ABC0-DC41AF08CD87}"/>
              </a:ext>
            </a:extLst>
          </p:cNvPr>
          <p:cNvSpPr/>
          <p:nvPr/>
        </p:nvSpPr>
        <p:spPr>
          <a:xfrm>
            <a:off x="6337190" y="1574358"/>
            <a:ext cx="782148" cy="185201"/>
          </a:xfrm>
          <a:prstGeom prst="rect">
            <a:avLst/>
          </a:prstGeom>
          <a:noFill/>
          <a:ln>
            <a:solidFill>
              <a:srgbClr val="C84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cxnSp>
        <p:nvCxnSpPr>
          <p:cNvPr id="49" name="Straight Connector 48">
            <a:extLst>
              <a:ext uri="{FF2B5EF4-FFF2-40B4-BE49-F238E27FC236}">
                <a16:creationId xmlns:a16="http://schemas.microsoft.com/office/drawing/2014/main" id="{5E93846D-B72C-1D72-2633-5ADB86217D3E}"/>
              </a:ext>
            </a:extLst>
          </p:cNvPr>
          <p:cNvCxnSpPr>
            <a:cxnSpLocks/>
          </p:cNvCxnSpPr>
          <p:nvPr/>
        </p:nvCxnSpPr>
        <p:spPr>
          <a:xfrm flipH="1">
            <a:off x="7119338" y="1497588"/>
            <a:ext cx="317425" cy="184709"/>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3AD7F29-43D5-FEAB-7E1B-FBFBDA619CDE}"/>
              </a:ext>
            </a:extLst>
          </p:cNvPr>
          <p:cNvCxnSpPr>
            <a:cxnSpLocks/>
          </p:cNvCxnSpPr>
          <p:nvPr/>
        </p:nvCxnSpPr>
        <p:spPr>
          <a:xfrm flipH="1">
            <a:off x="5923722" y="2989194"/>
            <a:ext cx="1503492" cy="47201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4086E5FC-C4B9-9EF3-500A-0B8F6A39A754}"/>
              </a:ext>
            </a:extLst>
          </p:cNvPr>
          <p:cNvSpPr>
            <a:spLocks/>
          </p:cNvSpPr>
          <p:nvPr/>
        </p:nvSpPr>
        <p:spPr>
          <a:xfrm>
            <a:off x="152252" y="1864627"/>
            <a:ext cx="1473253" cy="609120"/>
          </a:xfrm>
          <a:prstGeom prst="roundRect">
            <a:avLst>
              <a:gd name="adj" fmla="val 7662"/>
            </a:avLst>
          </a:prstGeom>
          <a:solidFill>
            <a:srgbClr val="00A87D"/>
          </a:solidFill>
          <a:ln>
            <a:solidFill>
              <a:srgbClr val="00A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Enter your    search criteria</a:t>
            </a:r>
          </a:p>
        </p:txBody>
      </p:sp>
      <p:sp>
        <p:nvSpPr>
          <p:cNvPr id="26" name="Rectangle: Rounded Corners 25">
            <a:extLst>
              <a:ext uri="{FF2B5EF4-FFF2-40B4-BE49-F238E27FC236}">
                <a16:creationId xmlns:a16="http://schemas.microsoft.com/office/drawing/2014/main" id="{8587E89D-81A2-0E47-97EF-37A9EF2989DC}"/>
              </a:ext>
            </a:extLst>
          </p:cNvPr>
          <p:cNvSpPr>
            <a:spLocks/>
          </p:cNvSpPr>
          <p:nvPr/>
        </p:nvSpPr>
        <p:spPr>
          <a:xfrm>
            <a:off x="152252" y="2720936"/>
            <a:ext cx="1473253" cy="609120"/>
          </a:xfrm>
          <a:prstGeom prst="roundRect">
            <a:avLst>
              <a:gd name="adj" fmla="val 7662"/>
            </a:avLst>
          </a:prstGeom>
          <a:solidFill>
            <a:srgbClr val="C84681"/>
          </a:solidFill>
          <a:ln>
            <a:solidFill>
              <a:srgbClr val="C84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Use Boolean operators to enhance your search</a:t>
            </a:r>
          </a:p>
        </p:txBody>
      </p:sp>
      <p:sp>
        <p:nvSpPr>
          <p:cNvPr id="27" name="Rectangle: Rounded Corners 26">
            <a:extLst>
              <a:ext uri="{FF2B5EF4-FFF2-40B4-BE49-F238E27FC236}">
                <a16:creationId xmlns:a16="http://schemas.microsoft.com/office/drawing/2014/main" id="{3D5A121D-526B-00E7-187F-CC1DB2E3F893}"/>
              </a:ext>
            </a:extLst>
          </p:cNvPr>
          <p:cNvSpPr>
            <a:spLocks/>
          </p:cNvSpPr>
          <p:nvPr/>
        </p:nvSpPr>
        <p:spPr>
          <a:xfrm>
            <a:off x="152251" y="3614592"/>
            <a:ext cx="1473253" cy="609120"/>
          </a:xfrm>
          <a:prstGeom prst="roundRect">
            <a:avLst>
              <a:gd name="adj" fmla="val 7662"/>
            </a:avLst>
          </a:prstGeom>
          <a:solidFill>
            <a:srgbClr val="00A87D"/>
          </a:solidFill>
          <a:ln>
            <a:solidFill>
              <a:srgbClr val="00A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Search for a specific author, publisher or discipline</a:t>
            </a:r>
          </a:p>
        </p:txBody>
      </p:sp>
      <p:sp>
        <p:nvSpPr>
          <p:cNvPr id="28" name="Rectangle: Rounded Corners 27">
            <a:extLst>
              <a:ext uri="{FF2B5EF4-FFF2-40B4-BE49-F238E27FC236}">
                <a16:creationId xmlns:a16="http://schemas.microsoft.com/office/drawing/2014/main" id="{9D65F12C-2093-374C-DD6A-43E00AA5B63D}"/>
              </a:ext>
            </a:extLst>
          </p:cNvPr>
          <p:cNvSpPr>
            <a:spLocks/>
          </p:cNvSpPr>
          <p:nvPr/>
        </p:nvSpPr>
        <p:spPr>
          <a:xfrm>
            <a:off x="7436763" y="1136392"/>
            <a:ext cx="1473253" cy="791399"/>
          </a:xfrm>
          <a:prstGeom prst="roundRect">
            <a:avLst>
              <a:gd name="adj" fmla="val 7662"/>
            </a:avLst>
          </a:prstGeom>
          <a:solidFill>
            <a:srgbClr val="C84681"/>
          </a:solidFill>
          <a:ln>
            <a:solidFill>
              <a:srgbClr val="C84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Access the </a:t>
            </a:r>
            <a:r>
              <a:rPr kumimoji="0" lang="en-GB" sz="1100" b="0" i="1"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Advanced Search   </a:t>
            </a:r>
            <a:r>
              <a:rPr kumimoji="0" lang="en-GB" sz="11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from the top toolbar at any time</a:t>
            </a:r>
          </a:p>
        </p:txBody>
      </p:sp>
      <p:sp>
        <p:nvSpPr>
          <p:cNvPr id="29" name="Rectangle: Rounded Corners 28">
            <a:extLst>
              <a:ext uri="{FF2B5EF4-FFF2-40B4-BE49-F238E27FC236}">
                <a16:creationId xmlns:a16="http://schemas.microsoft.com/office/drawing/2014/main" id="{C98DD2BD-DF24-E6AA-FAF5-DCECDC2B8897}"/>
              </a:ext>
            </a:extLst>
          </p:cNvPr>
          <p:cNvSpPr>
            <a:spLocks/>
          </p:cNvSpPr>
          <p:nvPr/>
        </p:nvSpPr>
        <p:spPr>
          <a:xfrm>
            <a:off x="7436763" y="2531573"/>
            <a:ext cx="1473253" cy="791398"/>
          </a:xfrm>
          <a:prstGeom prst="roundRect">
            <a:avLst>
              <a:gd name="adj" fmla="val 7662"/>
            </a:avLst>
          </a:prstGeom>
          <a:solidFill>
            <a:srgbClr val="00A87D"/>
          </a:solidFill>
          <a:ln>
            <a:solidFill>
              <a:srgbClr val="00A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Search across    full text, titles, methods or keywords</a:t>
            </a:r>
          </a:p>
        </p:txBody>
      </p:sp>
      <p:sp>
        <p:nvSpPr>
          <p:cNvPr id="31" name="Isosceles Triangle 30">
            <a:extLst>
              <a:ext uri="{FF2B5EF4-FFF2-40B4-BE49-F238E27FC236}">
                <a16:creationId xmlns:a16="http://schemas.microsoft.com/office/drawing/2014/main" id="{5AE92337-2C23-4AC7-6D16-1AB0232ED04B}"/>
              </a:ext>
            </a:extLst>
          </p:cNvPr>
          <p:cNvSpPr/>
          <p:nvPr/>
        </p:nvSpPr>
        <p:spPr>
          <a:xfrm flipV="1">
            <a:off x="7446312" y="4406976"/>
            <a:ext cx="1463704" cy="299309"/>
          </a:xfrm>
          <a:prstGeom prst="triangle">
            <a:avLst/>
          </a:prstGeom>
          <a:solidFill>
            <a:srgbClr val="C84681"/>
          </a:solidFill>
          <a:ln>
            <a:solidFill>
              <a:srgbClr val="C84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30" name="Rectangle: Rounded Corners 29">
            <a:extLst>
              <a:ext uri="{FF2B5EF4-FFF2-40B4-BE49-F238E27FC236}">
                <a16:creationId xmlns:a16="http://schemas.microsoft.com/office/drawing/2014/main" id="{65D57F19-57EF-FD49-6DD5-4A7859FD5799}"/>
              </a:ext>
            </a:extLst>
          </p:cNvPr>
          <p:cNvSpPr>
            <a:spLocks/>
          </p:cNvSpPr>
          <p:nvPr/>
        </p:nvSpPr>
        <p:spPr>
          <a:xfrm>
            <a:off x="7436763" y="3633851"/>
            <a:ext cx="1473253" cy="791399"/>
          </a:xfrm>
          <a:prstGeom prst="roundRect">
            <a:avLst>
              <a:gd name="adj" fmla="val 7662"/>
            </a:avLst>
          </a:prstGeom>
          <a:solidFill>
            <a:srgbClr val="C84681"/>
          </a:solidFill>
          <a:ln>
            <a:solidFill>
              <a:srgbClr val="C84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Explore more search options further down      the page</a:t>
            </a:r>
          </a:p>
        </p:txBody>
      </p:sp>
    </p:spTree>
    <p:extLst>
      <p:ext uri="{BB962C8B-B14F-4D97-AF65-F5344CB8AC3E}">
        <p14:creationId xmlns:p14="http://schemas.microsoft.com/office/powerpoint/2010/main" val="1657251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B116F5-B793-F2B0-0DD1-EBD8094FC532}"/>
              </a:ext>
            </a:extLst>
          </p:cNvPr>
          <p:cNvSpPr>
            <a:spLocks/>
          </p:cNvSpPr>
          <p:nvPr/>
        </p:nvSpPr>
        <p:spPr>
          <a:xfrm>
            <a:off x="0" y="1062295"/>
            <a:ext cx="9144000" cy="2147249"/>
          </a:xfrm>
          <a:prstGeom prst="rect">
            <a:avLst/>
          </a:prstGeom>
          <a:solidFill>
            <a:srgbClr val="00A87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200" b="1" i="0" u="none" strike="noStrike" kern="1200" cap="none" spc="0" normalizeH="0" baseline="0" noProof="0" dirty="0">
              <a:ln>
                <a:noFill/>
              </a:ln>
              <a:solidFill>
                <a:srgbClr val="008563"/>
              </a:solidFill>
              <a:effectLst/>
              <a:uLnTx/>
              <a:uFillTx/>
              <a:latin typeface="Arial Nova Light" panose="020B0304020202020204" pitchFamily="34" charset="0"/>
              <a:ea typeface="+mn-ea"/>
              <a:cs typeface="+mn-cs"/>
            </a:endParaRPr>
          </a:p>
        </p:txBody>
      </p:sp>
      <p:sp>
        <p:nvSpPr>
          <p:cNvPr id="10" name="Title 1">
            <a:extLst>
              <a:ext uri="{FF2B5EF4-FFF2-40B4-BE49-F238E27FC236}">
                <a16:creationId xmlns:a16="http://schemas.microsoft.com/office/drawing/2014/main" id="{4EBED287-2AE6-3586-D9CA-7747B29F60DB}"/>
              </a:ext>
            </a:extLst>
          </p:cNvPr>
          <p:cNvSpPr txBox="1">
            <a:spLocks/>
          </p:cNvSpPr>
          <p:nvPr/>
        </p:nvSpPr>
        <p:spPr>
          <a:xfrm>
            <a:off x="4724374" y="141183"/>
            <a:ext cx="4419626" cy="77932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2"/>
                </a:solidFill>
                <a:latin typeface="Arial" pitchFamily="34"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000000">
                    <a:lumMod val="50000"/>
                    <a:lumOff val="50000"/>
                  </a:srgbClr>
                </a:solidFill>
                <a:effectLst/>
                <a:uLnTx/>
                <a:uFillTx/>
                <a:latin typeface="Arial"/>
                <a:ea typeface="+mj-ea"/>
                <a:cs typeface="Arial" pitchFamily="34" charset="0"/>
              </a:rPr>
              <a:t>search results</a:t>
            </a:r>
          </a:p>
        </p:txBody>
      </p:sp>
      <p:pic>
        <p:nvPicPr>
          <p:cNvPr id="12" name="Picture 11">
            <a:extLst>
              <a:ext uri="{FF2B5EF4-FFF2-40B4-BE49-F238E27FC236}">
                <a16:creationId xmlns:a16="http://schemas.microsoft.com/office/drawing/2014/main" id="{5017CBC7-569B-F2A0-4239-2DD3C51DA766}"/>
              </a:ext>
            </a:extLst>
          </p:cNvPr>
          <p:cNvPicPr>
            <a:picLocks noChangeAspect="1"/>
          </p:cNvPicPr>
          <p:nvPr/>
        </p:nvPicPr>
        <p:blipFill>
          <a:blip r:embed="rId2"/>
          <a:stretch>
            <a:fillRect/>
          </a:stretch>
        </p:blipFill>
        <p:spPr>
          <a:xfrm>
            <a:off x="482599" y="342811"/>
            <a:ext cx="4241775" cy="446326"/>
          </a:xfrm>
          <a:prstGeom prst="rect">
            <a:avLst/>
          </a:prstGeom>
        </p:spPr>
      </p:pic>
      <p:sp>
        <p:nvSpPr>
          <p:cNvPr id="16" name="Rectangle: Rounded Corners 15">
            <a:extLst>
              <a:ext uri="{FF2B5EF4-FFF2-40B4-BE49-F238E27FC236}">
                <a16:creationId xmlns:a16="http://schemas.microsoft.com/office/drawing/2014/main" id="{E47C84B6-B8B4-C745-D90C-E97BE369AA79}"/>
              </a:ext>
            </a:extLst>
          </p:cNvPr>
          <p:cNvSpPr/>
          <p:nvPr/>
        </p:nvSpPr>
        <p:spPr>
          <a:xfrm>
            <a:off x="343932" y="2538157"/>
            <a:ext cx="1473253" cy="1523609"/>
          </a:xfrm>
          <a:prstGeom prst="roundRect">
            <a:avLst>
              <a:gd name="adj" fmla="val 4424"/>
            </a:avLst>
          </a:prstGeom>
          <a:solidFill>
            <a:srgbClr val="00A87D"/>
          </a:solidFill>
          <a:ln>
            <a:solidFill>
              <a:srgbClr val="00A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Use the </a:t>
            </a:r>
            <a:r>
              <a:rPr kumimoji="0" lang="en-GB" sz="1200" b="0" i="1"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Quick filters</a:t>
            </a:r>
            <a:r>
              <a:rPr kumimoji="0" lang="en-GB" sz="12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 to refine your search by:</a:t>
            </a:r>
          </a:p>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Content type</a:t>
            </a:r>
          </a:p>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Discipline</a:t>
            </a:r>
          </a:p>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Publication date</a:t>
            </a:r>
          </a:p>
        </p:txBody>
      </p:sp>
      <p:sp>
        <p:nvSpPr>
          <p:cNvPr id="17" name="Rectangle: Rounded Corners 16">
            <a:extLst>
              <a:ext uri="{FF2B5EF4-FFF2-40B4-BE49-F238E27FC236}">
                <a16:creationId xmlns:a16="http://schemas.microsoft.com/office/drawing/2014/main" id="{C25DBC26-0C96-EF85-7176-2DCFCCE0F639}"/>
              </a:ext>
            </a:extLst>
          </p:cNvPr>
          <p:cNvSpPr/>
          <p:nvPr/>
        </p:nvSpPr>
        <p:spPr>
          <a:xfrm>
            <a:off x="343932" y="4272350"/>
            <a:ext cx="1473253" cy="609120"/>
          </a:xfrm>
          <a:prstGeom prst="roundRect">
            <a:avLst>
              <a:gd name="adj" fmla="val 7662"/>
            </a:avLst>
          </a:prstGeom>
          <a:solidFill>
            <a:srgbClr val="C84681"/>
          </a:solidFill>
          <a:ln>
            <a:solidFill>
              <a:srgbClr val="C84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Click </a:t>
            </a:r>
            <a:r>
              <a:rPr kumimoji="0" lang="en-GB" sz="1100" b="0" i="1"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Apply Filter</a:t>
            </a:r>
            <a:r>
              <a:rPr kumimoji="0" lang="en-GB" sz="11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 to action your changes</a:t>
            </a:r>
          </a:p>
        </p:txBody>
      </p:sp>
      <p:pic>
        <p:nvPicPr>
          <p:cNvPr id="25" name="Picture 24">
            <a:extLst>
              <a:ext uri="{FF2B5EF4-FFF2-40B4-BE49-F238E27FC236}">
                <a16:creationId xmlns:a16="http://schemas.microsoft.com/office/drawing/2014/main" id="{B41D37A3-EC9A-0D99-11D8-3AAC8C519E43}"/>
              </a:ext>
            </a:extLst>
          </p:cNvPr>
          <p:cNvPicPr>
            <a:picLocks noChangeAspect="1"/>
          </p:cNvPicPr>
          <p:nvPr/>
        </p:nvPicPr>
        <p:blipFill>
          <a:blip r:embed="rId3"/>
          <a:stretch>
            <a:fillRect/>
          </a:stretch>
        </p:blipFill>
        <p:spPr>
          <a:xfrm>
            <a:off x="2058555" y="1411720"/>
            <a:ext cx="4939550" cy="3714911"/>
          </a:xfrm>
          <a:prstGeom prst="rect">
            <a:avLst/>
          </a:prstGeom>
          <a:ln>
            <a:solidFill>
              <a:srgbClr val="00A87D"/>
            </a:solidFill>
          </a:ln>
        </p:spPr>
      </p:pic>
      <p:cxnSp>
        <p:nvCxnSpPr>
          <p:cNvPr id="21" name="Straight Connector 20">
            <a:extLst>
              <a:ext uri="{FF2B5EF4-FFF2-40B4-BE49-F238E27FC236}">
                <a16:creationId xmlns:a16="http://schemas.microsoft.com/office/drawing/2014/main" id="{BD73B28E-3643-95F6-1EF9-D1297E385721}"/>
              </a:ext>
            </a:extLst>
          </p:cNvPr>
          <p:cNvCxnSpPr>
            <a:cxnSpLocks/>
            <a:stCxn id="16" idx="3"/>
          </p:cNvCxnSpPr>
          <p:nvPr/>
        </p:nvCxnSpPr>
        <p:spPr>
          <a:xfrm flipV="1">
            <a:off x="1817185" y="2909470"/>
            <a:ext cx="367627" cy="390492"/>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E4C911E-8481-EE33-1BF1-5D8DC57B045E}"/>
              </a:ext>
            </a:extLst>
          </p:cNvPr>
          <p:cNvCxnSpPr>
            <a:cxnSpLocks/>
          </p:cNvCxnSpPr>
          <p:nvPr/>
        </p:nvCxnSpPr>
        <p:spPr>
          <a:xfrm flipV="1">
            <a:off x="1826861" y="3643978"/>
            <a:ext cx="357951" cy="903456"/>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980F0809-46C6-CB6D-1D08-E79053EB34BA}"/>
              </a:ext>
            </a:extLst>
          </p:cNvPr>
          <p:cNvSpPr/>
          <p:nvPr/>
        </p:nvSpPr>
        <p:spPr>
          <a:xfrm>
            <a:off x="343931" y="1256306"/>
            <a:ext cx="1473253" cy="1068275"/>
          </a:xfrm>
          <a:prstGeom prst="roundRect">
            <a:avLst>
              <a:gd name="adj" fmla="val 7662"/>
            </a:avLst>
          </a:prstGeom>
          <a:solidFill>
            <a:srgbClr val="C84681"/>
          </a:solidFill>
          <a:ln>
            <a:solidFill>
              <a:srgbClr val="C84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105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Select </a:t>
            </a:r>
            <a:r>
              <a:rPr kumimoji="0" lang="en-GB" sz="1050" b="0" i="1"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Content available to me        </a:t>
            </a:r>
            <a:r>
              <a:rPr kumimoji="0" lang="en-GB" sz="105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to only see content available via your library’s subscription</a:t>
            </a:r>
          </a:p>
        </p:txBody>
      </p:sp>
      <p:cxnSp>
        <p:nvCxnSpPr>
          <p:cNvPr id="20" name="Straight Connector 19">
            <a:extLst>
              <a:ext uri="{FF2B5EF4-FFF2-40B4-BE49-F238E27FC236}">
                <a16:creationId xmlns:a16="http://schemas.microsoft.com/office/drawing/2014/main" id="{C1CEC023-04FA-666A-C9F7-BB90B9BF0B2E}"/>
              </a:ext>
            </a:extLst>
          </p:cNvPr>
          <p:cNvCxnSpPr>
            <a:cxnSpLocks/>
            <a:stCxn id="34" idx="3"/>
          </p:cNvCxnSpPr>
          <p:nvPr/>
        </p:nvCxnSpPr>
        <p:spPr>
          <a:xfrm>
            <a:off x="1817184" y="1790444"/>
            <a:ext cx="367628" cy="598198"/>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E02804E4-DA13-6BE5-2694-958865BBD002}"/>
              </a:ext>
            </a:extLst>
          </p:cNvPr>
          <p:cNvSpPr/>
          <p:nvPr/>
        </p:nvSpPr>
        <p:spPr>
          <a:xfrm>
            <a:off x="2184812" y="2324581"/>
            <a:ext cx="907282" cy="188149"/>
          </a:xfrm>
          <a:prstGeom prst="rect">
            <a:avLst/>
          </a:prstGeom>
          <a:noFill/>
          <a:ln>
            <a:solidFill>
              <a:srgbClr val="C84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2" name="Rectangle: Rounded Corners 41">
            <a:extLst>
              <a:ext uri="{FF2B5EF4-FFF2-40B4-BE49-F238E27FC236}">
                <a16:creationId xmlns:a16="http://schemas.microsoft.com/office/drawing/2014/main" id="{C8BCE208-2C80-A272-1949-B1F000410E0C}"/>
              </a:ext>
            </a:extLst>
          </p:cNvPr>
          <p:cNvSpPr>
            <a:spLocks/>
          </p:cNvSpPr>
          <p:nvPr/>
        </p:nvSpPr>
        <p:spPr>
          <a:xfrm>
            <a:off x="7239475" y="1380426"/>
            <a:ext cx="1473253" cy="1510986"/>
          </a:xfrm>
          <a:prstGeom prst="roundRect">
            <a:avLst>
              <a:gd name="adj" fmla="val 3884"/>
            </a:avLst>
          </a:prstGeom>
          <a:solidFill>
            <a:srgbClr val="00A87D"/>
          </a:solidFill>
          <a:ln>
            <a:solidFill>
              <a:srgbClr val="00A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A padlock symbol next to content indicates this resource is not available through your library’s subscription</a:t>
            </a:r>
          </a:p>
        </p:txBody>
      </p:sp>
      <p:grpSp>
        <p:nvGrpSpPr>
          <p:cNvPr id="39" name="Group 38">
            <a:extLst>
              <a:ext uri="{FF2B5EF4-FFF2-40B4-BE49-F238E27FC236}">
                <a16:creationId xmlns:a16="http://schemas.microsoft.com/office/drawing/2014/main" id="{CBFA901B-3CED-E293-3A1C-92F01CE760B2}"/>
              </a:ext>
            </a:extLst>
          </p:cNvPr>
          <p:cNvGrpSpPr>
            <a:grpSpLocks noChangeAspect="1"/>
          </p:cNvGrpSpPr>
          <p:nvPr/>
        </p:nvGrpSpPr>
        <p:grpSpPr>
          <a:xfrm>
            <a:off x="7685778" y="983235"/>
            <a:ext cx="542840" cy="542840"/>
            <a:chOff x="5566816" y="-2904"/>
            <a:chExt cx="472553" cy="472553"/>
          </a:xfrm>
        </p:grpSpPr>
        <p:sp>
          <p:nvSpPr>
            <p:cNvPr id="40" name="Oval 39">
              <a:extLst>
                <a:ext uri="{FF2B5EF4-FFF2-40B4-BE49-F238E27FC236}">
                  <a16:creationId xmlns:a16="http://schemas.microsoft.com/office/drawing/2014/main" id="{6367EFB5-A396-8574-9811-C715B7F31E19}"/>
                </a:ext>
              </a:extLst>
            </p:cNvPr>
            <p:cNvSpPr/>
            <p:nvPr/>
          </p:nvSpPr>
          <p:spPr>
            <a:xfrm>
              <a:off x="5566816" y="-2904"/>
              <a:ext cx="472553" cy="472553"/>
            </a:xfrm>
            <a:prstGeom prst="ellipse">
              <a:avLst/>
            </a:prstGeom>
            <a:solidFill>
              <a:schemeClr val="bg1"/>
            </a:solidFill>
            <a:ln w="9525">
              <a:solidFill>
                <a:srgbClr val="0085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41" name="Graphic 40" descr="Lock with solid fill">
              <a:extLst>
                <a:ext uri="{FF2B5EF4-FFF2-40B4-BE49-F238E27FC236}">
                  <a16:creationId xmlns:a16="http://schemas.microsoft.com/office/drawing/2014/main" id="{56D3AC76-8302-9C5A-EFB8-A092D01A868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91672" y="21952"/>
              <a:ext cx="422842" cy="422842"/>
            </a:xfrm>
            <a:prstGeom prst="rect">
              <a:avLst/>
            </a:prstGeom>
          </p:spPr>
        </p:pic>
      </p:grpSp>
      <p:sp>
        <p:nvSpPr>
          <p:cNvPr id="43" name="Rectangle: Rounded Corners 42">
            <a:extLst>
              <a:ext uri="{FF2B5EF4-FFF2-40B4-BE49-F238E27FC236}">
                <a16:creationId xmlns:a16="http://schemas.microsoft.com/office/drawing/2014/main" id="{BFA71820-7298-292E-A880-920739B183BC}"/>
              </a:ext>
            </a:extLst>
          </p:cNvPr>
          <p:cNvSpPr/>
          <p:nvPr/>
        </p:nvSpPr>
        <p:spPr>
          <a:xfrm>
            <a:off x="7220571" y="3029356"/>
            <a:ext cx="1473253" cy="873298"/>
          </a:xfrm>
          <a:prstGeom prst="roundRect">
            <a:avLst>
              <a:gd name="adj" fmla="val 7662"/>
            </a:avLst>
          </a:prstGeom>
          <a:solidFill>
            <a:srgbClr val="C84681"/>
          </a:solidFill>
          <a:ln>
            <a:solidFill>
              <a:srgbClr val="C84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In your search results, click quick links to methods and keywords to find related content</a:t>
            </a:r>
          </a:p>
        </p:txBody>
      </p:sp>
      <p:cxnSp>
        <p:nvCxnSpPr>
          <p:cNvPr id="44" name="Straight Connector 43">
            <a:extLst>
              <a:ext uri="{FF2B5EF4-FFF2-40B4-BE49-F238E27FC236}">
                <a16:creationId xmlns:a16="http://schemas.microsoft.com/office/drawing/2014/main" id="{A74BE55A-7996-897C-1BF2-139A94611D49}"/>
              </a:ext>
            </a:extLst>
          </p:cNvPr>
          <p:cNvCxnSpPr>
            <a:cxnSpLocks/>
          </p:cNvCxnSpPr>
          <p:nvPr/>
        </p:nvCxnSpPr>
        <p:spPr>
          <a:xfrm>
            <a:off x="5994320" y="3456237"/>
            <a:ext cx="1217055" cy="85128"/>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8" name="Rectangle: Rounded Corners 47">
            <a:extLst>
              <a:ext uri="{FF2B5EF4-FFF2-40B4-BE49-F238E27FC236}">
                <a16:creationId xmlns:a16="http://schemas.microsoft.com/office/drawing/2014/main" id="{270C3B6C-5543-1FE9-3065-E4C2B7158CAE}"/>
              </a:ext>
            </a:extLst>
          </p:cNvPr>
          <p:cNvSpPr/>
          <p:nvPr/>
        </p:nvSpPr>
        <p:spPr>
          <a:xfrm>
            <a:off x="7239475" y="4004202"/>
            <a:ext cx="1473253" cy="690152"/>
          </a:xfrm>
          <a:prstGeom prst="roundRect">
            <a:avLst>
              <a:gd name="adj" fmla="val 7662"/>
            </a:avLst>
          </a:prstGeom>
          <a:solidFill>
            <a:srgbClr val="00A87D"/>
          </a:solidFill>
          <a:ln>
            <a:solidFill>
              <a:srgbClr val="00A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Click the content title to view the resource</a:t>
            </a:r>
          </a:p>
        </p:txBody>
      </p:sp>
      <p:cxnSp>
        <p:nvCxnSpPr>
          <p:cNvPr id="49" name="Straight Connector 48">
            <a:extLst>
              <a:ext uri="{FF2B5EF4-FFF2-40B4-BE49-F238E27FC236}">
                <a16:creationId xmlns:a16="http://schemas.microsoft.com/office/drawing/2014/main" id="{34C87ABD-6B30-2E40-969E-BB6B96B52FEC}"/>
              </a:ext>
            </a:extLst>
          </p:cNvPr>
          <p:cNvCxnSpPr>
            <a:cxnSpLocks/>
          </p:cNvCxnSpPr>
          <p:nvPr/>
        </p:nvCxnSpPr>
        <p:spPr>
          <a:xfrm>
            <a:off x="5413874" y="4536394"/>
            <a:ext cx="1825601" cy="42564"/>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75664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0475D5-3A0B-43A5-36FD-26DB77E99EC7}"/>
              </a:ext>
            </a:extLst>
          </p:cNvPr>
          <p:cNvSpPr>
            <a:spLocks noGrp="1" noRot="1" noMove="1" noResize="1" noEditPoints="1" noAdjustHandles="1" noChangeArrowheads="1" noChangeShapeType="1"/>
          </p:cNvSpPr>
          <p:nvPr/>
        </p:nvSpPr>
        <p:spPr>
          <a:xfrm>
            <a:off x="0" y="1062295"/>
            <a:ext cx="9144000" cy="2147249"/>
          </a:xfrm>
          <a:prstGeom prst="rect">
            <a:avLst/>
          </a:prstGeom>
          <a:solidFill>
            <a:srgbClr val="00A87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200" b="1" i="0" u="none" strike="noStrike" kern="1200" cap="none" spc="0" normalizeH="0" baseline="0" noProof="0" dirty="0">
              <a:ln>
                <a:noFill/>
              </a:ln>
              <a:solidFill>
                <a:srgbClr val="008563"/>
              </a:solidFill>
              <a:effectLst/>
              <a:uLnTx/>
              <a:uFillTx/>
              <a:latin typeface="Arial Nova Light" panose="020B0304020202020204" pitchFamily="34" charset="0"/>
              <a:ea typeface="+mn-ea"/>
              <a:cs typeface="+mn-cs"/>
            </a:endParaRPr>
          </a:p>
        </p:txBody>
      </p:sp>
      <p:sp>
        <p:nvSpPr>
          <p:cNvPr id="7" name="Title 1">
            <a:extLst>
              <a:ext uri="{FF2B5EF4-FFF2-40B4-BE49-F238E27FC236}">
                <a16:creationId xmlns:a16="http://schemas.microsoft.com/office/drawing/2014/main" id="{29043091-354C-5F30-DAA6-97ACF75DA085}"/>
              </a:ext>
            </a:extLst>
          </p:cNvPr>
          <p:cNvSpPr txBox="1">
            <a:spLocks/>
          </p:cNvSpPr>
          <p:nvPr/>
        </p:nvSpPr>
        <p:spPr>
          <a:xfrm>
            <a:off x="4724374" y="141183"/>
            <a:ext cx="4419626" cy="77932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2"/>
                </a:solidFill>
                <a:latin typeface="Arial" pitchFamily="34"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000000">
                    <a:lumMod val="50000"/>
                    <a:lumOff val="50000"/>
                  </a:srgbClr>
                </a:solidFill>
                <a:effectLst/>
                <a:uLnTx/>
                <a:uFillTx/>
                <a:latin typeface="Arial"/>
                <a:ea typeface="+mj-ea"/>
                <a:cs typeface="Arial" pitchFamily="34" charset="0"/>
              </a:rPr>
              <a:t>collection tiles</a:t>
            </a:r>
          </a:p>
        </p:txBody>
      </p:sp>
      <p:pic>
        <p:nvPicPr>
          <p:cNvPr id="11" name="Picture 10">
            <a:extLst>
              <a:ext uri="{FF2B5EF4-FFF2-40B4-BE49-F238E27FC236}">
                <a16:creationId xmlns:a16="http://schemas.microsoft.com/office/drawing/2014/main" id="{14A373E3-485D-766E-1C1D-12461CD4C0D0}"/>
              </a:ext>
            </a:extLst>
          </p:cNvPr>
          <p:cNvPicPr>
            <a:picLocks noChangeAspect="1"/>
          </p:cNvPicPr>
          <p:nvPr/>
        </p:nvPicPr>
        <p:blipFill>
          <a:blip r:embed="rId2"/>
          <a:stretch>
            <a:fillRect/>
          </a:stretch>
        </p:blipFill>
        <p:spPr>
          <a:xfrm>
            <a:off x="482599" y="342811"/>
            <a:ext cx="4241775" cy="446326"/>
          </a:xfrm>
          <a:prstGeom prst="rect">
            <a:avLst/>
          </a:prstGeom>
        </p:spPr>
      </p:pic>
      <p:sp>
        <p:nvSpPr>
          <p:cNvPr id="25" name="Rectangle: Rounded Corners 24">
            <a:extLst>
              <a:ext uri="{FF2B5EF4-FFF2-40B4-BE49-F238E27FC236}">
                <a16:creationId xmlns:a16="http://schemas.microsoft.com/office/drawing/2014/main" id="{4086E5FC-C4B9-9EF3-500A-0B8F6A39A754}"/>
              </a:ext>
            </a:extLst>
          </p:cNvPr>
          <p:cNvSpPr>
            <a:spLocks/>
          </p:cNvSpPr>
          <p:nvPr/>
        </p:nvSpPr>
        <p:spPr>
          <a:xfrm>
            <a:off x="4670865" y="1327008"/>
            <a:ext cx="3182962" cy="1655999"/>
          </a:xfrm>
          <a:prstGeom prst="roundRect">
            <a:avLst>
              <a:gd name="adj" fmla="val 7662"/>
            </a:avLst>
          </a:prstGeom>
          <a:solidFill>
            <a:srgbClr val="00A87D"/>
          </a:solidFill>
          <a:ln>
            <a:solidFill>
              <a:srgbClr val="00A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Scroll down the homepage to view  the various collection tiles.</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6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 </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Click on tiles to find content in different formats, to support with specific skills or topics, or to explore the platform’s research tools.</a:t>
            </a:r>
          </a:p>
        </p:txBody>
      </p:sp>
      <p:pic>
        <p:nvPicPr>
          <p:cNvPr id="3" name="Picture 2">
            <a:extLst>
              <a:ext uri="{FF2B5EF4-FFF2-40B4-BE49-F238E27FC236}">
                <a16:creationId xmlns:a16="http://schemas.microsoft.com/office/drawing/2014/main" id="{E5EBE3DA-EF55-F12E-85C6-7E8EBE033B60}"/>
              </a:ext>
            </a:extLst>
          </p:cNvPr>
          <p:cNvPicPr>
            <a:picLocks noChangeAspect="1"/>
          </p:cNvPicPr>
          <p:nvPr/>
        </p:nvPicPr>
        <p:blipFill rotWithShape="1">
          <a:blip r:embed="rId3"/>
          <a:srcRect t="8805"/>
          <a:stretch/>
        </p:blipFill>
        <p:spPr>
          <a:xfrm>
            <a:off x="1254674" y="1327009"/>
            <a:ext cx="3096000" cy="1617676"/>
          </a:xfrm>
          <a:prstGeom prst="rect">
            <a:avLst/>
          </a:prstGeom>
          <a:ln>
            <a:solidFill>
              <a:srgbClr val="00A87D"/>
            </a:solidFill>
          </a:ln>
        </p:spPr>
      </p:pic>
      <p:pic>
        <p:nvPicPr>
          <p:cNvPr id="5" name="Picture 4">
            <a:extLst>
              <a:ext uri="{FF2B5EF4-FFF2-40B4-BE49-F238E27FC236}">
                <a16:creationId xmlns:a16="http://schemas.microsoft.com/office/drawing/2014/main" id="{786DD361-6D42-FF33-0E49-895204FE66A9}"/>
              </a:ext>
            </a:extLst>
          </p:cNvPr>
          <p:cNvPicPr>
            <a:picLocks noChangeAspect="1"/>
          </p:cNvPicPr>
          <p:nvPr/>
        </p:nvPicPr>
        <p:blipFill>
          <a:blip r:embed="rId4"/>
          <a:stretch>
            <a:fillRect/>
          </a:stretch>
        </p:blipFill>
        <p:spPr>
          <a:xfrm>
            <a:off x="1254674" y="3140830"/>
            <a:ext cx="3096000" cy="1655928"/>
          </a:xfrm>
          <a:prstGeom prst="rect">
            <a:avLst/>
          </a:prstGeom>
          <a:ln>
            <a:solidFill>
              <a:srgbClr val="00A87D"/>
            </a:solidFill>
          </a:ln>
        </p:spPr>
      </p:pic>
      <p:pic>
        <p:nvPicPr>
          <p:cNvPr id="9" name="Picture 8">
            <a:extLst>
              <a:ext uri="{FF2B5EF4-FFF2-40B4-BE49-F238E27FC236}">
                <a16:creationId xmlns:a16="http://schemas.microsoft.com/office/drawing/2014/main" id="{A0D047CA-3ED1-42D8-8854-A5B770ADA3E5}"/>
              </a:ext>
            </a:extLst>
          </p:cNvPr>
          <p:cNvPicPr>
            <a:picLocks noChangeAspect="1"/>
          </p:cNvPicPr>
          <p:nvPr/>
        </p:nvPicPr>
        <p:blipFill>
          <a:blip r:embed="rId5"/>
          <a:stretch>
            <a:fillRect/>
          </a:stretch>
        </p:blipFill>
        <p:spPr>
          <a:xfrm>
            <a:off x="4670865" y="3140830"/>
            <a:ext cx="3182963" cy="1656000"/>
          </a:xfrm>
          <a:prstGeom prst="rect">
            <a:avLst/>
          </a:prstGeom>
          <a:ln>
            <a:solidFill>
              <a:srgbClr val="00A87D"/>
            </a:solidFill>
          </a:ln>
        </p:spPr>
      </p:pic>
    </p:spTree>
    <p:extLst>
      <p:ext uri="{BB962C8B-B14F-4D97-AF65-F5344CB8AC3E}">
        <p14:creationId xmlns:p14="http://schemas.microsoft.com/office/powerpoint/2010/main" val="1303790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0475D5-3A0B-43A5-36FD-26DB77E99EC7}"/>
              </a:ext>
            </a:extLst>
          </p:cNvPr>
          <p:cNvSpPr>
            <a:spLocks noGrp="1" noRot="1" noMove="1" noResize="1" noEditPoints="1" noAdjustHandles="1" noChangeArrowheads="1" noChangeShapeType="1"/>
          </p:cNvSpPr>
          <p:nvPr/>
        </p:nvSpPr>
        <p:spPr>
          <a:xfrm>
            <a:off x="0" y="1062295"/>
            <a:ext cx="9144000" cy="2147249"/>
          </a:xfrm>
          <a:prstGeom prst="rect">
            <a:avLst/>
          </a:prstGeom>
          <a:solidFill>
            <a:srgbClr val="00A87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200" b="1" i="0" u="none" strike="noStrike" kern="1200" cap="none" spc="0" normalizeH="0" baseline="0" noProof="0" dirty="0">
              <a:ln>
                <a:noFill/>
              </a:ln>
              <a:solidFill>
                <a:srgbClr val="008563"/>
              </a:solidFill>
              <a:effectLst/>
              <a:uLnTx/>
              <a:uFillTx/>
              <a:latin typeface="Arial Nova Light" panose="020B0304020202020204" pitchFamily="34" charset="0"/>
              <a:ea typeface="+mn-ea"/>
              <a:cs typeface="+mn-cs"/>
            </a:endParaRPr>
          </a:p>
        </p:txBody>
      </p:sp>
      <p:sp>
        <p:nvSpPr>
          <p:cNvPr id="7" name="Title 1">
            <a:extLst>
              <a:ext uri="{FF2B5EF4-FFF2-40B4-BE49-F238E27FC236}">
                <a16:creationId xmlns:a16="http://schemas.microsoft.com/office/drawing/2014/main" id="{29043091-354C-5F30-DAA6-97ACF75DA085}"/>
              </a:ext>
            </a:extLst>
          </p:cNvPr>
          <p:cNvSpPr txBox="1">
            <a:spLocks/>
          </p:cNvSpPr>
          <p:nvPr/>
        </p:nvSpPr>
        <p:spPr>
          <a:xfrm>
            <a:off x="4724374" y="141183"/>
            <a:ext cx="4419626" cy="77932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2"/>
                </a:solidFill>
                <a:latin typeface="Arial" pitchFamily="34"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000000">
                    <a:lumMod val="50000"/>
                    <a:lumOff val="50000"/>
                  </a:srgbClr>
                </a:solidFill>
                <a:effectLst/>
                <a:uLnTx/>
                <a:uFillTx/>
                <a:latin typeface="Arial"/>
                <a:ea typeface="+mj-ea"/>
                <a:cs typeface="Arial" pitchFamily="34" charset="0"/>
              </a:rPr>
              <a:t>collection landing page</a:t>
            </a:r>
          </a:p>
        </p:txBody>
      </p:sp>
      <p:pic>
        <p:nvPicPr>
          <p:cNvPr id="11" name="Picture 10">
            <a:extLst>
              <a:ext uri="{FF2B5EF4-FFF2-40B4-BE49-F238E27FC236}">
                <a16:creationId xmlns:a16="http://schemas.microsoft.com/office/drawing/2014/main" id="{14A373E3-485D-766E-1C1D-12461CD4C0D0}"/>
              </a:ext>
            </a:extLst>
          </p:cNvPr>
          <p:cNvPicPr>
            <a:picLocks noChangeAspect="1"/>
          </p:cNvPicPr>
          <p:nvPr/>
        </p:nvPicPr>
        <p:blipFill>
          <a:blip r:embed="rId2"/>
          <a:stretch>
            <a:fillRect/>
          </a:stretch>
        </p:blipFill>
        <p:spPr>
          <a:xfrm>
            <a:off x="482599" y="342811"/>
            <a:ext cx="4241775" cy="446326"/>
          </a:xfrm>
          <a:prstGeom prst="rect">
            <a:avLst/>
          </a:prstGeom>
        </p:spPr>
      </p:pic>
      <p:sp>
        <p:nvSpPr>
          <p:cNvPr id="2" name="Rectangle: Rounded Corners 1">
            <a:extLst>
              <a:ext uri="{FF2B5EF4-FFF2-40B4-BE49-F238E27FC236}">
                <a16:creationId xmlns:a16="http://schemas.microsoft.com/office/drawing/2014/main" id="{9AA17694-F850-374C-0ED8-7DC445908B67}"/>
              </a:ext>
            </a:extLst>
          </p:cNvPr>
          <p:cNvSpPr/>
          <p:nvPr/>
        </p:nvSpPr>
        <p:spPr>
          <a:xfrm>
            <a:off x="153407" y="1731980"/>
            <a:ext cx="1473253" cy="891991"/>
          </a:xfrm>
          <a:prstGeom prst="roundRect">
            <a:avLst>
              <a:gd name="adj" fmla="val 7662"/>
            </a:avLst>
          </a:prstGeom>
          <a:solidFill>
            <a:srgbClr val="00A87D"/>
          </a:solidFill>
          <a:ln>
            <a:solidFill>
              <a:srgbClr val="00A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Click a tile on the homepage to be taken to the collection landing page</a:t>
            </a:r>
          </a:p>
        </p:txBody>
      </p:sp>
      <p:pic>
        <p:nvPicPr>
          <p:cNvPr id="13" name="Picture 12">
            <a:extLst>
              <a:ext uri="{FF2B5EF4-FFF2-40B4-BE49-F238E27FC236}">
                <a16:creationId xmlns:a16="http://schemas.microsoft.com/office/drawing/2014/main" id="{2F066A9B-0FC8-F699-6856-9AB156C05F82}"/>
              </a:ext>
            </a:extLst>
          </p:cNvPr>
          <p:cNvPicPr>
            <a:picLocks noChangeAspect="1"/>
          </p:cNvPicPr>
          <p:nvPr/>
        </p:nvPicPr>
        <p:blipFill>
          <a:blip r:embed="rId3"/>
          <a:stretch>
            <a:fillRect/>
          </a:stretch>
        </p:blipFill>
        <p:spPr>
          <a:xfrm>
            <a:off x="1996951" y="1498347"/>
            <a:ext cx="5150098" cy="3307171"/>
          </a:xfrm>
          <a:prstGeom prst="rect">
            <a:avLst/>
          </a:prstGeom>
          <a:ln>
            <a:solidFill>
              <a:srgbClr val="00A87D"/>
            </a:solidFill>
          </a:ln>
        </p:spPr>
      </p:pic>
      <p:sp>
        <p:nvSpPr>
          <p:cNvPr id="14" name="Rectangle: Rounded Corners 13">
            <a:extLst>
              <a:ext uri="{FF2B5EF4-FFF2-40B4-BE49-F238E27FC236}">
                <a16:creationId xmlns:a16="http://schemas.microsoft.com/office/drawing/2014/main" id="{FD799073-481A-601A-93D4-0942367A434E}"/>
              </a:ext>
            </a:extLst>
          </p:cNvPr>
          <p:cNvSpPr>
            <a:spLocks/>
          </p:cNvSpPr>
          <p:nvPr/>
        </p:nvSpPr>
        <p:spPr>
          <a:xfrm>
            <a:off x="7520123" y="2020529"/>
            <a:ext cx="1473253" cy="906789"/>
          </a:xfrm>
          <a:prstGeom prst="roundRect">
            <a:avLst>
              <a:gd name="adj" fmla="val 7662"/>
            </a:avLst>
          </a:prstGeom>
          <a:solidFill>
            <a:srgbClr val="C84681"/>
          </a:solidFill>
          <a:ln>
            <a:solidFill>
              <a:srgbClr val="C84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Check out the </a:t>
            </a:r>
            <a:r>
              <a:rPr kumimoji="0" lang="en-GB" sz="1100" b="0" i="1"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Editor’s Choice</a:t>
            </a:r>
            <a:r>
              <a:rPr kumimoji="0" lang="en-GB" sz="11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 selection to view recommended content</a:t>
            </a:r>
          </a:p>
        </p:txBody>
      </p:sp>
      <p:sp>
        <p:nvSpPr>
          <p:cNvPr id="15" name="Rectangle: Rounded Corners 14">
            <a:extLst>
              <a:ext uri="{FF2B5EF4-FFF2-40B4-BE49-F238E27FC236}">
                <a16:creationId xmlns:a16="http://schemas.microsoft.com/office/drawing/2014/main" id="{F84C26DD-5D6F-CE71-D500-14F58B4BA0CC}"/>
              </a:ext>
            </a:extLst>
          </p:cNvPr>
          <p:cNvSpPr>
            <a:spLocks/>
          </p:cNvSpPr>
          <p:nvPr/>
        </p:nvSpPr>
        <p:spPr>
          <a:xfrm>
            <a:off x="7517340" y="3685506"/>
            <a:ext cx="1473253" cy="791398"/>
          </a:xfrm>
          <a:prstGeom prst="roundRect">
            <a:avLst>
              <a:gd name="adj" fmla="val 7662"/>
            </a:avLst>
          </a:prstGeom>
          <a:solidFill>
            <a:srgbClr val="00A87D"/>
          </a:solidFill>
          <a:ln>
            <a:solidFill>
              <a:srgbClr val="00A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Explore the </a:t>
            </a:r>
            <a:r>
              <a:rPr kumimoji="0" lang="en-GB" sz="1200" b="0" i="1"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Browse by</a:t>
            </a:r>
            <a:r>
              <a:rPr kumimoji="0" lang="en-GB" sz="12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 tabs to find relevant content</a:t>
            </a:r>
          </a:p>
        </p:txBody>
      </p:sp>
      <p:cxnSp>
        <p:nvCxnSpPr>
          <p:cNvPr id="17" name="Straight Connector 16">
            <a:extLst>
              <a:ext uri="{FF2B5EF4-FFF2-40B4-BE49-F238E27FC236}">
                <a16:creationId xmlns:a16="http://schemas.microsoft.com/office/drawing/2014/main" id="{BADBDA15-485F-BA71-292F-141F84FE3DF7}"/>
              </a:ext>
            </a:extLst>
          </p:cNvPr>
          <p:cNvCxnSpPr>
            <a:cxnSpLocks/>
            <a:stCxn id="14" idx="1"/>
          </p:cNvCxnSpPr>
          <p:nvPr/>
        </p:nvCxnSpPr>
        <p:spPr>
          <a:xfrm flipH="1">
            <a:off x="7039227" y="2473924"/>
            <a:ext cx="480896" cy="150048"/>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1647357-6054-6C9A-4F87-DD361BB0FD90}"/>
              </a:ext>
            </a:extLst>
          </p:cNvPr>
          <p:cNvCxnSpPr>
            <a:cxnSpLocks/>
          </p:cNvCxnSpPr>
          <p:nvPr/>
        </p:nvCxnSpPr>
        <p:spPr>
          <a:xfrm flipH="1" flipV="1">
            <a:off x="5331541" y="4007108"/>
            <a:ext cx="2185799" cy="74097"/>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C1B65E86-031C-E303-F144-53B0C41C083B}"/>
              </a:ext>
            </a:extLst>
          </p:cNvPr>
          <p:cNvPicPr>
            <a:picLocks noChangeAspect="1"/>
          </p:cNvPicPr>
          <p:nvPr/>
        </p:nvPicPr>
        <p:blipFill>
          <a:blip r:embed="rId4"/>
          <a:stretch>
            <a:fillRect/>
          </a:stretch>
        </p:blipFill>
        <p:spPr>
          <a:xfrm>
            <a:off x="461790" y="990765"/>
            <a:ext cx="868260" cy="614461"/>
          </a:xfrm>
          <a:prstGeom prst="rect">
            <a:avLst/>
          </a:prstGeom>
          <a:ln>
            <a:solidFill>
              <a:srgbClr val="00A87D"/>
            </a:solidFill>
          </a:ln>
        </p:spPr>
      </p:pic>
      <p:cxnSp>
        <p:nvCxnSpPr>
          <p:cNvPr id="21" name="Straight Connector 20">
            <a:extLst>
              <a:ext uri="{FF2B5EF4-FFF2-40B4-BE49-F238E27FC236}">
                <a16:creationId xmlns:a16="http://schemas.microsoft.com/office/drawing/2014/main" id="{0D16C2A0-36E4-ED8F-E628-D921C6A4ECA0}"/>
              </a:ext>
            </a:extLst>
          </p:cNvPr>
          <p:cNvCxnSpPr>
            <a:cxnSpLocks/>
            <a:endCxn id="20" idx="3"/>
          </p:cNvCxnSpPr>
          <p:nvPr/>
        </p:nvCxnSpPr>
        <p:spPr>
          <a:xfrm flipH="1" flipV="1">
            <a:off x="1330050" y="1297996"/>
            <a:ext cx="666901" cy="38430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a16="http://schemas.microsoft.com/office/drawing/2014/main" id="{38DDAEB0-E4F0-16E7-4CBD-9AF80911D158}"/>
              </a:ext>
            </a:extLst>
          </p:cNvPr>
          <p:cNvSpPr>
            <a:spLocks/>
          </p:cNvSpPr>
          <p:nvPr/>
        </p:nvSpPr>
        <p:spPr>
          <a:xfrm>
            <a:off x="152252" y="2776392"/>
            <a:ext cx="1473253" cy="761766"/>
          </a:xfrm>
          <a:prstGeom prst="roundRect">
            <a:avLst>
              <a:gd name="adj" fmla="val 7662"/>
            </a:avLst>
          </a:prstGeom>
          <a:solidFill>
            <a:srgbClr val="C84681"/>
          </a:solidFill>
          <a:ln>
            <a:solidFill>
              <a:srgbClr val="C84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Enter keywords in the search bar to search across the collection</a:t>
            </a:r>
          </a:p>
        </p:txBody>
      </p:sp>
      <p:cxnSp>
        <p:nvCxnSpPr>
          <p:cNvPr id="26" name="Straight Connector 25">
            <a:extLst>
              <a:ext uri="{FF2B5EF4-FFF2-40B4-BE49-F238E27FC236}">
                <a16:creationId xmlns:a16="http://schemas.microsoft.com/office/drawing/2014/main" id="{A5834376-041D-FA91-AB76-6F0DED9C8F33}"/>
              </a:ext>
            </a:extLst>
          </p:cNvPr>
          <p:cNvCxnSpPr>
            <a:cxnSpLocks/>
            <a:stCxn id="24" idx="3"/>
          </p:cNvCxnSpPr>
          <p:nvPr/>
        </p:nvCxnSpPr>
        <p:spPr>
          <a:xfrm flipV="1">
            <a:off x="1625505" y="3120980"/>
            <a:ext cx="549882" cy="36295"/>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4CB18698-3588-C003-BC7B-34F6DB9088DD}"/>
              </a:ext>
            </a:extLst>
          </p:cNvPr>
          <p:cNvSpPr/>
          <p:nvPr/>
        </p:nvSpPr>
        <p:spPr>
          <a:xfrm>
            <a:off x="2138516" y="3886200"/>
            <a:ext cx="3193025" cy="590703"/>
          </a:xfrm>
          <a:prstGeom prst="rect">
            <a:avLst/>
          </a:prstGeom>
          <a:noFill/>
          <a:ln>
            <a:solidFill>
              <a:srgbClr val="C84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33" name="Rectangle: Rounded Corners 32">
            <a:extLst>
              <a:ext uri="{FF2B5EF4-FFF2-40B4-BE49-F238E27FC236}">
                <a16:creationId xmlns:a16="http://schemas.microsoft.com/office/drawing/2014/main" id="{1733C296-A413-86BB-B5FF-CA7467CB09F6}"/>
              </a:ext>
            </a:extLst>
          </p:cNvPr>
          <p:cNvSpPr>
            <a:spLocks/>
          </p:cNvSpPr>
          <p:nvPr/>
        </p:nvSpPr>
        <p:spPr>
          <a:xfrm>
            <a:off x="150624" y="3669167"/>
            <a:ext cx="1473253" cy="1005215"/>
          </a:xfrm>
          <a:prstGeom prst="roundRect">
            <a:avLst>
              <a:gd name="adj" fmla="val 7662"/>
            </a:avLst>
          </a:prstGeom>
          <a:solidFill>
            <a:srgbClr val="00A87D"/>
          </a:solidFill>
          <a:ln>
            <a:solidFill>
              <a:srgbClr val="00A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Use </a:t>
            </a:r>
            <a:r>
              <a:rPr kumimoji="0" lang="en-GB" sz="1200" b="0" i="1"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Advanced search</a:t>
            </a:r>
            <a:r>
              <a:rPr kumimoji="0" lang="en-GB" sz="12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 options to enhance your search across the collection </a:t>
            </a:r>
          </a:p>
        </p:txBody>
      </p:sp>
      <p:cxnSp>
        <p:nvCxnSpPr>
          <p:cNvPr id="34" name="Straight Connector 33">
            <a:extLst>
              <a:ext uri="{FF2B5EF4-FFF2-40B4-BE49-F238E27FC236}">
                <a16:creationId xmlns:a16="http://schemas.microsoft.com/office/drawing/2014/main" id="{CA3C5652-D5F1-929E-50A6-56CB6C58C1DC}"/>
              </a:ext>
            </a:extLst>
          </p:cNvPr>
          <p:cNvCxnSpPr>
            <a:cxnSpLocks/>
            <a:stCxn id="33" idx="3"/>
          </p:cNvCxnSpPr>
          <p:nvPr/>
        </p:nvCxnSpPr>
        <p:spPr>
          <a:xfrm flipV="1">
            <a:off x="1623877" y="3335166"/>
            <a:ext cx="1710713" cy="836609"/>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DA762ED-62D0-A95E-1C12-F0A2D9F4CA39}"/>
              </a:ext>
            </a:extLst>
          </p:cNvPr>
          <p:cNvCxnSpPr>
            <a:cxnSpLocks/>
            <a:stCxn id="2" idx="0"/>
          </p:cNvCxnSpPr>
          <p:nvPr/>
        </p:nvCxnSpPr>
        <p:spPr>
          <a:xfrm flipH="1" flipV="1">
            <a:off x="888878" y="1614703"/>
            <a:ext cx="1156" cy="117277"/>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6179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A87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68800" y="2633213"/>
            <a:ext cx="3977631" cy="685801"/>
          </a:xfrm>
        </p:spPr>
        <p:txBody>
          <a:bodyPr/>
          <a:lstStyle/>
          <a:p>
            <a:pPr algn="r"/>
            <a:r>
              <a:rPr lang="en-US" sz="3600" b="1" dirty="0"/>
              <a:t>platform profile</a:t>
            </a:r>
          </a:p>
        </p:txBody>
      </p:sp>
      <p:sp>
        <p:nvSpPr>
          <p:cNvPr id="3" name="Subtitle 2"/>
          <p:cNvSpPr>
            <a:spLocks noGrp="1"/>
          </p:cNvSpPr>
          <p:nvPr>
            <p:ph type="subTitle" idx="1"/>
          </p:nvPr>
        </p:nvSpPr>
        <p:spPr>
          <a:xfrm>
            <a:off x="594849" y="1603856"/>
            <a:ext cx="6854565" cy="499222"/>
          </a:xfrm>
        </p:spPr>
        <p:txBody>
          <a:bodyPr>
            <a:noAutofit/>
          </a:bodyPr>
          <a:lstStyle/>
          <a:p>
            <a:r>
              <a:rPr lang="en-US" sz="2400" dirty="0">
                <a:latin typeface="Arial Nova Light" panose="020B0304020202020204" pitchFamily="34" charset="0"/>
              </a:rPr>
              <a:t>Creating a profile; saving searches; reading lists</a:t>
            </a:r>
          </a:p>
        </p:txBody>
      </p:sp>
      <p:pic>
        <p:nvPicPr>
          <p:cNvPr id="8" name="Picture 7">
            <a:extLst>
              <a:ext uri="{FF2B5EF4-FFF2-40B4-BE49-F238E27FC236}">
                <a16:creationId xmlns:a16="http://schemas.microsoft.com/office/drawing/2014/main" id="{26BFD26E-9D4A-34EA-7B01-F56184B2C81B}"/>
              </a:ext>
            </a:extLst>
          </p:cNvPr>
          <p:cNvPicPr>
            <a:picLocks noChangeAspect="1"/>
          </p:cNvPicPr>
          <p:nvPr/>
        </p:nvPicPr>
        <p:blipFill>
          <a:blip r:embed="rId2"/>
          <a:stretch>
            <a:fillRect/>
          </a:stretch>
        </p:blipFill>
        <p:spPr>
          <a:xfrm>
            <a:off x="502570" y="2026612"/>
            <a:ext cx="7902054" cy="828190"/>
          </a:xfrm>
          <a:prstGeom prst="rect">
            <a:avLst/>
          </a:prstGeom>
        </p:spPr>
      </p:pic>
    </p:spTree>
    <p:extLst>
      <p:ext uri="{BB962C8B-B14F-4D97-AF65-F5344CB8AC3E}">
        <p14:creationId xmlns:p14="http://schemas.microsoft.com/office/powerpoint/2010/main" val="33902792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4038C86-9B5B-26A2-370C-DDA7715B9E9C}"/>
              </a:ext>
            </a:extLst>
          </p:cNvPr>
          <p:cNvSpPr/>
          <p:nvPr/>
        </p:nvSpPr>
        <p:spPr>
          <a:xfrm>
            <a:off x="5560142" y="0"/>
            <a:ext cx="3583858" cy="5143499"/>
          </a:xfrm>
          <a:prstGeom prst="rect">
            <a:avLst/>
          </a:prstGeom>
          <a:solidFill>
            <a:srgbClr val="00A87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200" b="1" i="0" u="none" strike="noStrike" kern="1200" cap="none" spc="0" normalizeH="0" baseline="0" noProof="0" dirty="0">
              <a:ln>
                <a:noFill/>
              </a:ln>
              <a:solidFill>
                <a:srgbClr val="008563"/>
              </a:solidFill>
              <a:effectLst/>
              <a:uLnTx/>
              <a:uFillTx/>
              <a:latin typeface="Arial Nova Light" panose="020B0304020202020204" pitchFamily="34" charset="0"/>
              <a:ea typeface="+mn-ea"/>
              <a:cs typeface="+mn-cs"/>
            </a:endParaRPr>
          </a:p>
        </p:txBody>
      </p:sp>
      <p:sp>
        <p:nvSpPr>
          <p:cNvPr id="14" name="Title 1">
            <a:extLst>
              <a:ext uri="{FF2B5EF4-FFF2-40B4-BE49-F238E27FC236}">
                <a16:creationId xmlns:a16="http://schemas.microsoft.com/office/drawing/2014/main" id="{CCAD3527-15A5-9FFF-BA20-E785FE42E67C}"/>
              </a:ext>
            </a:extLst>
          </p:cNvPr>
          <p:cNvSpPr txBox="1">
            <a:spLocks/>
          </p:cNvSpPr>
          <p:nvPr/>
        </p:nvSpPr>
        <p:spPr>
          <a:xfrm>
            <a:off x="476839" y="582463"/>
            <a:ext cx="4095161" cy="575285"/>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2"/>
                </a:solidFill>
                <a:latin typeface="Arial" pitchFamily="34" charset="0"/>
                <a:ea typeface="+mj-ea"/>
                <a:cs typeface="Arial" pitchFamily="34" charset="0"/>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000000">
                    <a:lumMod val="50000"/>
                    <a:lumOff val="50000"/>
                  </a:srgbClr>
                </a:solidFill>
                <a:effectLst/>
                <a:uLnTx/>
                <a:uFillTx/>
                <a:latin typeface="Arial"/>
                <a:ea typeface="+mj-ea"/>
                <a:cs typeface="Arial" pitchFamily="34" charset="0"/>
              </a:rPr>
              <a:t>creating a profile</a:t>
            </a:r>
          </a:p>
        </p:txBody>
      </p:sp>
      <p:pic>
        <p:nvPicPr>
          <p:cNvPr id="15" name="Picture 14">
            <a:extLst>
              <a:ext uri="{FF2B5EF4-FFF2-40B4-BE49-F238E27FC236}">
                <a16:creationId xmlns:a16="http://schemas.microsoft.com/office/drawing/2014/main" id="{A938B186-6EAD-3FE9-FA17-894383C7E576}"/>
              </a:ext>
            </a:extLst>
          </p:cNvPr>
          <p:cNvPicPr>
            <a:picLocks noChangeAspect="1"/>
          </p:cNvPicPr>
          <p:nvPr/>
        </p:nvPicPr>
        <p:blipFill>
          <a:blip r:embed="rId2"/>
          <a:stretch>
            <a:fillRect/>
          </a:stretch>
        </p:blipFill>
        <p:spPr>
          <a:xfrm>
            <a:off x="274072" y="246947"/>
            <a:ext cx="4241775" cy="446326"/>
          </a:xfrm>
          <a:prstGeom prst="rect">
            <a:avLst/>
          </a:prstGeom>
        </p:spPr>
      </p:pic>
      <p:pic>
        <p:nvPicPr>
          <p:cNvPr id="18" name="Picture 17">
            <a:extLst>
              <a:ext uri="{FF2B5EF4-FFF2-40B4-BE49-F238E27FC236}">
                <a16:creationId xmlns:a16="http://schemas.microsoft.com/office/drawing/2014/main" id="{B01F8B51-8E98-92B6-942D-8B6977C417ED}"/>
              </a:ext>
            </a:extLst>
          </p:cNvPr>
          <p:cNvPicPr>
            <a:picLocks noChangeAspect="1"/>
          </p:cNvPicPr>
          <p:nvPr/>
        </p:nvPicPr>
        <p:blipFill>
          <a:blip r:embed="rId3"/>
          <a:stretch>
            <a:fillRect/>
          </a:stretch>
        </p:blipFill>
        <p:spPr>
          <a:xfrm>
            <a:off x="219345" y="1342828"/>
            <a:ext cx="5635962" cy="3474065"/>
          </a:xfrm>
          <a:prstGeom prst="rect">
            <a:avLst/>
          </a:prstGeom>
          <a:ln>
            <a:solidFill>
              <a:srgbClr val="00A87D"/>
            </a:solidFill>
          </a:ln>
        </p:spPr>
      </p:pic>
      <p:grpSp>
        <p:nvGrpSpPr>
          <p:cNvPr id="26" name="Group 25">
            <a:extLst>
              <a:ext uri="{FF2B5EF4-FFF2-40B4-BE49-F238E27FC236}">
                <a16:creationId xmlns:a16="http://schemas.microsoft.com/office/drawing/2014/main" id="{9896975B-021E-CF38-6277-4A19307AB35A}"/>
              </a:ext>
            </a:extLst>
          </p:cNvPr>
          <p:cNvGrpSpPr/>
          <p:nvPr/>
        </p:nvGrpSpPr>
        <p:grpSpPr>
          <a:xfrm>
            <a:off x="3870351" y="1854796"/>
            <a:ext cx="1488024" cy="2847480"/>
            <a:chOff x="-1375005" y="446326"/>
            <a:chExt cx="1488024" cy="2847480"/>
          </a:xfrm>
        </p:grpSpPr>
        <p:pic>
          <p:nvPicPr>
            <p:cNvPr id="12" name="Picture 11">
              <a:extLst>
                <a:ext uri="{FF2B5EF4-FFF2-40B4-BE49-F238E27FC236}">
                  <a16:creationId xmlns:a16="http://schemas.microsoft.com/office/drawing/2014/main" id="{21444252-52E6-11A3-9614-DC05CA436232}"/>
                </a:ext>
              </a:extLst>
            </p:cNvPr>
            <p:cNvPicPr>
              <a:picLocks noChangeAspect="1"/>
            </p:cNvPicPr>
            <p:nvPr/>
          </p:nvPicPr>
          <p:blipFill>
            <a:blip r:embed="rId4"/>
            <a:stretch>
              <a:fillRect/>
            </a:stretch>
          </p:blipFill>
          <p:spPr>
            <a:xfrm>
              <a:off x="-1375005" y="693273"/>
              <a:ext cx="1488024" cy="2600533"/>
            </a:xfrm>
            <a:prstGeom prst="rect">
              <a:avLst/>
            </a:prstGeom>
            <a:ln w="9525">
              <a:noFill/>
            </a:ln>
          </p:spPr>
        </p:pic>
        <p:sp>
          <p:nvSpPr>
            <p:cNvPr id="23" name="Rectangle 22">
              <a:extLst>
                <a:ext uri="{FF2B5EF4-FFF2-40B4-BE49-F238E27FC236}">
                  <a16:creationId xmlns:a16="http://schemas.microsoft.com/office/drawing/2014/main" id="{FC6E8BD8-86EA-543C-03E1-7972A21AED92}"/>
                </a:ext>
              </a:extLst>
            </p:cNvPr>
            <p:cNvSpPr/>
            <p:nvPr/>
          </p:nvSpPr>
          <p:spPr>
            <a:xfrm>
              <a:off x="-1375005" y="693273"/>
              <a:ext cx="1488024" cy="2600533"/>
            </a:xfrm>
            <a:prstGeom prst="rect">
              <a:avLst/>
            </a:prstGeom>
            <a:noFill/>
            <a:ln w="9525">
              <a:solidFill>
                <a:srgbClr val="00A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4" name="Isosceles Triangle 23">
              <a:extLst>
                <a:ext uri="{FF2B5EF4-FFF2-40B4-BE49-F238E27FC236}">
                  <a16:creationId xmlns:a16="http://schemas.microsoft.com/office/drawing/2014/main" id="{4837281D-8973-1FE2-B63E-3820E0094375}"/>
                </a:ext>
              </a:extLst>
            </p:cNvPr>
            <p:cNvSpPr/>
            <p:nvPr/>
          </p:nvSpPr>
          <p:spPr>
            <a:xfrm>
              <a:off x="-855906" y="446326"/>
              <a:ext cx="449825" cy="246947"/>
            </a:xfrm>
            <a:prstGeom prst="triangle">
              <a:avLst/>
            </a:prstGeom>
            <a:solidFill>
              <a:schemeClr val="bg1"/>
            </a:solidFill>
            <a:ln w="9525">
              <a:solidFill>
                <a:srgbClr val="00A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5" name="Isosceles Triangle 24">
              <a:extLst>
                <a:ext uri="{FF2B5EF4-FFF2-40B4-BE49-F238E27FC236}">
                  <a16:creationId xmlns:a16="http://schemas.microsoft.com/office/drawing/2014/main" id="{FF30A5DF-309C-D076-4E37-D6463183A67E}"/>
                </a:ext>
              </a:extLst>
            </p:cNvPr>
            <p:cNvSpPr/>
            <p:nvPr/>
          </p:nvSpPr>
          <p:spPr>
            <a:xfrm>
              <a:off x="-855906" y="457024"/>
              <a:ext cx="449825" cy="24694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28" name="Rectangle: Rounded Corners 27">
            <a:extLst>
              <a:ext uri="{FF2B5EF4-FFF2-40B4-BE49-F238E27FC236}">
                <a16:creationId xmlns:a16="http://schemas.microsoft.com/office/drawing/2014/main" id="{1CB5A3F0-A215-3137-9AAF-B5618A1E6E2F}"/>
              </a:ext>
            </a:extLst>
          </p:cNvPr>
          <p:cNvSpPr>
            <a:spLocks/>
          </p:cNvSpPr>
          <p:nvPr/>
        </p:nvSpPr>
        <p:spPr>
          <a:xfrm>
            <a:off x="6591478" y="3244536"/>
            <a:ext cx="1473253" cy="1080542"/>
          </a:xfrm>
          <a:prstGeom prst="roundRect">
            <a:avLst>
              <a:gd name="adj" fmla="val 7662"/>
            </a:avLst>
          </a:prstGeom>
          <a:solidFill>
            <a:srgbClr val="C84681"/>
          </a:solidFill>
          <a:ln>
            <a:solidFill>
              <a:srgbClr val="C84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Once you’ve created your profile, you can log in via the </a:t>
            </a:r>
            <a:r>
              <a:rPr kumimoji="0" lang="en-GB" sz="1100" b="0" i="1"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My Profile</a:t>
            </a:r>
            <a:r>
              <a:rPr kumimoji="0" lang="en-GB" sz="11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 button at any time.</a:t>
            </a:r>
          </a:p>
        </p:txBody>
      </p:sp>
      <p:sp>
        <p:nvSpPr>
          <p:cNvPr id="29" name="Rectangle: Rounded Corners 28">
            <a:extLst>
              <a:ext uri="{FF2B5EF4-FFF2-40B4-BE49-F238E27FC236}">
                <a16:creationId xmlns:a16="http://schemas.microsoft.com/office/drawing/2014/main" id="{E8F10214-1586-FF4A-2A5E-07E082E63D3F}"/>
              </a:ext>
            </a:extLst>
          </p:cNvPr>
          <p:cNvSpPr>
            <a:spLocks/>
          </p:cNvSpPr>
          <p:nvPr/>
        </p:nvSpPr>
        <p:spPr>
          <a:xfrm>
            <a:off x="6434730" y="1622361"/>
            <a:ext cx="1787496" cy="1246053"/>
          </a:xfrm>
          <a:prstGeom prst="roundRect">
            <a:avLst>
              <a:gd name="adj" fmla="val 7662"/>
            </a:avLst>
          </a:prstGeom>
          <a:solidFill>
            <a:srgbClr val="00A87D"/>
          </a:solidFill>
          <a:ln>
            <a:solidFill>
              <a:srgbClr val="00A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Complete the registration form to set up your free profile. Creating a profile allows you to save searches and add resources to reading lists.</a:t>
            </a:r>
          </a:p>
        </p:txBody>
      </p:sp>
      <p:cxnSp>
        <p:nvCxnSpPr>
          <p:cNvPr id="30" name="Straight Connector 29">
            <a:extLst>
              <a:ext uri="{FF2B5EF4-FFF2-40B4-BE49-F238E27FC236}">
                <a16:creationId xmlns:a16="http://schemas.microsoft.com/office/drawing/2014/main" id="{542E35E9-D549-AB39-AD36-C496971F3834}"/>
              </a:ext>
            </a:extLst>
          </p:cNvPr>
          <p:cNvCxnSpPr>
            <a:cxnSpLocks/>
            <a:endCxn id="27" idx="1"/>
          </p:cNvCxnSpPr>
          <p:nvPr/>
        </p:nvCxnSpPr>
        <p:spPr>
          <a:xfrm flipV="1">
            <a:off x="5213371" y="914351"/>
            <a:ext cx="1221361" cy="474216"/>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0DF54F97-0091-B68C-73B9-7ED4301D5752}"/>
              </a:ext>
            </a:extLst>
          </p:cNvPr>
          <p:cNvSpPr/>
          <p:nvPr/>
        </p:nvSpPr>
        <p:spPr>
          <a:xfrm>
            <a:off x="4709371" y="1388567"/>
            <a:ext cx="504000" cy="252000"/>
          </a:xfrm>
          <a:prstGeom prst="rect">
            <a:avLst/>
          </a:prstGeom>
          <a:noFill/>
          <a:ln>
            <a:solidFill>
              <a:srgbClr val="C84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0" name="Rectangle 39">
            <a:extLst>
              <a:ext uri="{FF2B5EF4-FFF2-40B4-BE49-F238E27FC236}">
                <a16:creationId xmlns:a16="http://schemas.microsoft.com/office/drawing/2014/main" id="{6CBE6FD5-D00A-F746-FD5C-7EB34D172C37}"/>
              </a:ext>
            </a:extLst>
          </p:cNvPr>
          <p:cNvSpPr/>
          <p:nvPr/>
        </p:nvSpPr>
        <p:spPr>
          <a:xfrm>
            <a:off x="4067998" y="4403707"/>
            <a:ext cx="1098000" cy="216000"/>
          </a:xfrm>
          <a:prstGeom prst="rect">
            <a:avLst/>
          </a:prstGeom>
          <a:noFill/>
          <a:ln>
            <a:solidFill>
              <a:srgbClr val="C84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7" name="Rectangle: Rounded Corners 26">
            <a:extLst>
              <a:ext uri="{FF2B5EF4-FFF2-40B4-BE49-F238E27FC236}">
                <a16:creationId xmlns:a16="http://schemas.microsoft.com/office/drawing/2014/main" id="{8CD1642E-C273-827E-145B-7434A4DBE1F6}"/>
              </a:ext>
            </a:extLst>
          </p:cNvPr>
          <p:cNvSpPr>
            <a:spLocks/>
          </p:cNvSpPr>
          <p:nvPr/>
        </p:nvSpPr>
        <p:spPr>
          <a:xfrm>
            <a:off x="6434732" y="582463"/>
            <a:ext cx="1787494" cy="663776"/>
          </a:xfrm>
          <a:prstGeom prst="roundRect">
            <a:avLst>
              <a:gd name="adj" fmla="val 7662"/>
            </a:avLst>
          </a:prstGeom>
          <a:solidFill>
            <a:srgbClr val="00A87D"/>
          </a:solidFill>
          <a:ln>
            <a:solidFill>
              <a:srgbClr val="00A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Click </a:t>
            </a:r>
            <a:r>
              <a:rPr kumimoji="0" lang="en-GB" sz="1200" b="0" i="1"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My Profile</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then </a:t>
            </a:r>
            <a:r>
              <a:rPr kumimoji="0" lang="en-GB" sz="1200" b="0" i="1"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Create my profile</a:t>
            </a:r>
            <a:r>
              <a:rPr kumimoji="0" lang="en-GB" sz="12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a:t>
            </a:r>
          </a:p>
        </p:txBody>
      </p:sp>
    </p:spTree>
    <p:extLst>
      <p:ext uri="{BB962C8B-B14F-4D97-AF65-F5344CB8AC3E}">
        <p14:creationId xmlns:p14="http://schemas.microsoft.com/office/powerpoint/2010/main" val="4045733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66240AC7-6FFF-B1EE-9229-2FD8611CF7FE}"/>
              </a:ext>
            </a:extLst>
          </p:cNvPr>
          <p:cNvSpPr txBox="1">
            <a:spLocks/>
          </p:cNvSpPr>
          <p:nvPr/>
        </p:nvSpPr>
        <p:spPr>
          <a:xfrm>
            <a:off x="3874071" y="2737805"/>
            <a:ext cx="4873022" cy="203027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400" kern="1200">
                <a:solidFill>
                  <a:schemeClr val="tx2">
                    <a:lumMod val="7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200" kern="1200">
                <a:solidFill>
                  <a:schemeClr val="tx2">
                    <a:lumMod val="7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2">
                    <a:lumMod val="7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2">
                    <a:lumMod val="7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2">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en-US" b="1" dirty="0">
                <a:solidFill>
                  <a:schemeClr val="tx1"/>
                </a:solidFill>
              </a:rPr>
              <a:t>{workshop title}</a:t>
            </a:r>
          </a:p>
          <a:p>
            <a:pPr marL="0" indent="0" fontAlgn="auto">
              <a:spcAft>
                <a:spcPts val="0"/>
              </a:spcAft>
              <a:buNone/>
            </a:pPr>
            <a:endParaRPr lang="en-US" b="1" dirty="0">
              <a:solidFill>
                <a:schemeClr val="tx1"/>
              </a:solidFill>
              <a:latin typeface="Arial Nova Light" panose="020B0304020202020204" pitchFamily="34" charset="0"/>
            </a:endParaRPr>
          </a:p>
          <a:p>
            <a:pPr marL="0" indent="0" fontAlgn="auto">
              <a:spcAft>
                <a:spcPts val="0"/>
              </a:spcAft>
              <a:buNone/>
            </a:pPr>
            <a:r>
              <a:rPr lang="en-US" dirty="0">
                <a:solidFill>
                  <a:schemeClr val="tx1"/>
                </a:solidFill>
                <a:latin typeface="Arial Nova Light" panose="020B0304020202020204" pitchFamily="34" charset="0"/>
              </a:rPr>
              <a:t>{your name}</a:t>
            </a:r>
          </a:p>
          <a:p>
            <a:pPr marL="0" indent="0" fontAlgn="auto">
              <a:spcAft>
                <a:spcPts val="0"/>
              </a:spcAft>
              <a:buNone/>
            </a:pPr>
            <a:r>
              <a:rPr lang="en-US" dirty="0">
                <a:solidFill>
                  <a:schemeClr val="tx1"/>
                </a:solidFill>
                <a:latin typeface="Arial Nova Light" panose="020B0304020202020204" pitchFamily="34" charset="0"/>
              </a:rPr>
              <a:t>{date}</a:t>
            </a:r>
          </a:p>
        </p:txBody>
      </p:sp>
      <p:pic>
        <p:nvPicPr>
          <p:cNvPr id="7" name="Picture 6" descr="A picture containing air&#10;&#10;Description automatically generated">
            <a:extLst>
              <a:ext uri="{FF2B5EF4-FFF2-40B4-BE49-F238E27FC236}">
                <a16:creationId xmlns:a16="http://schemas.microsoft.com/office/drawing/2014/main" id="{85AE1C77-DCBE-D618-F357-74267FF75D94}"/>
              </a:ext>
            </a:extLst>
          </p:cNvPr>
          <p:cNvPicPr>
            <a:picLocks noChangeAspect="1"/>
          </p:cNvPicPr>
          <p:nvPr/>
        </p:nvPicPr>
        <p:blipFill>
          <a:blip r:embed="rId3"/>
          <a:stretch>
            <a:fillRect/>
          </a:stretch>
        </p:blipFill>
        <p:spPr>
          <a:xfrm>
            <a:off x="727630" y="3752942"/>
            <a:ext cx="1611111" cy="1176654"/>
          </a:xfrm>
          <a:prstGeom prst="rect">
            <a:avLst/>
          </a:prstGeom>
        </p:spPr>
      </p:pic>
      <p:pic>
        <p:nvPicPr>
          <p:cNvPr id="8" name="Picture 7" descr="A picture containing dark&#10;&#10;Description automatically generated">
            <a:extLst>
              <a:ext uri="{FF2B5EF4-FFF2-40B4-BE49-F238E27FC236}">
                <a16:creationId xmlns:a16="http://schemas.microsoft.com/office/drawing/2014/main" id="{3B557D0E-72CF-4BDC-E7F5-98F8D24ADA41}"/>
              </a:ext>
            </a:extLst>
          </p:cNvPr>
          <p:cNvPicPr>
            <a:picLocks noChangeAspect="1"/>
          </p:cNvPicPr>
          <p:nvPr/>
        </p:nvPicPr>
        <p:blipFill>
          <a:blip r:embed="rId4"/>
          <a:stretch>
            <a:fillRect/>
          </a:stretch>
        </p:blipFill>
        <p:spPr>
          <a:xfrm rot="15058628">
            <a:off x="1085212" y="3288255"/>
            <a:ext cx="1001889" cy="894062"/>
          </a:xfrm>
          <a:prstGeom prst="rect">
            <a:avLst/>
          </a:prstGeom>
        </p:spPr>
      </p:pic>
      <p:grpSp>
        <p:nvGrpSpPr>
          <p:cNvPr id="9" name="Group 8">
            <a:extLst>
              <a:ext uri="{FF2B5EF4-FFF2-40B4-BE49-F238E27FC236}">
                <a16:creationId xmlns:a16="http://schemas.microsoft.com/office/drawing/2014/main" id="{1F2E221A-E4E3-4765-D541-22B21ABCD7B0}"/>
              </a:ext>
            </a:extLst>
          </p:cNvPr>
          <p:cNvGrpSpPr>
            <a:grpSpLocks noChangeAspect="1"/>
          </p:cNvGrpSpPr>
          <p:nvPr/>
        </p:nvGrpSpPr>
        <p:grpSpPr>
          <a:xfrm rot="21191375">
            <a:off x="267077" y="3630072"/>
            <a:ext cx="1032086" cy="1386731"/>
            <a:chOff x="4466732" y="2332586"/>
            <a:chExt cx="1908885" cy="2730203"/>
          </a:xfrm>
        </p:grpSpPr>
        <p:pic>
          <p:nvPicPr>
            <p:cNvPr id="10" name="Picture 9" descr="Shape, square&#10;&#10;Description automatically generated">
              <a:extLst>
                <a:ext uri="{FF2B5EF4-FFF2-40B4-BE49-F238E27FC236}">
                  <a16:creationId xmlns:a16="http://schemas.microsoft.com/office/drawing/2014/main" id="{71D7E1CD-7501-03C9-415A-26EED587F8F1}"/>
                </a:ext>
              </a:extLst>
            </p:cNvPr>
            <p:cNvPicPr>
              <a:picLocks noChangeAspect="1"/>
            </p:cNvPicPr>
            <p:nvPr/>
          </p:nvPicPr>
          <p:blipFill>
            <a:blip r:embed="rId5"/>
            <a:stretch>
              <a:fillRect/>
            </a:stretch>
          </p:blipFill>
          <p:spPr>
            <a:xfrm rot="16200000">
              <a:off x="4056073" y="2743245"/>
              <a:ext cx="2730203" cy="1908885"/>
            </a:xfrm>
            <a:prstGeom prst="rect">
              <a:avLst/>
            </a:prstGeom>
          </p:spPr>
        </p:pic>
        <p:pic>
          <p:nvPicPr>
            <p:cNvPr id="11" name="Picture 2" descr="SRM Answer Poster">
              <a:extLst>
                <a:ext uri="{FF2B5EF4-FFF2-40B4-BE49-F238E27FC236}">
                  <a16:creationId xmlns:a16="http://schemas.microsoft.com/office/drawing/2014/main" id="{A6099B46-4E77-E6AF-5EE6-CA31CB593AF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12557"/>
            <a:stretch/>
          </p:blipFill>
          <p:spPr bwMode="auto">
            <a:xfrm>
              <a:off x="4813836" y="2698928"/>
              <a:ext cx="1274907" cy="176512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9620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1424FFE-DE49-B195-6F11-3E532D5DA43F}"/>
              </a:ext>
            </a:extLst>
          </p:cNvPr>
          <p:cNvPicPr>
            <a:picLocks noChangeAspect="1"/>
          </p:cNvPicPr>
          <p:nvPr/>
        </p:nvPicPr>
        <p:blipFill rotWithShape="1">
          <a:blip r:embed="rId2"/>
          <a:srcRect t="9175"/>
          <a:stretch/>
        </p:blipFill>
        <p:spPr>
          <a:xfrm>
            <a:off x="294722" y="1263311"/>
            <a:ext cx="5009339" cy="3666442"/>
          </a:xfrm>
          <a:prstGeom prst="rect">
            <a:avLst/>
          </a:prstGeom>
          <a:ln>
            <a:solidFill>
              <a:srgbClr val="00A87D"/>
            </a:solidFill>
          </a:ln>
        </p:spPr>
      </p:pic>
      <p:sp>
        <p:nvSpPr>
          <p:cNvPr id="7" name="Rectangle 6">
            <a:extLst>
              <a:ext uri="{FF2B5EF4-FFF2-40B4-BE49-F238E27FC236}">
                <a16:creationId xmlns:a16="http://schemas.microsoft.com/office/drawing/2014/main" id="{54038C86-9B5B-26A2-370C-DDA7715B9E9C}"/>
              </a:ext>
            </a:extLst>
          </p:cNvPr>
          <p:cNvSpPr/>
          <p:nvPr/>
        </p:nvSpPr>
        <p:spPr>
          <a:xfrm>
            <a:off x="5559714" y="0"/>
            <a:ext cx="3583858" cy="5143499"/>
          </a:xfrm>
          <a:prstGeom prst="rect">
            <a:avLst/>
          </a:prstGeom>
          <a:solidFill>
            <a:srgbClr val="00A87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200" b="1" i="0" u="none" strike="noStrike" kern="1200" cap="none" spc="0" normalizeH="0" baseline="0" noProof="0" dirty="0">
              <a:ln>
                <a:noFill/>
              </a:ln>
              <a:solidFill>
                <a:srgbClr val="008563"/>
              </a:solidFill>
              <a:effectLst/>
              <a:uLnTx/>
              <a:uFillTx/>
              <a:latin typeface="Arial Nova Light" panose="020B0304020202020204" pitchFamily="34" charset="0"/>
              <a:ea typeface="+mn-ea"/>
              <a:cs typeface="+mn-cs"/>
            </a:endParaRPr>
          </a:p>
        </p:txBody>
      </p:sp>
      <p:sp>
        <p:nvSpPr>
          <p:cNvPr id="14" name="Title 1">
            <a:extLst>
              <a:ext uri="{FF2B5EF4-FFF2-40B4-BE49-F238E27FC236}">
                <a16:creationId xmlns:a16="http://schemas.microsoft.com/office/drawing/2014/main" id="{CCAD3527-15A5-9FFF-BA20-E785FE42E67C}"/>
              </a:ext>
            </a:extLst>
          </p:cNvPr>
          <p:cNvSpPr txBox="1">
            <a:spLocks/>
          </p:cNvSpPr>
          <p:nvPr/>
        </p:nvSpPr>
        <p:spPr>
          <a:xfrm>
            <a:off x="476839" y="582463"/>
            <a:ext cx="4095161" cy="575285"/>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2"/>
                </a:solidFill>
                <a:latin typeface="Arial" pitchFamily="34" charset="0"/>
                <a:ea typeface="+mj-ea"/>
                <a:cs typeface="Arial" pitchFamily="34" charset="0"/>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000000">
                    <a:lumMod val="50000"/>
                    <a:lumOff val="50000"/>
                  </a:srgbClr>
                </a:solidFill>
                <a:effectLst/>
                <a:uLnTx/>
                <a:uFillTx/>
                <a:latin typeface="Arial"/>
                <a:ea typeface="+mj-ea"/>
                <a:cs typeface="Arial" pitchFamily="34" charset="0"/>
              </a:rPr>
              <a:t>saving searches</a:t>
            </a:r>
          </a:p>
        </p:txBody>
      </p:sp>
      <p:pic>
        <p:nvPicPr>
          <p:cNvPr id="15" name="Picture 14">
            <a:extLst>
              <a:ext uri="{FF2B5EF4-FFF2-40B4-BE49-F238E27FC236}">
                <a16:creationId xmlns:a16="http://schemas.microsoft.com/office/drawing/2014/main" id="{A938B186-6EAD-3FE9-FA17-894383C7E576}"/>
              </a:ext>
            </a:extLst>
          </p:cNvPr>
          <p:cNvPicPr>
            <a:picLocks noChangeAspect="1"/>
          </p:cNvPicPr>
          <p:nvPr/>
        </p:nvPicPr>
        <p:blipFill>
          <a:blip r:embed="rId3"/>
          <a:stretch>
            <a:fillRect/>
          </a:stretch>
        </p:blipFill>
        <p:spPr>
          <a:xfrm>
            <a:off x="274072" y="246947"/>
            <a:ext cx="4241775" cy="446326"/>
          </a:xfrm>
          <a:prstGeom prst="rect">
            <a:avLst/>
          </a:prstGeom>
        </p:spPr>
      </p:pic>
      <p:sp>
        <p:nvSpPr>
          <p:cNvPr id="29" name="Rectangle: Rounded Corners 28">
            <a:extLst>
              <a:ext uri="{FF2B5EF4-FFF2-40B4-BE49-F238E27FC236}">
                <a16:creationId xmlns:a16="http://schemas.microsoft.com/office/drawing/2014/main" id="{E8F10214-1586-FF4A-2A5E-07E082E63D3F}"/>
              </a:ext>
            </a:extLst>
          </p:cNvPr>
          <p:cNvSpPr>
            <a:spLocks/>
          </p:cNvSpPr>
          <p:nvPr/>
        </p:nvSpPr>
        <p:spPr>
          <a:xfrm>
            <a:off x="6918794" y="3427985"/>
            <a:ext cx="1787496" cy="745809"/>
          </a:xfrm>
          <a:prstGeom prst="roundRect">
            <a:avLst>
              <a:gd name="adj" fmla="val 7662"/>
            </a:avLst>
          </a:prstGeom>
          <a:solidFill>
            <a:srgbClr val="00A87D"/>
          </a:solidFill>
          <a:ln>
            <a:solidFill>
              <a:srgbClr val="00A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Once you’ve clicked </a:t>
            </a:r>
            <a:r>
              <a:rPr kumimoji="0" lang="en-GB" sz="1100" b="0" i="1"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Save search</a:t>
            </a:r>
            <a:r>
              <a:rPr kumimoji="0" lang="en-GB" sz="11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 give your search a name and click </a:t>
            </a:r>
            <a:r>
              <a:rPr kumimoji="0" lang="en-GB" sz="1100" b="0" i="1"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Save</a:t>
            </a:r>
            <a:r>
              <a:rPr kumimoji="0" lang="en-GB" sz="11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a:t>
            </a:r>
          </a:p>
        </p:txBody>
      </p:sp>
      <p:cxnSp>
        <p:nvCxnSpPr>
          <p:cNvPr id="30" name="Straight Connector 29">
            <a:extLst>
              <a:ext uri="{FF2B5EF4-FFF2-40B4-BE49-F238E27FC236}">
                <a16:creationId xmlns:a16="http://schemas.microsoft.com/office/drawing/2014/main" id="{542E35E9-D549-AB39-AD36-C496971F3834}"/>
              </a:ext>
            </a:extLst>
          </p:cNvPr>
          <p:cNvCxnSpPr>
            <a:cxnSpLocks/>
            <a:stCxn id="31" idx="3"/>
            <a:endCxn id="27" idx="1"/>
          </p:cNvCxnSpPr>
          <p:nvPr/>
        </p:nvCxnSpPr>
        <p:spPr>
          <a:xfrm flipV="1">
            <a:off x="2539167" y="1246660"/>
            <a:ext cx="3895564" cy="790196"/>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0DF54F97-0091-B68C-73B9-7ED4301D5752}"/>
              </a:ext>
            </a:extLst>
          </p:cNvPr>
          <p:cNvSpPr/>
          <p:nvPr/>
        </p:nvSpPr>
        <p:spPr>
          <a:xfrm>
            <a:off x="1963167" y="1910856"/>
            <a:ext cx="576000" cy="252000"/>
          </a:xfrm>
          <a:prstGeom prst="rect">
            <a:avLst/>
          </a:prstGeom>
          <a:noFill/>
          <a:ln>
            <a:solidFill>
              <a:srgbClr val="C84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7" name="Rectangle: Rounded Corners 26">
            <a:extLst>
              <a:ext uri="{FF2B5EF4-FFF2-40B4-BE49-F238E27FC236}">
                <a16:creationId xmlns:a16="http://schemas.microsoft.com/office/drawing/2014/main" id="{8CD1642E-C273-827E-145B-7434A4DBE1F6}"/>
              </a:ext>
            </a:extLst>
          </p:cNvPr>
          <p:cNvSpPr>
            <a:spLocks/>
          </p:cNvSpPr>
          <p:nvPr/>
        </p:nvSpPr>
        <p:spPr>
          <a:xfrm>
            <a:off x="6434731" y="582463"/>
            <a:ext cx="2271559" cy="1328394"/>
          </a:xfrm>
          <a:prstGeom prst="roundRect">
            <a:avLst>
              <a:gd name="adj" fmla="val 7662"/>
            </a:avLst>
          </a:prstGeom>
          <a:solidFill>
            <a:srgbClr val="00A87D"/>
          </a:solidFill>
          <a:ln>
            <a:solidFill>
              <a:srgbClr val="00A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When you’re logged into your profile, from your search results page you can click </a:t>
            </a:r>
            <a:r>
              <a:rPr kumimoji="0" lang="en-GB" sz="1200" b="0" i="1"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Save search</a:t>
            </a:r>
            <a:r>
              <a:rPr kumimoji="0" lang="en-GB" sz="12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 to save your filtered search results.</a:t>
            </a:r>
          </a:p>
        </p:txBody>
      </p:sp>
      <p:pic>
        <p:nvPicPr>
          <p:cNvPr id="11" name="Picture 10">
            <a:extLst>
              <a:ext uri="{FF2B5EF4-FFF2-40B4-BE49-F238E27FC236}">
                <a16:creationId xmlns:a16="http://schemas.microsoft.com/office/drawing/2014/main" id="{21F9290F-E36B-198F-A1A9-A6F976203D6D}"/>
              </a:ext>
            </a:extLst>
          </p:cNvPr>
          <p:cNvPicPr>
            <a:picLocks noChangeAspect="1"/>
          </p:cNvPicPr>
          <p:nvPr/>
        </p:nvPicPr>
        <p:blipFill>
          <a:blip r:embed="rId4"/>
          <a:stretch>
            <a:fillRect/>
          </a:stretch>
        </p:blipFill>
        <p:spPr>
          <a:xfrm>
            <a:off x="3328309" y="3672349"/>
            <a:ext cx="3284953" cy="1001690"/>
          </a:xfrm>
          <a:prstGeom prst="rect">
            <a:avLst/>
          </a:prstGeom>
          <a:ln>
            <a:solidFill>
              <a:srgbClr val="00A87D"/>
            </a:solidFill>
          </a:ln>
        </p:spPr>
      </p:pic>
      <p:sp>
        <p:nvSpPr>
          <p:cNvPr id="19" name="Rectangle: Rounded Corners 18">
            <a:extLst>
              <a:ext uri="{FF2B5EF4-FFF2-40B4-BE49-F238E27FC236}">
                <a16:creationId xmlns:a16="http://schemas.microsoft.com/office/drawing/2014/main" id="{23DCEACB-903B-293A-5F24-160D191412F0}"/>
              </a:ext>
            </a:extLst>
          </p:cNvPr>
          <p:cNvSpPr>
            <a:spLocks/>
          </p:cNvSpPr>
          <p:nvPr/>
        </p:nvSpPr>
        <p:spPr>
          <a:xfrm>
            <a:off x="6434731" y="2123389"/>
            <a:ext cx="2271559" cy="657573"/>
          </a:xfrm>
          <a:prstGeom prst="roundRect">
            <a:avLst>
              <a:gd name="adj" fmla="val 7662"/>
            </a:avLst>
          </a:prstGeom>
          <a:solidFill>
            <a:srgbClr val="C84681"/>
          </a:solidFill>
          <a:ln>
            <a:solidFill>
              <a:srgbClr val="C84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This allows you to quickly re-run the same search again later.</a:t>
            </a:r>
          </a:p>
        </p:txBody>
      </p:sp>
      <p:cxnSp>
        <p:nvCxnSpPr>
          <p:cNvPr id="20" name="Straight Connector 19">
            <a:extLst>
              <a:ext uri="{FF2B5EF4-FFF2-40B4-BE49-F238E27FC236}">
                <a16:creationId xmlns:a16="http://schemas.microsoft.com/office/drawing/2014/main" id="{FA5E99D3-C6A4-9E6F-2505-0CF94005F6A1}"/>
              </a:ext>
            </a:extLst>
          </p:cNvPr>
          <p:cNvCxnSpPr>
            <a:cxnSpLocks/>
            <a:stCxn id="11" idx="3"/>
            <a:endCxn id="29" idx="1"/>
          </p:cNvCxnSpPr>
          <p:nvPr/>
        </p:nvCxnSpPr>
        <p:spPr>
          <a:xfrm flipV="1">
            <a:off x="6613262" y="3800890"/>
            <a:ext cx="305532" cy="372304"/>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22202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4038C86-9B5B-26A2-370C-DDA7715B9E9C}"/>
              </a:ext>
            </a:extLst>
          </p:cNvPr>
          <p:cNvSpPr/>
          <p:nvPr/>
        </p:nvSpPr>
        <p:spPr>
          <a:xfrm>
            <a:off x="0" y="0"/>
            <a:ext cx="3583858" cy="5150873"/>
          </a:xfrm>
          <a:prstGeom prst="rect">
            <a:avLst/>
          </a:prstGeom>
          <a:solidFill>
            <a:srgbClr val="00A87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200" b="1" i="0" u="none" strike="noStrike" kern="1200" cap="none" spc="0" normalizeH="0" baseline="0" noProof="0" dirty="0">
              <a:ln>
                <a:noFill/>
              </a:ln>
              <a:solidFill>
                <a:srgbClr val="008563"/>
              </a:solidFill>
              <a:effectLst/>
              <a:uLnTx/>
              <a:uFillTx/>
              <a:latin typeface="Arial Nova Light" panose="020B0304020202020204" pitchFamily="34" charset="0"/>
              <a:ea typeface="+mn-ea"/>
              <a:cs typeface="+mn-cs"/>
            </a:endParaRPr>
          </a:p>
        </p:txBody>
      </p:sp>
      <p:sp>
        <p:nvSpPr>
          <p:cNvPr id="14" name="Title 1">
            <a:extLst>
              <a:ext uri="{FF2B5EF4-FFF2-40B4-BE49-F238E27FC236}">
                <a16:creationId xmlns:a16="http://schemas.microsoft.com/office/drawing/2014/main" id="{CCAD3527-15A5-9FFF-BA20-E785FE42E67C}"/>
              </a:ext>
            </a:extLst>
          </p:cNvPr>
          <p:cNvSpPr txBox="1">
            <a:spLocks/>
          </p:cNvSpPr>
          <p:nvPr/>
        </p:nvSpPr>
        <p:spPr>
          <a:xfrm>
            <a:off x="3925354" y="505791"/>
            <a:ext cx="4095161" cy="575285"/>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2"/>
                </a:solidFill>
                <a:latin typeface="Arial" pitchFamily="34" charset="0"/>
                <a:ea typeface="+mj-ea"/>
                <a:cs typeface="Arial" pitchFamily="34" charset="0"/>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000000">
                    <a:lumMod val="50000"/>
                    <a:lumOff val="50000"/>
                  </a:srgbClr>
                </a:solidFill>
                <a:effectLst/>
                <a:uLnTx/>
                <a:uFillTx/>
                <a:latin typeface="Arial"/>
                <a:ea typeface="+mj-ea"/>
                <a:cs typeface="Arial" pitchFamily="34" charset="0"/>
              </a:rPr>
              <a:t>reading lists</a:t>
            </a:r>
          </a:p>
        </p:txBody>
      </p:sp>
      <p:pic>
        <p:nvPicPr>
          <p:cNvPr id="15" name="Picture 14">
            <a:extLst>
              <a:ext uri="{FF2B5EF4-FFF2-40B4-BE49-F238E27FC236}">
                <a16:creationId xmlns:a16="http://schemas.microsoft.com/office/drawing/2014/main" id="{A938B186-6EAD-3FE9-FA17-894383C7E576}"/>
              </a:ext>
            </a:extLst>
          </p:cNvPr>
          <p:cNvPicPr>
            <a:picLocks noChangeAspect="1"/>
          </p:cNvPicPr>
          <p:nvPr/>
        </p:nvPicPr>
        <p:blipFill>
          <a:blip r:embed="rId2"/>
          <a:stretch>
            <a:fillRect/>
          </a:stretch>
        </p:blipFill>
        <p:spPr>
          <a:xfrm>
            <a:off x="3722587" y="170275"/>
            <a:ext cx="4241775" cy="446326"/>
          </a:xfrm>
          <a:prstGeom prst="rect">
            <a:avLst/>
          </a:prstGeom>
        </p:spPr>
      </p:pic>
      <p:sp>
        <p:nvSpPr>
          <p:cNvPr id="29" name="Rectangle: Rounded Corners 28">
            <a:extLst>
              <a:ext uri="{FF2B5EF4-FFF2-40B4-BE49-F238E27FC236}">
                <a16:creationId xmlns:a16="http://schemas.microsoft.com/office/drawing/2014/main" id="{E8F10214-1586-FF4A-2A5E-07E082E63D3F}"/>
              </a:ext>
            </a:extLst>
          </p:cNvPr>
          <p:cNvSpPr>
            <a:spLocks/>
          </p:cNvSpPr>
          <p:nvPr/>
        </p:nvSpPr>
        <p:spPr>
          <a:xfrm>
            <a:off x="6287030" y="4026879"/>
            <a:ext cx="2271559" cy="745809"/>
          </a:xfrm>
          <a:prstGeom prst="roundRect">
            <a:avLst>
              <a:gd name="adj" fmla="val 7662"/>
            </a:avLst>
          </a:prstGeom>
          <a:solidFill>
            <a:srgbClr val="00A87D"/>
          </a:solidFill>
          <a:ln>
            <a:solidFill>
              <a:srgbClr val="00A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Create a new custom list or add resources to your existing lists.</a:t>
            </a:r>
          </a:p>
        </p:txBody>
      </p:sp>
      <p:sp>
        <p:nvSpPr>
          <p:cNvPr id="27" name="Rectangle: Rounded Corners 26">
            <a:extLst>
              <a:ext uri="{FF2B5EF4-FFF2-40B4-BE49-F238E27FC236}">
                <a16:creationId xmlns:a16="http://schemas.microsoft.com/office/drawing/2014/main" id="{8CD1642E-C273-827E-145B-7434A4DBE1F6}"/>
              </a:ext>
            </a:extLst>
          </p:cNvPr>
          <p:cNvSpPr>
            <a:spLocks/>
          </p:cNvSpPr>
          <p:nvPr/>
        </p:nvSpPr>
        <p:spPr>
          <a:xfrm>
            <a:off x="144501" y="237832"/>
            <a:ext cx="2271559" cy="1071466"/>
          </a:xfrm>
          <a:prstGeom prst="roundRect">
            <a:avLst>
              <a:gd name="adj" fmla="val 7662"/>
            </a:avLst>
          </a:prstGeom>
          <a:solidFill>
            <a:srgbClr val="00A87D"/>
          </a:solidFill>
          <a:ln>
            <a:solidFill>
              <a:srgbClr val="00A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When you’re logged into your profile, you can add resources to reading lists in order to save items of interest for later.</a:t>
            </a:r>
          </a:p>
        </p:txBody>
      </p:sp>
      <p:sp>
        <p:nvSpPr>
          <p:cNvPr id="19" name="Rectangle: Rounded Corners 18">
            <a:extLst>
              <a:ext uri="{FF2B5EF4-FFF2-40B4-BE49-F238E27FC236}">
                <a16:creationId xmlns:a16="http://schemas.microsoft.com/office/drawing/2014/main" id="{23DCEACB-903B-293A-5F24-160D191412F0}"/>
              </a:ext>
            </a:extLst>
          </p:cNvPr>
          <p:cNvSpPr>
            <a:spLocks/>
          </p:cNvSpPr>
          <p:nvPr/>
        </p:nvSpPr>
        <p:spPr>
          <a:xfrm>
            <a:off x="3500399" y="1343115"/>
            <a:ext cx="2271559" cy="902876"/>
          </a:xfrm>
          <a:prstGeom prst="roundRect">
            <a:avLst>
              <a:gd name="adj" fmla="val 7662"/>
            </a:avLst>
          </a:prstGeom>
          <a:solidFill>
            <a:srgbClr val="C84681"/>
          </a:solidFill>
          <a:ln>
            <a:solidFill>
              <a:srgbClr val="C84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Add items to a list by clicking the                 s   symbol, directly from </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the search results page…</a:t>
            </a:r>
          </a:p>
        </p:txBody>
      </p:sp>
      <p:sp>
        <p:nvSpPr>
          <p:cNvPr id="6" name="Rectangle: Rounded Corners 5">
            <a:extLst>
              <a:ext uri="{FF2B5EF4-FFF2-40B4-BE49-F238E27FC236}">
                <a16:creationId xmlns:a16="http://schemas.microsoft.com/office/drawing/2014/main" id="{A46555D4-7608-A407-F515-B9B479BA5B96}"/>
              </a:ext>
            </a:extLst>
          </p:cNvPr>
          <p:cNvSpPr>
            <a:spLocks/>
          </p:cNvSpPr>
          <p:nvPr/>
        </p:nvSpPr>
        <p:spPr>
          <a:xfrm>
            <a:off x="3500400" y="2351151"/>
            <a:ext cx="2271559" cy="645424"/>
          </a:xfrm>
          <a:prstGeom prst="roundRect">
            <a:avLst>
              <a:gd name="adj" fmla="val 7662"/>
            </a:avLst>
          </a:prstGeom>
          <a:solidFill>
            <a:srgbClr val="C84681"/>
          </a:solidFill>
          <a:ln>
            <a:solidFill>
              <a:srgbClr val="C84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…or from any content page.</a:t>
            </a:r>
          </a:p>
        </p:txBody>
      </p:sp>
      <p:pic>
        <p:nvPicPr>
          <p:cNvPr id="8" name="Picture 7">
            <a:extLst>
              <a:ext uri="{FF2B5EF4-FFF2-40B4-BE49-F238E27FC236}">
                <a16:creationId xmlns:a16="http://schemas.microsoft.com/office/drawing/2014/main" id="{EEF1C8F8-992B-A591-D8D1-08C2849F040D}"/>
              </a:ext>
            </a:extLst>
          </p:cNvPr>
          <p:cNvPicPr>
            <a:picLocks noChangeAspect="1"/>
          </p:cNvPicPr>
          <p:nvPr/>
        </p:nvPicPr>
        <p:blipFill rotWithShape="1">
          <a:blip r:embed="rId3"/>
          <a:srcRect l="-719" t="18174" b="-1"/>
          <a:stretch/>
        </p:blipFill>
        <p:spPr>
          <a:xfrm>
            <a:off x="4850654" y="4221494"/>
            <a:ext cx="1000125" cy="356577"/>
          </a:xfrm>
          <a:prstGeom prst="rect">
            <a:avLst/>
          </a:prstGeom>
          <a:ln>
            <a:solidFill>
              <a:srgbClr val="11885A"/>
            </a:solidFill>
          </a:ln>
        </p:spPr>
      </p:pic>
      <p:grpSp>
        <p:nvGrpSpPr>
          <p:cNvPr id="17" name="Group 16">
            <a:extLst>
              <a:ext uri="{FF2B5EF4-FFF2-40B4-BE49-F238E27FC236}">
                <a16:creationId xmlns:a16="http://schemas.microsoft.com/office/drawing/2014/main" id="{5CBDDAFE-46C1-EEEC-2A49-02C53A621C06}"/>
              </a:ext>
            </a:extLst>
          </p:cNvPr>
          <p:cNvGrpSpPr>
            <a:grpSpLocks noChangeAspect="1"/>
          </p:cNvGrpSpPr>
          <p:nvPr/>
        </p:nvGrpSpPr>
        <p:grpSpPr>
          <a:xfrm>
            <a:off x="3849777" y="1688218"/>
            <a:ext cx="188398" cy="188398"/>
            <a:chOff x="-848032" y="140110"/>
            <a:chExt cx="288000" cy="288000"/>
          </a:xfrm>
        </p:grpSpPr>
        <p:sp>
          <p:nvSpPr>
            <p:cNvPr id="13" name="Oval 12">
              <a:extLst>
                <a:ext uri="{FF2B5EF4-FFF2-40B4-BE49-F238E27FC236}">
                  <a16:creationId xmlns:a16="http://schemas.microsoft.com/office/drawing/2014/main" id="{B3B5E2C4-BAE3-A0C6-B40C-1C370F2EDDC1}"/>
                </a:ext>
              </a:extLst>
            </p:cNvPr>
            <p:cNvSpPr/>
            <p:nvPr/>
          </p:nvSpPr>
          <p:spPr>
            <a:xfrm>
              <a:off x="-848032" y="140110"/>
              <a:ext cx="288000" cy="288000"/>
            </a:xfrm>
            <a:prstGeom prst="ellipse">
              <a:avLst/>
            </a:prstGeom>
            <a:solidFill>
              <a:schemeClr val="bg1"/>
            </a:solidFill>
            <a:ln w="3175">
              <a:solidFill>
                <a:srgbClr val="00A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2" name="Picture 11">
              <a:extLst>
                <a:ext uri="{FF2B5EF4-FFF2-40B4-BE49-F238E27FC236}">
                  <a16:creationId xmlns:a16="http://schemas.microsoft.com/office/drawing/2014/main" id="{578A9F55-62AC-4C57-2A87-39DCD66019FB}"/>
                </a:ext>
              </a:extLst>
            </p:cNvPr>
            <p:cNvPicPr>
              <a:picLocks noChangeAspect="1"/>
            </p:cNvPicPr>
            <p:nvPr/>
          </p:nvPicPr>
          <p:blipFill>
            <a:blip r:embed="rId4"/>
            <a:stretch>
              <a:fillRect/>
            </a:stretch>
          </p:blipFill>
          <p:spPr>
            <a:xfrm>
              <a:off x="-802199" y="169765"/>
              <a:ext cx="211081" cy="235914"/>
            </a:xfrm>
            <a:prstGeom prst="ellipse">
              <a:avLst/>
            </a:prstGeom>
          </p:spPr>
        </p:pic>
      </p:grpSp>
      <p:pic>
        <p:nvPicPr>
          <p:cNvPr id="53" name="Picture 52">
            <a:extLst>
              <a:ext uri="{FF2B5EF4-FFF2-40B4-BE49-F238E27FC236}">
                <a16:creationId xmlns:a16="http://schemas.microsoft.com/office/drawing/2014/main" id="{C6B3900A-BB77-77BB-1F35-D922A7926613}"/>
              </a:ext>
            </a:extLst>
          </p:cNvPr>
          <p:cNvPicPr>
            <a:picLocks noChangeAspect="1"/>
          </p:cNvPicPr>
          <p:nvPr/>
        </p:nvPicPr>
        <p:blipFill>
          <a:blip r:embed="rId5"/>
          <a:stretch>
            <a:fillRect/>
          </a:stretch>
        </p:blipFill>
        <p:spPr>
          <a:xfrm>
            <a:off x="6370643" y="1343115"/>
            <a:ext cx="2104335" cy="2555772"/>
          </a:xfrm>
          <a:prstGeom prst="rect">
            <a:avLst/>
          </a:prstGeom>
          <a:ln>
            <a:solidFill>
              <a:srgbClr val="00A87D"/>
            </a:solidFill>
          </a:ln>
        </p:spPr>
      </p:pic>
      <p:grpSp>
        <p:nvGrpSpPr>
          <p:cNvPr id="63" name="Group 62">
            <a:extLst>
              <a:ext uri="{FF2B5EF4-FFF2-40B4-BE49-F238E27FC236}">
                <a16:creationId xmlns:a16="http://schemas.microsoft.com/office/drawing/2014/main" id="{D74A5575-2414-ED82-93E7-713301222844}"/>
              </a:ext>
            </a:extLst>
          </p:cNvPr>
          <p:cNvGrpSpPr/>
          <p:nvPr/>
        </p:nvGrpSpPr>
        <p:grpSpPr>
          <a:xfrm>
            <a:off x="492516" y="1577301"/>
            <a:ext cx="2089798" cy="2252560"/>
            <a:chOff x="6995208" y="1258545"/>
            <a:chExt cx="2089798" cy="2252560"/>
          </a:xfrm>
        </p:grpSpPr>
        <p:pic>
          <p:nvPicPr>
            <p:cNvPr id="9" name="Picture 8">
              <a:extLst>
                <a:ext uri="{FF2B5EF4-FFF2-40B4-BE49-F238E27FC236}">
                  <a16:creationId xmlns:a16="http://schemas.microsoft.com/office/drawing/2014/main" id="{11424FFE-DE49-B195-6F11-3E532D5DA43F}"/>
                </a:ext>
              </a:extLst>
            </p:cNvPr>
            <p:cNvPicPr>
              <a:picLocks noChangeAspect="1"/>
            </p:cNvPicPr>
            <p:nvPr/>
          </p:nvPicPr>
          <p:blipFill rotWithShape="1">
            <a:blip r:embed="rId6"/>
            <a:srcRect l="32097" t="9175"/>
            <a:stretch/>
          </p:blipFill>
          <p:spPr>
            <a:xfrm>
              <a:off x="6995208" y="1258545"/>
              <a:ext cx="2089798" cy="2252560"/>
            </a:xfrm>
            <a:prstGeom prst="rect">
              <a:avLst/>
            </a:prstGeom>
            <a:ln>
              <a:solidFill>
                <a:srgbClr val="00A87D"/>
              </a:solidFill>
            </a:ln>
          </p:spPr>
        </p:pic>
        <p:sp>
          <p:nvSpPr>
            <p:cNvPr id="40" name="Rectangle 39">
              <a:extLst>
                <a:ext uri="{FF2B5EF4-FFF2-40B4-BE49-F238E27FC236}">
                  <a16:creationId xmlns:a16="http://schemas.microsoft.com/office/drawing/2014/main" id="{68DA0C8E-963C-CA0D-3A50-58A099DA2499}"/>
                </a:ext>
              </a:extLst>
            </p:cNvPr>
            <p:cNvSpPr/>
            <p:nvPr/>
          </p:nvSpPr>
          <p:spPr>
            <a:xfrm>
              <a:off x="8621036" y="1871460"/>
              <a:ext cx="408140" cy="157139"/>
            </a:xfrm>
            <a:prstGeom prst="rect">
              <a:avLst/>
            </a:prstGeom>
            <a:noFill/>
            <a:ln>
              <a:solidFill>
                <a:srgbClr val="C84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62" name="Group 61">
            <a:extLst>
              <a:ext uri="{FF2B5EF4-FFF2-40B4-BE49-F238E27FC236}">
                <a16:creationId xmlns:a16="http://schemas.microsoft.com/office/drawing/2014/main" id="{FB1E6600-A296-82B8-48AE-BAA20B329E72}"/>
              </a:ext>
            </a:extLst>
          </p:cNvPr>
          <p:cNvGrpSpPr/>
          <p:nvPr/>
        </p:nvGrpSpPr>
        <p:grpSpPr>
          <a:xfrm>
            <a:off x="1932901" y="3078023"/>
            <a:ext cx="2477494" cy="1734240"/>
            <a:chOff x="5543021" y="2478648"/>
            <a:chExt cx="2477494" cy="1734240"/>
          </a:xfrm>
        </p:grpSpPr>
        <p:grpSp>
          <p:nvGrpSpPr>
            <p:cNvPr id="32" name="Group 31">
              <a:extLst>
                <a:ext uri="{FF2B5EF4-FFF2-40B4-BE49-F238E27FC236}">
                  <a16:creationId xmlns:a16="http://schemas.microsoft.com/office/drawing/2014/main" id="{2E0FDCD9-F2CB-A63A-F0F9-846159AA22DB}"/>
                </a:ext>
              </a:extLst>
            </p:cNvPr>
            <p:cNvGrpSpPr>
              <a:grpSpLocks noChangeAspect="1"/>
            </p:cNvGrpSpPr>
            <p:nvPr/>
          </p:nvGrpSpPr>
          <p:grpSpPr>
            <a:xfrm>
              <a:off x="5543021" y="2478648"/>
              <a:ext cx="2477494" cy="1734240"/>
              <a:chOff x="1541890" y="2644744"/>
              <a:chExt cx="3303639" cy="2312539"/>
            </a:xfrm>
          </p:grpSpPr>
          <p:grpSp>
            <p:nvGrpSpPr>
              <p:cNvPr id="33" name="Group 32">
                <a:extLst>
                  <a:ext uri="{FF2B5EF4-FFF2-40B4-BE49-F238E27FC236}">
                    <a16:creationId xmlns:a16="http://schemas.microsoft.com/office/drawing/2014/main" id="{8D9DEB47-3280-74D8-DBE0-0FF3D186B740}"/>
                  </a:ext>
                </a:extLst>
              </p:cNvPr>
              <p:cNvGrpSpPr>
                <a:grpSpLocks noChangeAspect="1"/>
              </p:cNvGrpSpPr>
              <p:nvPr/>
            </p:nvGrpSpPr>
            <p:grpSpPr>
              <a:xfrm>
                <a:off x="1541890" y="2644744"/>
                <a:ext cx="3303639" cy="2312539"/>
                <a:chOff x="269311" y="247650"/>
                <a:chExt cx="6640308" cy="4648200"/>
              </a:xfrm>
            </p:grpSpPr>
            <p:sp>
              <p:nvSpPr>
                <p:cNvPr id="35" name="Rectangle 34">
                  <a:extLst>
                    <a:ext uri="{FF2B5EF4-FFF2-40B4-BE49-F238E27FC236}">
                      <a16:creationId xmlns:a16="http://schemas.microsoft.com/office/drawing/2014/main" id="{E1E80B65-5DF8-BFA6-326B-2F84949797B9}"/>
                    </a:ext>
                  </a:extLst>
                </p:cNvPr>
                <p:cNvSpPr/>
                <p:nvPr/>
              </p:nvSpPr>
              <p:spPr>
                <a:xfrm>
                  <a:off x="5523271" y="685800"/>
                  <a:ext cx="1386348" cy="4210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36" name="Picture 35">
                  <a:extLst>
                    <a:ext uri="{FF2B5EF4-FFF2-40B4-BE49-F238E27FC236}">
                      <a16:creationId xmlns:a16="http://schemas.microsoft.com/office/drawing/2014/main" id="{9A66CA69-A9A6-EA1B-2838-24D1473DE457}"/>
                    </a:ext>
                  </a:extLst>
                </p:cNvPr>
                <p:cNvPicPr>
                  <a:picLocks noChangeAspect="1"/>
                </p:cNvPicPr>
                <p:nvPr/>
              </p:nvPicPr>
              <p:blipFill>
                <a:blip r:embed="rId7"/>
                <a:stretch>
                  <a:fillRect/>
                </a:stretch>
              </p:blipFill>
              <p:spPr>
                <a:xfrm>
                  <a:off x="269311" y="247650"/>
                  <a:ext cx="5876925" cy="4648200"/>
                </a:xfrm>
                <a:prstGeom prst="rect">
                  <a:avLst/>
                </a:prstGeom>
              </p:spPr>
            </p:pic>
            <p:sp>
              <p:nvSpPr>
                <p:cNvPr id="37" name="Rectangle 36">
                  <a:extLst>
                    <a:ext uri="{FF2B5EF4-FFF2-40B4-BE49-F238E27FC236}">
                      <a16:creationId xmlns:a16="http://schemas.microsoft.com/office/drawing/2014/main" id="{A1EF5B49-573E-E1E0-CA84-DD1EB1F29397}"/>
                    </a:ext>
                  </a:extLst>
                </p:cNvPr>
                <p:cNvSpPr/>
                <p:nvPr/>
              </p:nvSpPr>
              <p:spPr>
                <a:xfrm>
                  <a:off x="6146236" y="247650"/>
                  <a:ext cx="763383" cy="432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39" name="Picture 38">
                  <a:extLst>
                    <a:ext uri="{FF2B5EF4-FFF2-40B4-BE49-F238E27FC236}">
                      <a16:creationId xmlns:a16="http://schemas.microsoft.com/office/drawing/2014/main" id="{25CD2484-57AB-C17A-7586-A9DF808B910D}"/>
                    </a:ext>
                  </a:extLst>
                </p:cNvPr>
                <p:cNvPicPr>
                  <a:picLocks noChangeAspect="1"/>
                </p:cNvPicPr>
                <p:nvPr/>
              </p:nvPicPr>
              <p:blipFill>
                <a:blip r:embed="rId8"/>
                <a:stretch>
                  <a:fillRect/>
                </a:stretch>
              </p:blipFill>
              <p:spPr>
                <a:xfrm>
                  <a:off x="5597626" y="1117800"/>
                  <a:ext cx="847419" cy="344479"/>
                </a:xfrm>
                <a:prstGeom prst="rect">
                  <a:avLst/>
                </a:prstGeom>
              </p:spPr>
            </p:pic>
          </p:grpSp>
          <p:sp>
            <p:nvSpPr>
              <p:cNvPr id="34" name="Rectangle 33">
                <a:extLst>
                  <a:ext uri="{FF2B5EF4-FFF2-40B4-BE49-F238E27FC236}">
                    <a16:creationId xmlns:a16="http://schemas.microsoft.com/office/drawing/2014/main" id="{5518205F-CA07-64D1-BCCE-E354100E962C}"/>
                  </a:ext>
                </a:extLst>
              </p:cNvPr>
              <p:cNvSpPr/>
              <p:nvPr/>
            </p:nvSpPr>
            <p:spPr>
              <a:xfrm>
                <a:off x="1541890" y="2644744"/>
                <a:ext cx="3303638" cy="2312539"/>
              </a:xfrm>
              <a:prstGeom prst="rect">
                <a:avLst/>
              </a:prstGeom>
              <a:noFill/>
              <a:ln w="9525">
                <a:solidFill>
                  <a:srgbClr val="00A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31" name="Rectangle 30">
              <a:extLst>
                <a:ext uri="{FF2B5EF4-FFF2-40B4-BE49-F238E27FC236}">
                  <a16:creationId xmlns:a16="http://schemas.microsoft.com/office/drawing/2014/main" id="{0DF54F97-0091-B68C-73B9-7ED4301D5752}"/>
                </a:ext>
              </a:extLst>
            </p:cNvPr>
            <p:cNvSpPr/>
            <p:nvPr/>
          </p:nvSpPr>
          <p:spPr>
            <a:xfrm>
              <a:off x="7479200" y="2792720"/>
              <a:ext cx="406800" cy="158400"/>
            </a:xfrm>
            <a:prstGeom prst="rect">
              <a:avLst/>
            </a:prstGeom>
            <a:noFill/>
            <a:ln>
              <a:solidFill>
                <a:srgbClr val="C84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grpSp>
      <p:cxnSp>
        <p:nvCxnSpPr>
          <p:cNvPr id="30" name="Straight Connector 29">
            <a:extLst>
              <a:ext uri="{FF2B5EF4-FFF2-40B4-BE49-F238E27FC236}">
                <a16:creationId xmlns:a16="http://schemas.microsoft.com/office/drawing/2014/main" id="{542E35E9-D549-AB39-AD36-C496971F3834}"/>
              </a:ext>
            </a:extLst>
          </p:cNvPr>
          <p:cNvCxnSpPr>
            <a:cxnSpLocks/>
            <a:stCxn id="19" idx="1"/>
            <a:endCxn id="40" idx="3"/>
          </p:cNvCxnSpPr>
          <p:nvPr/>
        </p:nvCxnSpPr>
        <p:spPr>
          <a:xfrm flipH="1">
            <a:off x="2526484" y="1794553"/>
            <a:ext cx="973915" cy="47423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A5E99D3-C6A4-9E6F-2505-0CF94005F6A1}"/>
              </a:ext>
            </a:extLst>
          </p:cNvPr>
          <p:cNvCxnSpPr>
            <a:cxnSpLocks/>
            <a:stCxn id="31" idx="3"/>
            <a:endCxn id="6" idx="2"/>
          </p:cNvCxnSpPr>
          <p:nvPr/>
        </p:nvCxnSpPr>
        <p:spPr>
          <a:xfrm flipV="1">
            <a:off x="4275880" y="2996575"/>
            <a:ext cx="360300" cy="47472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98975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42C38980-BA43-7998-6B5F-07C52C7529AB}"/>
              </a:ext>
            </a:extLst>
          </p:cNvPr>
          <p:cNvSpPr/>
          <p:nvPr/>
        </p:nvSpPr>
        <p:spPr>
          <a:xfrm>
            <a:off x="428" y="1293919"/>
            <a:ext cx="9143572" cy="447897"/>
          </a:xfrm>
          <a:prstGeom prst="rect">
            <a:avLst/>
          </a:prstGeom>
          <a:solidFill>
            <a:srgbClr val="00A87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200" b="1" i="0" u="none" strike="noStrike" kern="1200" cap="none" spc="0" normalizeH="0" baseline="0" noProof="0" dirty="0">
              <a:ln>
                <a:noFill/>
              </a:ln>
              <a:solidFill>
                <a:srgbClr val="008563"/>
              </a:solidFill>
              <a:effectLst/>
              <a:uLnTx/>
              <a:uFillTx/>
              <a:latin typeface="Arial Nova Light" panose="020B0304020202020204" pitchFamily="34" charset="0"/>
              <a:ea typeface="+mn-ea"/>
              <a:cs typeface="+mn-cs"/>
            </a:endParaRPr>
          </a:p>
        </p:txBody>
      </p:sp>
      <p:sp>
        <p:nvSpPr>
          <p:cNvPr id="8" name="Title 1">
            <a:extLst>
              <a:ext uri="{FF2B5EF4-FFF2-40B4-BE49-F238E27FC236}">
                <a16:creationId xmlns:a16="http://schemas.microsoft.com/office/drawing/2014/main" id="{41D1CED6-D58D-E3D1-02B7-2BD52FD4E259}"/>
              </a:ext>
            </a:extLst>
          </p:cNvPr>
          <p:cNvSpPr txBox="1">
            <a:spLocks/>
          </p:cNvSpPr>
          <p:nvPr/>
        </p:nvSpPr>
        <p:spPr>
          <a:xfrm>
            <a:off x="4401003" y="33076"/>
            <a:ext cx="4220500" cy="77932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2"/>
                </a:solidFill>
                <a:latin typeface="Arial" pitchFamily="34"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000000">
                    <a:lumMod val="50000"/>
                    <a:lumOff val="50000"/>
                  </a:srgbClr>
                </a:solidFill>
                <a:effectLst/>
                <a:uLnTx/>
                <a:uFillTx/>
                <a:latin typeface="Arial"/>
                <a:ea typeface="+mj-ea"/>
                <a:cs typeface="Arial" pitchFamily="34" charset="0"/>
              </a:rPr>
              <a:t>using reading lists</a:t>
            </a:r>
          </a:p>
        </p:txBody>
      </p:sp>
      <p:pic>
        <p:nvPicPr>
          <p:cNvPr id="9" name="Picture 8">
            <a:extLst>
              <a:ext uri="{FF2B5EF4-FFF2-40B4-BE49-F238E27FC236}">
                <a16:creationId xmlns:a16="http://schemas.microsoft.com/office/drawing/2014/main" id="{07B653EB-7FEF-3986-8A62-018C2E66FE8F}"/>
              </a:ext>
            </a:extLst>
          </p:cNvPr>
          <p:cNvPicPr>
            <a:picLocks noChangeAspect="1"/>
          </p:cNvPicPr>
          <p:nvPr/>
        </p:nvPicPr>
        <p:blipFill>
          <a:blip r:embed="rId2"/>
          <a:stretch>
            <a:fillRect/>
          </a:stretch>
        </p:blipFill>
        <p:spPr>
          <a:xfrm>
            <a:off x="213801" y="242655"/>
            <a:ext cx="4241775" cy="446326"/>
          </a:xfrm>
          <a:prstGeom prst="rect">
            <a:avLst/>
          </a:prstGeom>
        </p:spPr>
      </p:pic>
      <p:sp>
        <p:nvSpPr>
          <p:cNvPr id="27" name="TextBox 26">
            <a:extLst>
              <a:ext uri="{FF2B5EF4-FFF2-40B4-BE49-F238E27FC236}">
                <a16:creationId xmlns:a16="http://schemas.microsoft.com/office/drawing/2014/main" id="{5A767D44-82EC-9155-1404-EBD3F419D36B}"/>
              </a:ext>
            </a:extLst>
          </p:cNvPr>
          <p:cNvSpPr txBox="1"/>
          <p:nvPr/>
        </p:nvSpPr>
        <p:spPr>
          <a:xfrm>
            <a:off x="3318813" y="1940011"/>
            <a:ext cx="2506374" cy="2631490"/>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latin typeface="Arial" charset="0"/>
                <a:ea typeface="ＭＳ Ｐゴシック" pitchFamily="34" charset="-128"/>
                <a:cs typeface="+mn-cs"/>
              </a:rPr>
              <a:t>Create lists on various topics or methods to:</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100" b="1" i="0" u="none" strike="noStrike" kern="1200" cap="none" spc="0" normalizeH="0" baseline="0" noProof="0" dirty="0">
                <a:ln>
                  <a:noFill/>
                </a:ln>
                <a:solidFill>
                  <a:srgbClr val="000000">
                    <a:lumMod val="50000"/>
                    <a:lumOff val="50000"/>
                  </a:srgbClr>
                </a:solidFill>
                <a:effectLst/>
                <a:uLnTx/>
                <a:uFillTx/>
                <a:latin typeface="Arial" charset="0"/>
                <a:ea typeface="ＭＳ Ｐゴシック" pitchFamily="34" charset="-128"/>
                <a:cs typeface="+mn-cs"/>
              </a:rPr>
              <a:t>share</a:t>
            </a:r>
            <a:r>
              <a:rPr kumimoji="0" lang="en-US" sz="1100" b="0" i="0" u="none" strike="noStrike" kern="1200" cap="none" spc="0" normalizeH="0" baseline="0" noProof="0" dirty="0">
                <a:ln>
                  <a:noFill/>
                </a:ln>
                <a:solidFill>
                  <a:srgbClr val="000000">
                    <a:lumMod val="50000"/>
                    <a:lumOff val="50000"/>
                  </a:srgbClr>
                </a:solidFill>
                <a:effectLst/>
                <a:uLnTx/>
                <a:uFillTx/>
                <a:latin typeface="Arial" charset="0"/>
                <a:ea typeface="ＭＳ Ｐゴシック" pitchFamily="34" charset="-128"/>
                <a:cs typeface="+mn-cs"/>
              </a:rPr>
              <a:t> as pre-class reading</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100" b="1" i="0" u="none" strike="noStrike" kern="1200" cap="none" spc="0" normalizeH="0" baseline="0" noProof="0" dirty="0">
                <a:ln>
                  <a:noFill/>
                </a:ln>
                <a:solidFill>
                  <a:srgbClr val="000000">
                    <a:lumMod val="50000"/>
                    <a:lumOff val="50000"/>
                  </a:srgbClr>
                </a:solidFill>
                <a:effectLst/>
                <a:uLnTx/>
                <a:uFillTx/>
                <a:latin typeface="Arial" charset="0"/>
                <a:ea typeface="ＭＳ Ｐゴシック" pitchFamily="34" charset="-128"/>
                <a:cs typeface="+mn-cs"/>
              </a:rPr>
              <a:t>supplement</a:t>
            </a:r>
            <a:r>
              <a:rPr kumimoji="0" lang="en-US" sz="1100" b="0" i="0" u="none" strike="noStrike" kern="1200" cap="none" spc="0" normalizeH="0" baseline="0" noProof="0" dirty="0">
                <a:ln>
                  <a:noFill/>
                </a:ln>
                <a:solidFill>
                  <a:srgbClr val="000000">
                    <a:lumMod val="50000"/>
                    <a:lumOff val="50000"/>
                  </a:srgbClr>
                </a:solidFill>
                <a:effectLst/>
                <a:uLnTx/>
                <a:uFillTx/>
                <a:latin typeface="Arial" charset="0"/>
                <a:ea typeface="ＭＳ Ｐゴシック" pitchFamily="34" charset="-128"/>
                <a:cs typeface="+mn-cs"/>
              </a:rPr>
              <a:t> course textbooks</a:t>
            </a:r>
          </a:p>
          <a:p>
            <a:pPr marL="171450" marR="0" lvl="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100" b="1" i="0" u="none" strike="noStrike" kern="1200" cap="none" spc="0" normalizeH="0" baseline="0" noProof="0" dirty="0">
                <a:ln>
                  <a:noFill/>
                </a:ln>
                <a:solidFill>
                  <a:srgbClr val="000000">
                    <a:lumMod val="50000"/>
                    <a:lumOff val="50000"/>
                  </a:srgbClr>
                </a:solidFill>
                <a:effectLst/>
                <a:uLnTx/>
                <a:uFillTx/>
                <a:latin typeface="Arial" charset="0"/>
                <a:ea typeface="ＭＳ Ｐゴシック" pitchFamily="34" charset="-128"/>
                <a:cs typeface="+mn-cs"/>
              </a:rPr>
              <a:t>engage</a:t>
            </a:r>
            <a:r>
              <a:rPr kumimoji="0" lang="en-US" sz="1100" b="0" i="0" u="none" strike="noStrike" kern="1200" cap="none" spc="0" normalizeH="0" baseline="0" noProof="0" dirty="0">
                <a:ln>
                  <a:noFill/>
                </a:ln>
                <a:solidFill>
                  <a:srgbClr val="000000">
                    <a:lumMod val="50000"/>
                    <a:lumOff val="50000"/>
                  </a:srgbClr>
                </a:solidFill>
                <a:effectLst/>
                <a:uLnTx/>
                <a:uFillTx/>
                <a:latin typeface="Arial" charset="0"/>
                <a:ea typeface="ＭＳ Ｐゴシック" pitchFamily="34" charset="-128"/>
                <a:cs typeface="+mn-cs"/>
              </a:rPr>
              <a:t> students and encourage them to </a:t>
            </a:r>
            <a:r>
              <a:rPr kumimoji="0" lang="en-US" sz="1100" b="1" i="0" u="none" strike="noStrike" kern="1200" cap="none" spc="0" normalizeH="0" baseline="0" noProof="0" dirty="0">
                <a:ln>
                  <a:noFill/>
                </a:ln>
                <a:solidFill>
                  <a:srgbClr val="000000">
                    <a:lumMod val="50000"/>
                    <a:lumOff val="50000"/>
                  </a:srgbClr>
                </a:solidFill>
                <a:effectLst/>
                <a:uLnTx/>
                <a:uFillTx/>
                <a:latin typeface="Arial" charset="0"/>
                <a:ea typeface="ＭＳ Ｐゴシック" pitchFamily="34" charset="-128"/>
                <a:cs typeface="+mn-cs"/>
              </a:rPr>
              <a:t>explore</a:t>
            </a:r>
            <a:r>
              <a:rPr kumimoji="0" lang="en-US" sz="1100" b="0" i="0" u="none" strike="noStrike" kern="1200" cap="none" spc="0" normalizeH="0" baseline="0" noProof="0" dirty="0">
                <a:ln>
                  <a:noFill/>
                </a:ln>
                <a:solidFill>
                  <a:srgbClr val="000000">
                    <a:lumMod val="50000"/>
                    <a:lumOff val="50000"/>
                  </a:srgbClr>
                </a:solidFill>
                <a:effectLst/>
                <a:uLnTx/>
                <a:uFillTx/>
                <a:latin typeface="Arial" charset="0"/>
                <a:ea typeface="ＭＳ Ｐゴシック" pitchFamily="34" charset="-128"/>
                <a:cs typeface="+mn-cs"/>
              </a:rPr>
              <a:t> research methods related to their course or project</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latin typeface="Arial" charset="0"/>
                <a:ea typeface="ＭＳ Ｐゴシック" pitchFamily="34" charset="-128"/>
                <a:cs typeface="+mn-cs"/>
              </a:rPr>
              <a:t> </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0000">
                    <a:lumMod val="50000"/>
                    <a:lumOff val="50000"/>
                  </a:srgbClr>
                </a:solidFill>
                <a:effectLst/>
                <a:uLnTx/>
                <a:uFillTx/>
                <a:latin typeface="Arial" charset="0"/>
                <a:ea typeface="ＭＳ Ｐゴシック" pitchFamily="34" charset="-128"/>
                <a:cs typeface="+mn-cs"/>
              </a:rPr>
              <a:t>Share lists </a:t>
            </a:r>
            <a:r>
              <a:rPr kumimoji="0" lang="en-US" sz="1100" b="0" i="0" u="none" strike="noStrike" kern="1200" cap="none" spc="0" normalizeH="0" baseline="0" noProof="0" dirty="0">
                <a:ln>
                  <a:noFill/>
                </a:ln>
                <a:solidFill>
                  <a:srgbClr val="000000">
                    <a:lumMod val="50000"/>
                    <a:lumOff val="50000"/>
                  </a:srgbClr>
                </a:solidFill>
                <a:effectLst/>
                <a:uLnTx/>
                <a:uFillTx/>
                <a:latin typeface="Arial" charset="0"/>
                <a:ea typeface="ＭＳ Ｐゴシック" pitchFamily="34" charset="-128"/>
                <a:cs typeface="+mn-cs"/>
              </a:rPr>
              <a:t>directly with student groups.</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latin typeface="Arial" charset="0"/>
                <a:ea typeface="ＭＳ Ｐゴシック" pitchFamily="34" charset="-128"/>
                <a:cs typeface="+mn-cs"/>
              </a:rPr>
              <a:t> </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0000">
                    <a:lumMod val="50000"/>
                    <a:lumOff val="50000"/>
                  </a:srgbClr>
                </a:solidFill>
                <a:effectLst/>
                <a:uLnTx/>
                <a:uFillTx/>
                <a:latin typeface="Arial" charset="0"/>
                <a:ea typeface="ＭＳ Ｐゴシック" pitchFamily="34" charset="-128"/>
                <a:cs typeface="+mn-cs"/>
              </a:rPr>
              <a:t>Link</a:t>
            </a:r>
            <a:r>
              <a:rPr kumimoji="0" lang="en-US" sz="1100" b="0" i="0" u="none" strike="noStrike" kern="1200" cap="none" spc="0" normalizeH="0" baseline="0" noProof="0" dirty="0">
                <a:ln>
                  <a:noFill/>
                </a:ln>
                <a:solidFill>
                  <a:srgbClr val="000000">
                    <a:lumMod val="50000"/>
                    <a:lumOff val="50000"/>
                  </a:srgbClr>
                </a:solidFill>
                <a:effectLst/>
                <a:uLnTx/>
                <a:uFillTx/>
                <a:latin typeface="Arial" charset="0"/>
                <a:ea typeface="ＭＳ Ｐゴシック" pitchFamily="34" charset="-128"/>
                <a:cs typeface="+mn-cs"/>
              </a:rPr>
              <a:t> or </a:t>
            </a:r>
            <a:r>
              <a:rPr kumimoji="0" lang="en-US" sz="1100" b="1" i="0" u="none" strike="noStrike" kern="1200" cap="none" spc="0" normalizeH="0" baseline="0" noProof="0" dirty="0">
                <a:ln>
                  <a:noFill/>
                </a:ln>
                <a:solidFill>
                  <a:srgbClr val="000000">
                    <a:lumMod val="50000"/>
                    <a:lumOff val="50000"/>
                  </a:srgbClr>
                </a:solidFill>
                <a:effectLst/>
                <a:uLnTx/>
                <a:uFillTx/>
                <a:latin typeface="Arial" charset="0"/>
                <a:ea typeface="ＭＳ Ｐゴシック" pitchFamily="34" charset="-128"/>
                <a:cs typeface="+mn-cs"/>
              </a:rPr>
              <a:t>embed</a:t>
            </a:r>
            <a:r>
              <a:rPr kumimoji="0" lang="en-US" sz="1100" b="0" i="0" u="none" strike="noStrike" kern="1200" cap="none" spc="0" normalizeH="0" baseline="0" noProof="0" dirty="0">
                <a:ln>
                  <a:noFill/>
                </a:ln>
                <a:solidFill>
                  <a:srgbClr val="000000">
                    <a:lumMod val="50000"/>
                    <a:lumOff val="50000"/>
                  </a:srgbClr>
                </a:solidFill>
                <a:effectLst/>
                <a:uLnTx/>
                <a:uFillTx/>
                <a:latin typeface="Arial" charset="0"/>
                <a:ea typeface="ＭＳ Ｐゴシック" pitchFamily="34" charset="-128"/>
                <a:cs typeface="+mn-cs"/>
              </a:rPr>
              <a:t> reading lists in Virtual Learning Environments, your LMS or course pages for quick, easy access.</a:t>
            </a:r>
            <a:endParaRPr kumimoji="0" lang="en-GB" sz="1100" b="0" i="0" u="none" strike="noStrike" kern="1200" cap="none" spc="0" normalizeH="0" baseline="0" noProof="0" dirty="0">
              <a:ln>
                <a:noFill/>
              </a:ln>
              <a:solidFill>
                <a:srgbClr val="000000">
                  <a:lumMod val="50000"/>
                  <a:lumOff val="50000"/>
                </a:srgbClr>
              </a:solidFill>
              <a:effectLst/>
              <a:uLnTx/>
              <a:uFillTx/>
              <a:latin typeface="Arial" charset="0"/>
              <a:ea typeface="ＭＳ Ｐゴシック" pitchFamily="34" charset="-128"/>
              <a:cs typeface="+mn-cs"/>
            </a:endParaRPr>
          </a:p>
        </p:txBody>
      </p:sp>
      <p:sp>
        <p:nvSpPr>
          <p:cNvPr id="32" name="TextBox 31">
            <a:extLst>
              <a:ext uri="{FF2B5EF4-FFF2-40B4-BE49-F238E27FC236}">
                <a16:creationId xmlns:a16="http://schemas.microsoft.com/office/drawing/2014/main" id="{C13A4FAA-920B-CE92-228A-4E9B3E593023}"/>
              </a:ext>
            </a:extLst>
          </p:cNvPr>
          <p:cNvSpPr txBox="1"/>
          <p:nvPr/>
        </p:nvSpPr>
        <p:spPr>
          <a:xfrm>
            <a:off x="1218793" y="1302503"/>
            <a:ext cx="1642614" cy="369332"/>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A87D"/>
                </a:solidFill>
                <a:effectLst/>
                <a:uLnTx/>
                <a:uFillTx/>
                <a:latin typeface="Arial" charset="0"/>
                <a:ea typeface="ＭＳ Ｐゴシック" pitchFamily="34" charset="-128"/>
                <a:cs typeface="+mn-cs"/>
              </a:rPr>
              <a:t>Librarians</a:t>
            </a:r>
            <a:endParaRPr kumimoji="0" lang="en-GB" sz="1800" b="0" i="0" u="none" strike="noStrike" kern="1200" cap="none" spc="0" normalizeH="0" baseline="0" noProof="0" dirty="0">
              <a:ln>
                <a:noFill/>
              </a:ln>
              <a:solidFill>
                <a:srgbClr val="00A87D"/>
              </a:solidFill>
              <a:effectLst/>
              <a:uLnTx/>
              <a:uFillTx/>
              <a:latin typeface="Arial" charset="0"/>
              <a:ea typeface="ＭＳ Ｐゴシック" pitchFamily="34" charset="-128"/>
              <a:cs typeface="+mn-cs"/>
            </a:endParaRPr>
          </a:p>
        </p:txBody>
      </p:sp>
      <p:sp>
        <p:nvSpPr>
          <p:cNvPr id="33" name="TextBox 32">
            <a:extLst>
              <a:ext uri="{FF2B5EF4-FFF2-40B4-BE49-F238E27FC236}">
                <a16:creationId xmlns:a16="http://schemas.microsoft.com/office/drawing/2014/main" id="{89D341DC-86FA-1D32-9FF3-1F994D43B78B}"/>
              </a:ext>
            </a:extLst>
          </p:cNvPr>
          <p:cNvSpPr txBox="1"/>
          <p:nvPr/>
        </p:nvSpPr>
        <p:spPr>
          <a:xfrm>
            <a:off x="464080" y="1940011"/>
            <a:ext cx="2397327" cy="2508379"/>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0000">
                    <a:lumMod val="50000"/>
                    <a:lumOff val="50000"/>
                  </a:srgbClr>
                </a:solidFill>
                <a:effectLst/>
                <a:uLnTx/>
                <a:uFillTx/>
                <a:latin typeface="Arial" charset="0"/>
                <a:ea typeface="ＭＳ Ｐゴシック" pitchFamily="34" charset="-128"/>
                <a:cs typeface="+mn-cs"/>
              </a:rPr>
              <a:t>Support patrons </a:t>
            </a:r>
            <a:r>
              <a:rPr kumimoji="0" lang="en-US" sz="1100" b="0" i="0" u="none" strike="noStrike" kern="1200" cap="none" spc="0" normalizeH="0" baseline="0" noProof="0" dirty="0">
                <a:ln>
                  <a:noFill/>
                </a:ln>
                <a:solidFill>
                  <a:srgbClr val="000000">
                    <a:lumMod val="50000"/>
                    <a:lumOff val="50000"/>
                  </a:srgbClr>
                </a:solidFill>
                <a:effectLst/>
                <a:uLnTx/>
                <a:uFillTx/>
                <a:latin typeface="Arial" charset="0"/>
                <a:ea typeface="ＭＳ Ｐゴシック" pitchFamily="34" charset="-128"/>
                <a:cs typeface="+mn-cs"/>
              </a:rPr>
              <a:t>with reading lists linked to their projects, to support research challenges, or to enhance research skills.</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a:ln>
                  <a:noFill/>
                </a:ln>
                <a:solidFill>
                  <a:srgbClr val="000000">
                    <a:lumMod val="50000"/>
                    <a:lumOff val="50000"/>
                  </a:srgbClr>
                </a:solidFill>
                <a:effectLst/>
                <a:uLnTx/>
                <a:uFillTx/>
                <a:latin typeface="Arial" charset="0"/>
                <a:ea typeface="ＭＳ Ｐゴシック" pitchFamily="34" charset="-128"/>
                <a:cs typeface="+mn-cs"/>
              </a:rPr>
              <a:t> </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latin typeface="Arial" charset="0"/>
                <a:ea typeface="ＭＳ Ｐゴシック" pitchFamily="34" charset="-128"/>
                <a:cs typeface="+mn-cs"/>
              </a:rPr>
              <a:t>Collate materials linked to a particular </a:t>
            </a:r>
            <a:r>
              <a:rPr kumimoji="0" lang="en-US" sz="1100" b="1" i="0" u="none" strike="noStrike" kern="1200" cap="none" spc="0" normalizeH="0" baseline="0" noProof="0" dirty="0">
                <a:ln>
                  <a:noFill/>
                </a:ln>
                <a:solidFill>
                  <a:srgbClr val="000000">
                    <a:lumMod val="50000"/>
                    <a:lumOff val="50000"/>
                  </a:srgbClr>
                </a:solidFill>
                <a:effectLst/>
                <a:uLnTx/>
                <a:uFillTx/>
                <a:latin typeface="Arial" charset="0"/>
                <a:ea typeface="ＭＳ Ｐゴシック" pitchFamily="34" charset="-128"/>
                <a:cs typeface="+mn-cs"/>
              </a:rPr>
              <a:t>field or discipline</a:t>
            </a:r>
            <a:r>
              <a:rPr kumimoji="0" lang="en-US" sz="1100" b="0" i="0" u="none" strike="noStrike" kern="1200" cap="none" spc="0" normalizeH="0" baseline="0" noProof="0" dirty="0">
                <a:ln>
                  <a:noFill/>
                </a:ln>
                <a:solidFill>
                  <a:srgbClr val="000000">
                    <a:lumMod val="50000"/>
                    <a:lumOff val="50000"/>
                  </a:srgbClr>
                </a:solidFill>
                <a:effectLst/>
                <a:uLnTx/>
                <a:uFillTx/>
                <a:latin typeface="Arial" charset="0"/>
                <a:ea typeface="ＭＳ Ｐゴシック" pitchFamily="34" charset="-128"/>
                <a:cs typeface="+mn-cs"/>
              </a:rPr>
              <a:t>. Embed or link the reading lists in the relevant </a:t>
            </a:r>
            <a:r>
              <a:rPr kumimoji="0" lang="en-US" sz="1100" b="1" i="0" u="none" strike="noStrike" kern="1200" cap="none" spc="0" normalizeH="0" baseline="0" noProof="0" dirty="0">
                <a:ln>
                  <a:noFill/>
                </a:ln>
                <a:solidFill>
                  <a:srgbClr val="000000">
                    <a:lumMod val="50000"/>
                    <a:lumOff val="50000"/>
                  </a:srgbClr>
                </a:solidFill>
                <a:effectLst/>
                <a:uLnTx/>
                <a:uFillTx/>
                <a:latin typeface="Arial" charset="0"/>
                <a:ea typeface="ＭＳ Ｐゴシック" pitchFamily="34" charset="-128"/>
                <a:cs typeface="+mn-cs"/>
              </a:rPr>
              <a:t>subject library catalogues </a:t>
            </a:r>
            <a:r>
              <a:rPr kumimoji="0" lang="en-US" sz="1100" b="0" i="0" u="none" strike="noStrike" kern="1200" cap="none" spc="0" normalizeH="0" baseline="0" noProof="0" dirty="0">
                <a:ln>
                  <a:noFill/>
                </a:ln>
                <a:solidFill>
                  <a:srgbClr val="000000">
                    <a:lumMod val="50000"/>
                    <a:lumOff val="50000"/>
                  </a:srgbClr>
                </a:solidFill>
                <a:effectLst/>
                <a:uLnTx/>
                <a:uFillTx/>
                <a:latin typeface="Arial" charset="0"/>
                <a:ea typeface="ＭＳ Ｐゴシック" pitchFamily="34" charset="-128"/>
                <a:cs typeface="+mn-cs"/>
              </a:rPr>
              <a:t>for quick, easy access.</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a:ln>
                  <a:noFill/>
                </a:ln>
                <a:solidFill>
                  <a:srgbClr val="000000">
                    <a:lumMod val="50000"/>
                    <a:lumOff val="50000"/>
                  </a:srgbClr>
                </a:solidFill>
                <a:effectLst/>
                <a:uLnTx/>
                <a:uFillTx/>
                <a:latin typeface="Arial" charset="0"/>
                <a:ea typeface="ＭＳ Ｐゴシック" pitchFamily="34" charset="-128"/>
                <a:cs typeface="+mn-cs"/>
              </a:rPr>
              <a:t>  </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latin typeface="Arial" charset="0"/>
                <a:ea typeface="ＭＳ Ｐゴシック" pitchFamily="34" charset="-128"/>
                <a:cs typeface="+mn-cs"/>
              </a:rPr>
              <a:t>Use reading lists as support materials for </a:t>
            </a:r>
            <a:r>
              <a:rPr kumimoji="0" lang="en-US" sz="1100" b="1" i="0" u="none" strike="noStrike" kern="1200" cap="none" spc="0" normalizeH="0" baseline="0" noProof="0" dirty="0">
                <a:ln>
                  <a:noFill/>
                </a:ln>
                <a:solidFill>
                  <a:srgbClr val="000000">
                    <a:lumMod val="50000"/>
                    <a:lumOff val="50000"/>
                  </a:srgbClr>
                </a:solidFill>
                <a:effectLst/>
                <a:uLnTx/>
                <a:uFillTx/>
                <a:latin typeface="Arial" charset="0"/>
                <a:ea typeface="ＭＳ Ｐゴシック" pitchFamily="34" charset="-128"/>
                <a:cs typeface="+mn-cs"/>
              </a:rPr>
              <a:t>skills workshops</a:t>
            </a:r>
            <a:r>
              <a:rPr kumimoji="0" lang="en-US" sz="1100" b="0" i="0" u="none" strike="noStrike" kern="1200" cap="none" spc="0" normalizeH="0" baseline="0" noProof="0" dirty="0">
                <a:ln>
                  <a:noFill/>
                </a:ln>
                <a:solidFill>
                  <a:srgbClr val="000000">
                    <a:lumMod val="50000"/>
                    <a:lumOff val="50000"/>
                  </a:srgbClr>
                </a:solidFill>
                <a:effectLst/>
                <a:uLnTx/>
                <a:uFillTx/>
                <a:latin typeface="Arial" charset="0"/>
                <a:ea typeface="ＭＳ Ｐゴシック" pitchFamily="34" charset="-128"/>
                <a:cs typeface="+mn-cs"/>
              </a:rPr>
              <a:t>. </a:t>
            </a:r>
            <a:r>
              <a:rPr kumimoji="0" lang="en-US" sz="1100" b="1" i="0" u="none" strike="noStrike" kern="1200" cap="none" spc="0" normalizeH="0" baseline="0" noProof="0" dirty="0">
                <a:ln>
                  <a:noFill/>
                </a:ln>
                <a:solidFill>
                  <a:srgbClr val="000000">
                    <a:lumMod val="50000"/>
                    <a:lumOff val="50000"/>
                  </a:srgbClr>
                </a:solidFill>
                <a:effectLst/>
                <a:uLnTx/>
                <a:uFillTx/>
                <a:latin typeface="Arial" charset="0"/>
                <a:ea typeface="ＭＳ Ｐゴシック" pitchFamily="34" charset="-128"/>
                <a:cs typeface="+mn-cs"/>
              </a:rPr>
              <a:t>Share</a:t>
            </a:r>
            <a:r>
              <a:rPr kumimoji="0" lang="en-US" sz="1100" b="0" i="0" u="none" strike="noStrike" kern="1200" cap="none" spc="0" normalizeH="0" baseline="0" noProof="0" dirty="0">
                <a:ln>
                  <a:noFill/>
                </a:ln>
                <a:solidFill>
                  <a:srgbClr val="000000">
                    <a:lumMod val="50000"/>
                    <a:lumOff val="50000"/>
                  </a:srgbClr>
                </a:solidFill>
                <a:effectLst/>
                <a:uLnTx/>
                <a:uFillTx/>
                <a:latin typeface="Arial" charset="0"/>
                <a:ea typeface="ＭＳ Ｐゴシック" pitchFamily="34" charset="-128"/>
                <a:cs typeface="+mn-cs"/>
              </a:rPr>
              <a:t> with attendees or </a:t>
            </a:r>
            <a:r>
              <a:rPr kumimoji="0" lang="en-US" sz="1100" b="1" i="0" u="none" strike="noStrike" kern="1200" cap="none" spc="0" normalizeH="0" baseline="0" noProof="0" dirty="0">
                <a:ln>
                  <a:noFill/>
                </a:ln>
                <a:solidFill>
                  <a:srgbClr val="000000">
                    <a:lumMod val="50000"/>
                    <a:lumOff val="50000"/>
                  </a:srgbClr>
                </a:solidFill>
                <a:effectLst/>
                <a:uLnTx/>
                <a:uFillTx/>
                <a:latin typeface="Arial" charset="0"/>
                <a:ea typeface="ＭＳ Ｐゴシック" pitchFamily="34" charset="-128"/>
                <a:cs typeface="+mn-cs"/>
              </a:rPr>
              <a:t>embed</a:t>
            </a:r>
            <a:r>
              <a:rPr kumimoji="0" lang="en-US" sz="1100" b="0" i="0" u="none" strike="noStrike" kern="1200" cap="none" spc="0" normalizeH="0" baseline="0" noProof="0" dirty="0">
                <a:ln>
                  <a:noFill/>
                </a:ln>
                <a:solidFill>
                  <a:srgbClr val="000000">
                    <a:lumMod val="50000"/>
                    <a:lumOff val="50000"/>
                  </a:srgbClr>
                </a:solidFill>
                <a:effectLst/>
                <a:uLnTx/>
                <a:uFillTx/>
                <a:latin typeface="Arial" charset="0"/>
                <a:ea typeface="ＭＳ Ｐゴシック" pitchFamily="34" charset="-128"/>
                <a:cs typeface="+mn-cs"/>
              </a:rPr>
              <a:t> in course registration pages.</a:t>
            </a:r>
            <a:endParaRPr kumimoji="0" lang="en-GB" sz="1100" b="0" i="0" u="none" strike="noStrike" kern="1200" cap="none" spc="0" normalizeH="0" baseline="0" noProof="0" dirty="0">
              <a:ln>
                <a:noFill/>
              </a:ln>
              <a:solidFill>
                <a:srgbClr val="000000">
                  <a:lumMod val="50000"/>
                  <a:lumOff val="50000"/>
                </a:srgbClr>
              </a:solidFill>
              <a:effectLst/>
              <a:uLnTx/>
              <a:uFillTx/>
              <a:latin typeface="Arial" charset="0"/>
              <a:ea typeface="ＭＳ Ｐゴシック" pitchFamily="34" charset="-128"/>
              <a:cs typeface="+mn-cs"/>
            </a:endParaRPr>
          </a:p>
        </p:txBody>
      </p:sp>
      <p:sp>
        <p:nvSpPr>
          <p:cNvPr id="14" name="TextBox 13">
            <a:extLst>
              <a:ext uri="{FF2B5EF4-FFF2-40B4-BE49-F238E27FC236}">
                <a16:creationId xmlns:a16="http://schemas.microsoft.com/office/drawing/2014/main" id="{30828201-1B83-52B4-189D-7A3339B87561}"/>
              </a:ext>
            </a:extLst>
          </p:cNvPr>
          <p:cNvSpPr txBox="1"/>
          <p:nvPr/>
        </p:nvSpPr>
        <p:spPr>
          <a:xfrm>
            <a:off x="4096232" y="1302503"/>
            <a:ext cx="1642614" cy="369332"/>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A87D"/>
                </a:solidFill>
                <a:effectLst/>
                <a:uLnTx/>
                <a:uFillTx/>
                <a:latin typeface="Arial" charset="0"/>
                <a:ea typeface="ＭＳ Ｐゴシック" pitchFamily="34" charset="-128"/>
                <a:cs typeface="+mn-cs"/>
              </a:rPr>
              <a:t>Faculty</a:t>
            </a:r>
            <a:endParaRPr kumimoji="0" lang="en-GB" sz="1800" b="0" i="0" u="none" strike="noStrike" kern="1200" cap="none" spc="0" normalizeH="0" baseline="0" noProof="0" dirty="0">
              <a:ln>
                <a:noFill/>
              </a:ln>
              <a:solidFill>
                <a:srgbClr val="00A87D"/>
              </a:solidFill>
              <a:effectLst/>
              <a:uLnTx/>
              <a:uFillTx/>
              <a:latin typeface="Arial" charset="0"/>
              <a:ea typeface="ＭＳ Ｐゴシック" pitchFamily="34" charset="-128"/>
              <a:cs typeface="+mn-cs"/>
            </a:endParaRPr>
          </a:p>
        </p:txBody>
      </p:sp>
      <p:sp>
        <p:nvSpPr>
          <p:cNvPr id="15" name="TextBox 14">
            <a:extLst>
              <a:ext uri="{FF2B5EF4-FFF2-40B4-BE49-F238E27FC236}">
                <a16:creationId xmlns:a16="http://schemas.microsoft.com/office/drawing/2014/main" id="{4C1F890B-1192-217B-43E3-0DBB5DCEE95B}"/>
              </a:ext>
            </a:extLst>
          </p:cNvPr>
          <p:cNvSpPr txBox="1"/>
          <p:nvPr/>
        </p:nvSpPr>
        <p:spPr>
          <a:xfrm>
            <a:off x="6276290" y="1940011"/>
            <a:ext cx="2402286" cy="2462213"/>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latin typeface="Arial" charset="0"/>
                <a:ea typeface="ＭＳ Ｐゴシック" pitchFamily="34" charset="-128"/>
                <a:cs typeface="+mn-cs"/>
              </a:rPr>
              <a:t>A </a:t>
            </a:r>
            <a:r>
              <a:rPr kumimoji="0" lang="en-US" sz="1100" b="1" i="0" u="none" strike="noStrike" kern="1200" cap="none" spc="0" normalizeH="0" baseline="0" noProof="0" dirty="0">
                <a:ln>
                  <a:noFill/>
                </a:ln>
                <a:solidFill>
                  <a:srgbClr val="000000">
                    <a:lumMod val="50000"/>
                    <a:lumOff val="50000"/>
                  </a:srgbClr>
                </a:solidFill>
                <a:effectLst/>
                <a:uLnTx/>
                <a:uFillTx/>
                <a:latin typeface="Arial" charset="0"/>
                <a:ea typeface="ＭＳ Ｐゴシック" pitchFamily="34" charset="-128"/>
                <a:cs typeface="+mn-cs"/>
              </a:rPr>
              <a:t>quick and easy </a:t>
            </a:r>
            <a:r>
              <a:rPr kumimoji="0" lang="en-US" sz="1100" b="0" i="0" u="none" strike="noStrike" kern="1200" cap="none" spc="0" normalizeH="0" baseline="0" noProof="0" dirty="0">
                <a:ln>
                  <a:noFill/>
                </a:ln>
                <a:solidFill>
                  <a:srgbClr val="000000">
                    <a:lumMod val="50000"/>
                    <a:lumOff val="50000"/>
                  </a:srgbClr>
                </a:solidFill>
                <a:effectLst/>
                <a:uLnTx/>
                <a:uFillTx/>
                <a:latin typeface="Arial" charset="0"/>
                <a:ea typeface="ＭＳ Ｐゴシック" pitchFamily="34" charset="-128"/>
                <a:cs typeface="+mn-cs"/>
              </a:rPr>
              <a:t>way to find your materials.</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lumMod val="50000"/>
                  <a:lumOff val="50000"/>
                </a:srgbClr>
              </a:solidFill>
              <a:effectLst/>
              <a:uLnTx/>
              <a:uFillTx/>
              <a:latin typeface="Arial" charset="0"/>
              <a:ea typeface="ＭＳ Ｐゴシック" pitchFamily="34" charset="-128"/>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0000">
                    <a:lumMod val="50000"/>
                    <a:lumOff val="50000"/>
                  </a:srgbClr>
                </a:solidFill>
                <a:effectLst/>
                <a:uLnTx/>
                <a:uFillTx/>
                <a:latin typeface="Arial" charset="0"/>
                <a:ea typeface="ＭＳ Ｐゴシック" pitchFamily="34" charset="-128"/>
                <a:cs typeface="+mn-cs"/>
              </a:rPr>
              <a:t>Create multiple reading lists </a:t>
            </a:r>
            <a:r>
              <a:rPr kumimoji="0" lang="en-US" sz="1100" b="0" i="0" u="none" strike="noStrike" kern="1200" cap="none" spc="0" normalizeH="0" baseline="0" noProof="0" dirty="0">
                <a:ln>
                  <a:noFill/>
                </a:ln>
                <a:solidFill>
                  <a:srgbClr val="000000">
                    <a:lumMod val="50000"/>
                    <a:lumOff val="50000"/>
                  </a:srgbClr>
                </a:solidFill>
                <a:effectLst/>
                <a:uLnTx/>
                <a:uFillTx/>
                <a:latin typeface="Arial" charset="0"/>
                <a:ea typeface="ＭＳ Ｐゴシック" pitchFamily="34" charset="-128"/>
                <a:cs typeface="+mn-cs"/>
              </a:rPr>
              <a:t>linked to different research methods, different types of data you need to </a:t>
            </a:r>
            <a:r>
              <a:rPr kumimoji="0" lang="en-US" sz="1100" b="0" i="0" u="none" strike="noStrike" kern="1200" cap="none" spc="0" normalizeH="0" baseline="0" noProof="0" dirty="0" err="1">
                <a:ln>
                  <a:noFill/>
                </a:ln>
                <a:solidFill>
                  <a:srgbClr val="000000">
                    <a:lumMod val="50000"/>
                    <a:lumOff val="50000"/>
                  </a:srgbClr>
                </a:solidFill>
                <a:effectLst/>
                <a:uLnTx/>
                <a:uFillTx/>
                <a:latin typeface="Arial" charset="0"/>
                <a:ea typeface="ＭＳ Ｐゴシック" pitchFamily="34" charset="-128"/>
                <a:cs typeface="+mn-cs"/>
              </a:rPr>
              <a:t>analyse</a:t>
            </a:r>
            <a:r>
              <a:rPr kumimoji="0" lang="en-US" sz="1100" b="0" i="0" u="none" strike="noStrike" kern="1200" cap="none" spc="0" normalizeH="0" baseline="0" noProof="0" dirty="0">
                <a:ln>
                  <a:noFill/>
                </a:ln>
                <a:solidFill>
                  <a:srgbClr val="000000">
                    <a:lumMod val="50000"/>
                    <a:lumOff val="50000"/>
                  </a:srgbClr>
                </a:solidFill>
                <a:effectLst/>
                <a:uLnTx/>
                <a:uFillTx/>
                <a:latin typeface="Arial" charset="0"/>
                <a:ea typeface="ＭＳ Ｐゴシック" pitchFamily="34" charset="-128"/>
                <a:cs typeface="+mn-cs"/>
              </a:rPr>
              <a:t> or to support you in the various stages of your research project.</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srgbClr val="000000">
                  <a:lumMod val="50000"/>
                  <a:lumOff val="50000"/>
                </a:srgbClr>
              </a:solidFill>
              <a:effectLst/>
              <a:uLnTx/>
              <a:uFillTx/>
              <a:latin typeface="Arial" charset="0"/>
              <a:ea typeface="ＭＳ Ｐゴシック" pitchFamily="34" charset="-128"/>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0000">
                    <a:lumMod val="50000"/>
                    <a:lumOff val="50000"/>
                  </a:srgbClr>
                </a:solidFill>
                <a:effectLst/>
                <a:uLnTx/>
                <a:uFillTx/>
                <a:latin typeface="Arial" charset="0"/>
                <a:ea typeface="ＭＳ Ｐゴシック" pitchFamily="34" charset="-128"/>
                <a:cs typeface="+mn-cs"/>
              </a:rPr>
              <a:t>Collaborate with co-researchers </a:t>
            </a:r>
            <a:r>
              <a:rPr kumimoji="0" lang="en-US" sz="1100" b="0" i="0" u="none" strike="noStrike" kern="1200" cap="none" spc="0" normalizeH="0" baseline="0" noProof="0" dirty="0">
                <a:ln>
                  <a:noFill/>
                </a:ln>
                <a:solidFill>
                  <a:srgbClr val="000000">
                    <a:lumMod val="50000"/>
                    <a:lumOff val="50000"/>
                  </a:srgbClr>
                </a:solidFill>
                <a:effectLst/>
                <a:uLnTx/>
                <a:uFillTx/>
                <a:latin typeface="Arial" charset="0"/>
                <a:ea typeface="ＭＳ Ｐゴシック" pitchFamily="34" charset="-128"/>
                <a:cs typeface="+mn-cs"/>
              </a:rPr>
              <a:t>by sharing lists related to your topic to ensure consistency across the project.</a:t>
            </a:r>
          </a:p>
        </p:txBody>
      </p:sp>
      <p:sp>
        <p:nvSpPr>
          <p:cNvPr id="16" name="TextBox 15">
            <a:extLst>
              <a:ext uri="{FF2B5EF4-FFF2-40B4-BE49-F238E27FC236}">
                <a16:creationId xmlns:a16="http://schemas.microsoft.com/office/drawing/2014/main" id="{F162A9E7-A425-455F-5E07-B4007A215FC9}"/>
              </a:ext>
            </a:extLst>
          </p:cNvPr>
          <p:cNvSpPr txBox="1"/>
          <p:nvPr/>
        </p:nvSpPr>
        <p:spPr>
          <a:xfrm>
            <a:off x="6978889" y="1293919"/>
            <a:ext cx="1642614" cy="369332"/>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A87D"/>
                </a:solidFill>
                <a:effectLst/>
                <a:uLnTx/>
                <a:uFillTx/>
                <a:latin typeface="Arial" charset="0"/>
                <a:ea typeface="ＭＳ Ｐゴシック" pitchFamily="34" charset="-128"/>
                <a:cs typeface="+mn-cs"/>
              </a:rPr>
              <a:t>Researchers</a:t>
            </a:r>
            <a:endParaRPr kumimoji="0" lang="en-GB" sz="1800" b="0" i="0" u="none" strike="noStrike" kern="1200" cap="none" spc="0" normalizeH="0" baseline="0" noProof="0" dirty="0">
              <a:ln>
                <a:noFill/>
              </a:ln>
              <a:solidFill>
                <a:srgbClr val="00A87D"/>
              </a:solidFill>
              <a:effectLst/>
              <a:uLnTx/>
              <a:uFillTx/>
              <a:latin typeface="Arial" charset="0"/>
              <a:ea typeface="ＭＳ Ｐゴシック" pitchFamily="34" charset="-128"/>
              <a:cs typeface="+mn-cs"/>
            </a:endParaRPr>
          </a:p>
        </p:txBody>
      </p:sp>
      <p:grpSp>
        <p:nvGrpSpPr>
          <p:cNvPr id="21" name="Group 20">
            <a:extLst>
              <a:ext uri="{FF2B5EF4-FFF2-40B4-BE49-F238E27FC236}">
                <a16:creationId xmlns:a16="http://schemas.microsoft.com/office/drawing/2014/main" id="{21C4B34B-CDCB-C12A-0A4E-E25112A32436}"/>
              </a:ext>
            </a:extLst>
          </p:cNvPr>
          <p:cNvGrpSpPr>
            <a:grpSpLocks noChangeAspect="1"/>
          </p:cNvGrpSpPr>
          <p:nvPr/>
        </p:nvGrpSpPr>
        <p:grpSpPr>
          <a:xfrm>
            <a:off x="3452151" y="1208412"/>
            <a:ext cx="589794" cy="593691"/>
            <a:chOff x="5944736" y="1340361"/>
            <a:chExt cx="581114" cy="584955"/>
          </a:xfrm>
        </p:grpSpPr>
        <p:sp>
          <p:nvSpPr>
            <p:cNvPr id="22" name="Rectangle 21">
              <a:extLst>
                <a:ext uri="{FF2B5EF4-FFF2-40B4-BE49-F238E27FC236}">
                  <a16:creationId xmlns:a16="http://schemas.microsoft.com/office/drawing/2014/main" id="{2CB8863C-D88D-FC42-410D-8B6B0E930781}"/>
                </a:ext>
              </a:extLst>
            </p:cNvPr>
            <p:cNvSpPr/>
            <p:nvPr/>
          </p:nvSpPr>
          <p:spPr>
            <a:xfrm>
              <a:off x="5945749" y="1340361"/>
              <a:ext cx="580101" cy="580101"/>
            </a:xfrm>
            <a:prstGeom prst="rect">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white"/>
                </a:solidFill>
                <a:effectLst/>
                <a:uLnTx/>
                <a:uFillTx/>
                <a:latin typeface="Calibri" panose="020F0502020204030204"/>
                <a:ea typeface="ＭＳ Ｐゴシック" pitchFamily="34" charset="-128"/>
                <a:cs typeface="+mn-cs"/>
              </a:endParaRPr>
            </a:p>
          </p:txBody>
        </p:sp>
        <p:sp>
          <p:nvSpPr>
            <p:cNvPr id="23" name="Right Triangle 22">
              <a:extLst>
                <a:ext uri="{FF2B5EF4-FFF2-40B4-BE49-F238E27FC236}">
                  <a16:creationId xmlns:a16="http://schemas.microsoft.com/office/drawing/2014/main" id="{F6778675-E580-ADD6-E739-54A3992B215E}"/>
                </a:ext>
              </a:extLst>
            </p:cNvPr>
            <p:cNvSpPr/>
            <p:nvPr/>
          </p:nvSpPr>
          <p:spPr>
            <a:xfrm rot="16200000">
              <a:off x="5944736" y="1345215"/>
              <a:ext cx="580101" cy="580101"/>
            </a:xfrm>
            <a:prstGeom prst="rtTriangle">
              <a:avLst/>
            </a:prstGeom>
            <a:solidFill>
              <a:srgbClr val="ED7D31">
                <a:lumMod val="40000"/>
                <a:lumOff val="60000"/>
              </a:srgbClr>
            </a:solidFill>
            <a:ln w="1270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white"/>
                </a:solidFill>
                <a:effectLst/>
                <a:uLnTx/>
                <a:uFillTx/>
                <a:latin typeface="Calibri" panose="020F0502020204030204"/>
                <a:ea typeface="ＭＳ Ｐゴシック" pitchFamily="34" charset="-128"/>
                <a:cs typeface="+mn-cs"/>
              </a:endParaRPr>
            </a:p>
          </p:txBody>
        </p:sp>
        <p:pic>
          <p:nvPicPr>
            <p:cNvPr id="28" name="Graphic 27" descr="Classroom with solid fill">
              <a:extLst>
                <a:ext uri="{FF2B5EF4-FFF2-40B4-BE49-F238E27FC236}">
                  <a16:creationId xmlns:a16="http://schemas.microsoft.com/office/drawing/2014/main" id="{502C8331-0D04-5A5D-F4BA-E14B07C4FDB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13796" y="1389380"/>
              <a:ext cx="441982" cy="441982"/>
            </a:xfrm>
            <a:prstGeom prst="rect">
              <a:avLst/>
            </a:prstGeom>
          </p:spPr>
        </p:pic>
      </p:grpSp>
      <p:grpSp>
        <p:nvGrpSpPr>
          <p:cNvPr id="38" name="Group 37">
            <a:extLst>
              <a:ext uri="{FF2B5EF4-FFF2-40B4-BE49-F238E27FC236}">
                <a16:creationId xmlns:a16="http://schemas.microsoft.com/office/drawing/2014/main" id="{06A7CF05-2811-5776-5832-80749F1AF054}"/>
              </a:ext>
            </a:extLst>
          </p:cNvPr>
          <p:cNvGrpSpPr>
            <a:grpSpLocks noChangeAspect="1"/>
          </p:cNvGrpSpPr>
          <p:nvPr/>
        </p:nvGrpSpPr>
        <p:grpSpPr>
          <a:xfrm>
            <a:off x="6317560" y="1204649"/>
            <a:ext cx="589745" cy="588718"/>
            <a:chOff x="4669483" y="-1170077"/>
            <a:chExt cx="581114" cy="580102"/>
          </a:xfrm>
        </p:grpSpPr>
        <p:sp>
          <p:nvSpPr>
            <p:cNvPr id="39" name="Rectangle 38">
              <a:extLst>
                <a:ext uri="{FF2B5EF4-FFF2-40B4-BE49-F238E27FC236}">
                  <a16:creationId xmlns:a16="http://schemas.microsoft.com/office/drawing/2014/main" id="{C326D341-9D7B-6908-BB49-1E00E2E0341E}"/>
                </a:ext>
              </a:extLst>
            </p:cNvPr>
            <p:cNvSpPr/>
            <p:nvPr/>
          </p:nvSpPr>
          <p:spPr>
            <a:xfrm>
              <a:off x="4670496" y="-1170076"/>
              <a:ext cx="580101" cy="580101"/>
            </a:xfrm>
            <a:prstGeom prst="rect">
              <a:avLst/>
            </a:prstGeom>
            <a:solidFill>
              <a:srgbClr val="FFC000">
                <a:lumMod val="60000"/>
                <a:lumOff val="40000"/>
              </a:srgbClr>
            </a:solidFill>
            <a:ln w="1270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white"/>
                </a:solidFill>
                <a:effectLst/>
                <a:uLnTx/>
                <a:uFillTx/>
                <a:latin typeface="Calibri" panose="020F0502020204030204"/>
                <a:ea typeface="ＭＳ Ｐゴシック" pitchFamily="34" charset="-128"/>
                <a:cs typeface="+mn-cs"/>
              </a:endParaRPr>
            </a:p>
          </p:txBody>
        </p:sp>
        <p:sp>
          <p:nvSpPr>
            <p:cNvPr id="40" name="Right Triangle 39">
              <a:extLst>
                <a:ext uri="{FF2B5EF4-FFF2-40B4-BE49-F238E27FC236}">
                  <a16:creationId xmlns:a16="http://schemas.microsoft.com/office/drawing/2014/main" id="{BD20F722-CA5D-0DDD-9E44-2B01BD44717A}"/>
                </a:ext>
              </a:extLst>
            </p:cNvPr>
            <p:cNvSpPr/>
            <p:nvPr/>
          </p:nvSpPr>
          <p:spPr>
            <a:xfrm rot="16200000">
              <a:off x="4669483" y="-1170077"/>
              <a:ext cx="580101" cy="580101"/>
            </a:xfrm>
            <a:prstGeom prst="rtTriangle">
              <a:avLst/>
            </a:prstGeom>
            <a:solidFill>
              <a:srgbClr val="FFC000">
                <a:lumMod val="40000"/>
                <a:lumOff val="60000"/>
              </a:srgbClr>
            </a:solidFill>
            <a:ln w="1270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white"/>
                </a:solidFill>
                <a:effectLst/>
                <a:uLnTx/>
                <a:uFillTx/>
                <a:latin typeface="Calibri" panose="020F0502020204030204"/>
                <a:ea typeface="ＭＳ Ｐゴシック" pitchFamily="34" charset="-128"/>
                <a:cs typeface="+mn-cs"/>
              </a:endParaRPr>
            </a:p>
          </p:txBody>
        </p:sp>
        <p:pic>
          <p:nvPicPr>
            <p:cNvPr id="41" name="Graphic 40" descr="Graduation cap with solid fill">
              <a:extLst>
                <a:ext uri="{FF2B5EF4-FFF2-40B4-BE49-F238E27FC236}">
                  <a16:creationId xmlns:a16="http://schemas.microsoft.com/office/drawing/2014/main" id="{782BD33A-CB91-C441-583D-C660E6AFDF5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80502" y="-1151383"/>
              <a:ext cx="535091" cy="535090"/>
            </a:xfrm>
            <a:prstGeom prst="rect">
              <a:avLst/>
            </a:prstGeom>
          </p:spPr>
        </p:pic>
      </p:grpSp>
      <p:grpSp>
        <p:nvGrpSpPr>
          <p:cNvPr id="42" name="Group 41">
            <a:extLst>
              <a:ext uri="{FF2B5EF4-FFF2-40B4-BE49-F238E27FC236}">
                <a16:creationId xmlns:a16="http://schemas.microsoft.com/office/drawing/2014/main" id="{A5A71321-D936-61B9-1217-BDD2CC17CDCE}"/>
              </a:ext>
            </a:extLst>
          </p:cNvPr>
          <p:cNvGrpSpPr>
            <a:grpSpLocks noChangeAspect="1"/>
          </p:cNvGrpSpPr>
          <p:nvPr/>
        </p:nvGrpSpPr>
        <p:grpSpPr>
          <a:xfrm>
            <a:off x="558442" y="1213338"/>
            <a:ext cx="588767" cy="602572"/>
            <a:chOff x="-705328" y="7031793"/>
            <a:chExt cx="580101" cy="593703"/>
          </a:xfrm>
        </p:grpSpPr>
        <p:sp>
          <p:nvSpPr>
            <p:cNvPr id="43" name="Rectangle 42">
              <a:extLst>
                <a:ext uri="{FF2B5EF4-FFF2-40B4-BE49-F238E27FC236}">
                  <a16:creationId xmlns:a16="http://schemas.microsoft.com/office/drawing/2014/main" id="{36BE81C2-0E77-29AB-77BE-9DE411140AB3}"/>
                </a:ext>
              </a:extLst>
            </p:cNvPr>
            <p:cNvSpPr/>
            <p:nvPr/>
          </p:nvSpPr>
          <p:spPr>
            <a:xfrm>
              <a:off x="-705328" y="7031793"/>
              <a:ext cx="580101" cy="580101"/>
            </a:xfrm>
            <a:prstGeom prst="rect">
              <a:avLst/>
            </a:prstGeom>
            <a:solidFill>
              <a:srgbClr val="5B9BD5">
                <a:lumMod val="60000"/>
                <a:lumOff val="40000"/>
              </a:srgbClr>
            </a:solidFill>
            <a:ln w="1270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white"/>
                </a:solidFill>
                <a:effectLst/>
                <a:uLnTx/>
                <a:uFillTx/>
                <a:latin typeface="Calibri" panose="020F0502020204030204"/>
                <a:ea typeface="ＭＳ Ｐゴシック" pitchFamily="34" charset="-128"/>
                <a:cs typeface="+mn-cs"/>
              </a:endParaRPr>
            </a:p>
          </p:txBody>
        </p:sp>
        <p:sp>
          <p:nvSpPr>
            <p:cNvPr id="44" name="Right Triangle 43">
              <a:extLst>
                <a:ext uri="{FF2B5EF4-FFF2-40B4-BE49-F238E27FC236}">
                  <a16:creationId xmlns:a16="http://schemas.microsoft.com/office/drawing/2014/main" id="{A977F29D-0789-2A17-1967-68968531428A}"/>
                </a:ext>
              </a:extLst>
            </p:cNvPr>
            <p:cNvSpPr/>
            <p:nvPr/>
          </p:nvSpPr>
          <p:spPr>
            <a:xfrm rot="16200000">
              <a:off x="-705328" y="7045395"/>
              <a:ext cx="580101" cy="580101"/>
            </a:xfrm>
            <a:prstGeom prst="rtTriangle">
              <a:avLst/>
            </a:prstGeom>
            <a:solidFill>
              <a:srgbClr val="5B9BD5">
                <a:lumMod val="40000"/>
                <a:lumOff val="60000"/>
              </a:srgbClr>
            </a:solidFill>
            <a:ln w="1270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white"/>
                </a:solidFill>
                <a:effectLst/>
                <a:uLnTx/>
                <a:uFillTx/>
                <a:latin typeface="Calibri" panose="020F0502020204030204"/>
                <a:ea typeface="ＭＳ Ｐゴシック" pitchFamily="34" charset="-128"/>
                <a:cs typeface="+mn-cs"/>
              </a:endParaRPr>
            </a:p>
          </p:txBody>
        </p:sp>
        <p:pic>
          <p:nvPicPr>
            <p:cNvPr id="45" name="Graphic 44" descr="Books on shelf with solid fill">
              <a:extLst>
                <a:ext uri="{FF2B5EF4-FFF2-40B4-BE49-F238E27FC236}">
                  <a16:creationId xmlns:a16="http://schemas.microsoft.com/office/drawing/2014/main" id="{817AE9EF-8F48-796A-25BA-7CFD0FFD6FC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83075" y="7077395"/>
              <a:ext cx="504844" cy="504844"/>
            </a:xfrm>
            <a:prstGeom prst="rect">
              <a:avLst/>
            </a:prstGeom>
          </p:spPr>
        </p:pic>
      </p:grpSp>
    </p:spTree>
    <p:extLst>
      <p:ext uri="{BB962C8B-B14F-4D97-AF65-F5344CB8AC3E}">
        <p14:creationId xmlns:p14="http://schemas.microsoft.com/office/powerpoint/2010/main" val="2203472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4038C86-9B5B-26A2-370C-DDA7715B9E9C}"/>
              </a:ext>
            </a:extLst>
          </p:cNvPr>
          <p:cNvSpPr/>
          <p:nvPr/>
        </p:nvSpPr>
        <p:spPr>
          <a:xfrm>
            <a:off x="5556022" y="0"/>
            <a:ext cx="3583858" cy="5143499"/>
          </a:xfrm>
          <a:prstGeom prst="rect">
            <a:avLst/>
          </a:prstGeom>
          <a:solidFill>
            <a:srgbClr val="00A87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200" b="1" i="0" u="none" strike="noStrike" kern="1200" cap="none" spc="0" normalizeH="0" baseline="0" noProof="0" dirty="0">
              <a:ln>
                <a:noFill/>
              </a:ln>
              <a:solidFill>
                <a:srgbClr val="008563"/>
              </a:solidFill>
              <a:effectLst/>
              <a:uLnTx/>
              <a:uFillTx/>
              <a:latin typeface="Arial Nova Light" panose="020B0304020202020204" pitchFamily="34" charset="0"/>
              <a:ea typeface="+mn-ea"/>
              <a:cs typeface="+mn-cs"/>
            </a:endParaRPr>
          </a:p>
        </p:txBody>
      </p:sp>
      <p:sp>
        <p:nvSpPr>
          <p:cNvPr id="14" name="Title 1">
            <a:extLst>
              <a:ext uri="{FF2B5EF4-FFF2-40B4-BE49-F238E27FC236}">
                <a16:creationId xmlns:a16="http://schemas.microsoft.com/office/drawing/2014/main" id="{CCAD3527-15A5-9FFF-BA20-E785FE42E67C}"/>
              </a:ext>
            </a:extLst>
          </p:cNvPr>
          <p:cNvSpPr txBox="1">
            <a:spLocks/>
          </p:cNvSpPr>
          <p:nvPr/>
        </p:nvSpPr>
        <p:spPr>
          <a:xfrm>
            <a:off x="476839" y="582463"/>
            <a:ext cx="4095161" cy="575285"/>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2"/>
                </a:solidFill>
                <a:latin typeface="Arial" pitchFamily="34" charset="0"/>
                <a:ea typeface="+mj-ea"/>
                <a:cs typeface="Arial" pitchFamily="34" charset="0"/>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000000">
                    <a:lumMod val="50000"/>
                    <a:lumOff val="50000"/>
                  </a:srgbClr>
                </a:solidFill>
                <a:effectLst/>
                <a:uLnTx/>
                <a:uFillTx/>
                <a:latin typeface="Arial"/>
                <a:ea typeface="+mj-ea"/>
                <a:cs typeface="Arial" pitchFamily="34" charset="0"/>
              </a:rPr>
              <a:t>manage your profile</a:t>
            </a:r>
          </a:p>
        </p:txBody>
      </p:sp>
      <p:pic>
        <p:nvPicPr>
          <p:cNvPr id="15" name="Picture 14">
            <a:extLst>
              <a:ext uri="{FF2B5EF4-FFF2-40B4-BE49-F238E27FC236}">
                <a16:creationId xmlns:a16="http://schemas.microsoft.com/office/drawing/2014/main" id="{A938B186-6EAD-3FE9-FA17-894383C7E576}"/>
              </a:ext>
            </a:extLst>
          </p:cNvPr>
          <p:cNvPicPr>
            <a:picLocks noChangeAspect="1"/>
          </p:cNvPicPr>
          <p:nvPr/>
        </p:nvPicPr>
        <p:blipFill>
          <a:blip r:embed="rId2"/>
          <a:stretch>
            <a:fillRect/>
          </a:stretch>
        </p:blipFill>
        <p:spPr>
          <a:xfrm>
            <a:off x="274072" y="246947"/>
            <a:ext cx="4241775" cy="446326"/>
          </a:xfrm>
          <a:prstGeom prst="rect">
            <a:avLst/>
          </a:prstGeom>
        </p:spPr>
      </p:pic>
      <p:pic>
        <p:nvPicPr>
          <p:cNvPr id="18" name="Picture 17">
            <a:extLst>
              <a:ext uri="{FF2B5EF4-FFF2-40B4-BE49-F238E27FC236}">
                <a16:creationId xmlns:a16="http://schemas.microsoft.com/office/drawing/2014/main" id="{B01F8B51-8E98-92B6-942D-8B6977C417ED}"/>
              </a:ext>
            </a:extLst>
          </p:cNvPr>
          <p:cNvPicPr>
            <a:picLocks noChangeAspect="1"/>
          </p:cNvPicPr>
          <p:nvPr/>
        </p:nvPicPr>
        <p:blipFill rotWithShape="1">
          <a:blip r:embed="rId3"/>
          <a:srcRect b="89195"/>
          <a:stretch/>
        </p:blipFill>
        <p:spPr>
          <a:xfrm>
            <a:off x="219345" y="1342828"/>
            <a:ext cx="5635962" cy="375359"/>
          </a:xfrm>
          <a:prstGeom prst="rect">
            <a:avLst/>
          </a:prstGeom>
          <a:ln>
            <a:solidFill>
              <a:srgbClr val="00A87D"/>
            </a:solidFill>
          </a:ln>
        </p:spPr>
      </p:pic>
      <p:sp>
        <p:nvSpPr>
          <p:cNvPr id="29" name="Rectangle: Rounded Corners 28">
            <a:extLst>
              <a:ext uri="{FF2B5EF4-FFF2-40B4-BE49-F238E27FC236}">
                <a16:creationId xmlns:a16="http://schemas.microsoft.com/office/drawing/2014/main" id="{E8F10214-1586-FF4A-2A5E-07E082E63D3F}"/>
              </a:ext>
            </a:extLst>
          </p:cNvPr>
          <p:cNvSpPr>
            <a:spLocks/>
          </p:cNvSpPr>
          <p:nvPr/>
        </p:nvSpPr>
        <p:spPr>
          <a:xfrm>
            <a:off x="6454203" y="582463"/>
            <a:ext cx="1787496" cy="1246053"/>
          </a:xfrm>
          <a:prstGeom prst="roundRect">
            <a:avLst>
              <a:gd name="adj" fmla="val 7662"/>
            </a:avLst>
          </a:prstGeom>
          <a:solidFill>
            <a:srgbClr val="00A87D"/>
          </a:solidFill>
          <a:ln>
            <a:solidFill>
              <a:srgbClr val="00A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You can access your saved searches and reading lists by clicking on your profile link int the top toolbar, then select       </a:t>
            </a:r>
            <a:r>
              <a:rPr kumimoji="0" lang="en-GB" sz="1100" b="0" i="1"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View my profile</a:t>
            </a:r>
            <a:r>
              <a:rPr kumimoji="0" lang="en-GB" sz="11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a:t>
            </a:r>
          </a:p>
        </p:txBody>
      </p:sp>
      <p:cxnSp>
        <p:nvCxnSpPr>
          <p:cNvPr id="30" name="Straight Connector 29">
            <a:extLst>
              <a:ext uri="{FF2B5EF4-FFF2-40B4-BE49-F238E27FC236}">
                <a16:creationId xmlns:a16="http://schemas.microsoft.com/office/drawing/2014/main" id="{542E35E9-D549-AB39-AD36-C496971F3834}"/>
              </a:ext>
            </a:extLst>
          </p:cNvPr>
          <p:cNvCxnSpPr>
            <a:cxnSpLocks/>
            <a:stCxn id="31" idx="3"/>
            <a:endCxn id="29" idx="1"/>
          </p:cNvCxnSpPr>
          <p:nvPr/>
        </p:nvCxnSpPr>
        <p:spPr>
          <a:xfrm flipV="1">
            <a:off x="5220628" y="1205490"/>
            <a:ext cx="1233575" cy="309077"/>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0DF54F97-0091-B68C-73B9-7ED4301D5752}"/>
              </a:ext>
            </a:extLst>
          </p:cNvPr>
          <p:cNvSpPr/>
          <p:nvPr/>
        </p:nvSpPr>
        <p:spPr>
          <a:xfrm>
            <a:off x="4716628" y="1388567"/>
            <a:ext cx="504000" cy="252000"/>
          </a:xfrm>
          <a:prstGeom prst="rect">
            <a:avLst/>
          </a:prstGeom>
          <a:noFill/>
          <a:ln>
            <a:solidFill>
              <a:srgbClr val="C84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7" name="Rectangle: Rounded Corners 26">
            <a:extLst>
              <a:ext uri="{FF2B5EF4-FFF2-40B4-BE49-F238E27FC236}">
                <a16:creationId xmlns:a16="http://schemas.microsoft.com/office/drawing/2014/main" id="{8CD1642E-C273-827E-145B-7434A4DBE1F6}"/>
              </a:ext>
            </a:extLst>
          </p:cNvPr>
          <p:cNvSpPr>
            <a:spLocks/>
          </p:cNvSpPr>
          <p:nvPr/>
        </p:nvSpPr>
        <p:spPr>
          <a:xfrm>
            <a:off x="5735281" y="2174945"/>
            <a:ext cx="1275736" cy="454036"/>
          </a:xfrm>
          <a:prstGeom prst="roundRect">
            <a:avLst>
              <a:gd name="adj" fmla="val 7662"/>
            </a:avLst>
          </a:prstGeom>
          <a:solidFill>
            <a:srgbClr val="C84681"/>
          </a:solidFill>
          <a:ln>
            <a:solidFill>
              <a:srgbClr val="C84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1200" b="0" i="1"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My Searches</a:t>
            </a:r>
          </a:p>
        </p:txBody>
      </p:sp>
      <p:grpSp>
        <p:nvGrpSpPr>
          <p:cNvPr id="13" name="Group 12">
            <a:extLst>
              <a:ext uri="{FF2B5EF4-FFF2-40B4-BE49-F238E27FC236}">
                <a16:creationId xmlns:a16="http://schemas.microsoft.com/office/drawing/2014/main" id="{B1E7F77B-7A20-ADFB-92A5-FA1C2452A4B8}"/>
              </a:ext>
            </a:extLst>
          </p:cNvPr>
          <p:cNvGrpSpPr>
            <a:grpSpLocks noChangeAspect="1"/>
          </p:cNvGrpSpPr>
          <p:nvPr/>
        </p:nvGrpSpPr>
        <p:grpSpPr>
          <a:xfrm>
            <a:off x="3157654" y="1624733"/>
            <a:ext cx="1414346" cy="743009"/>
            <a:chOff x="3648339" y="1855525"/>
            <a:chExt cx="2644035" cy="1389011"/>
          </a:xfrm>
        </p:grpSpPr>
        <p:pic>
          <p:nvPicPr>
            <p:cNvPr id="9" name="Picture 8">
              <a:extLst>
                <a:ext uri="{FF2B5EF4-FFF2-40B4-BE49-F238E27FC236}">
                  <a16:creationId xmlns:a16="http://schemas.microsoft.com/office/drawing/2014/main" id="{636B0FA0-8147-66C8-771E-44F0544EF138}"/>
                </a:ext>
              </a:extLst>
            </p:cNvPr>
            <p:cNvPicPr>
              <a:picLocks noChangeAspect="1"/>
            </p:cNvPicPr>
            <p:nvPr/>
          </p:nvPicPr>
          <p:blipFill>
            <a:blip r:embed="rId4"/>
            <a:stretch>
              <a:fillRect/>
            </a:stretch>
          </p:blipFill>
          <p:spPr>
            <a:xfrm>
              <a:off x="3648339" y="1855525"/>
              <a:ext cx="2644035" cy="1389011"/>
            </a:xfrm>
            <a:prstGeom prst="rect">
              <a:avLst/>
            </a:prstGeom>
            <a:ln>
              <a:solidFill>
                <a:srgbClr val="00A87D"/>
              </a:solidFill>
            </a:ln>
          </p:spPr>
        </p:pic>
        <p:sp>
          <p:nvSpPr>
            <p:cNvPr id="11" name="Rectangle 10">
              <a:extLst>
                <a:ext uri="{FF2B5EF4-FFF2-40B4-BE49-F238E27FC236}">
                  <a16:creationId xmlns:a16="http://schemas.microsoft.com/office/drawing/2014/main" id="{47B0B597-1E13-A749-3219-7A770C298C47}"/>
                </a:ext>
              </a:extLst>
            </p:cNvPr>
            <p:cNvSpPr/>
            <p:nvPr/>
          </p:nvSpPr>
          <p:spPr>
            <a:xfrm>
              <a:off x="4616998" y="2345620"/>
              <a:ext cx="639920" cy="170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10" name="TextBox 9">
            <a:extLst>
              <a:ext uri="{FF2B5EF4-FFF2-40B4-BE49-F238E27FC236}">
                <a16:creationId xmlns:a16="http://schemas.microsoft.com/office/drawing/2014/main" id="{CBA753DA-8D30-B36B-2750-057984E8701D}"/>
              </a:ext>
            </a:extLst>
          </p:cNvPr>
          <p:cNvSpPr txBox="1"/>
          <p:nvPr/>
        </p:nvSpPr>
        <p:spPr>
          <a:xfrm>
            <a:off x="3632738" y="1833705"/>
            <a:ext cx="504000" cy="169277"/>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dirty="0">
                <a:ln>
                  <a:noFill/>
                </a:ln>
                <a:solidFill>
                  <a:srgbClr val="000000">
                    <a:lumMod val="50000"/>
                    <a:lumOff val="50000"/>
                  </a:srgbClr>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Your name</a:t>
            </a:r>
          </a:p>
        </p:txBody>
      </p:sp>
      <p:sp>
        <p:nvSpPr>
          <p:cNvPr id="20" name="Rectangle 19">
            <a:extLst>
              <a:ext uri="{FF2B5EF4-FFF2-40B4-BE49-F238E27FC236}">
                <a16:creationId xmlns:a16="http://schemas.microsoft.com/office/drawing/2014/main" id="{E7F50E60-1A2E-A668-F161-59874705C2BD}"/>
              </a:ext>
            </a:extLst>
          </p:cNvPr>
          <p:cNvSpPr/>
          <p:nvPr/>
        </p:nvSpPr>
        <p:spPr>
          <a:xfrm>
            <a:off x="3436374" y="1964495"/>
            <a:ext cx="848032" cy="154005"/>
          </a:xfrm>
          <a:prstGeom prst="rect">
            <a:avLst/>
          </a:prstGeom>
          <a:noFill/>
          <a:ln>
            <a:solidFill>
              <a:srgbClr val="C84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32" name="Picture 31">
            <a:extLst>
              <a:ext uri="{FF2B5EF4-FFF2-40B4-BE49-F238E27FC236}">
                <a16:creationId xmlns:a16="http://schemas.microsoft.com/office/drawing/2014/main" id="{EA99C3D8-7102-6276-B344-55EF4AD1E62B}"/>
              </a:ext>
            </a:extLst>
          </p:cNvPr>
          <p:cNvPicPr>
            <a:picLocks noChangeAspect="1"/>
          </p:cNvPicPr>
          <p:nvPr/>
        </p:nvPicPr>
        <p:blipFill>
          <a:blip r:embed="rId5"/>
          <a:stretch>
            <a:fillRect/>
          </a:stretch>
        </p:blipFill>
        <p:spPr>
          <a:xfrm>
            <a:off x="217623" y="2498533"/>
            <a:ext cx="3855085" cy="2479116"/>
          </a:xfrm>
          <a:prstGeom prst="rect">
            <a:avLst/>
          </a:prstGeom>
          <a:ln>
            <a:solidFill>
              <a:srgbClr val="00A87D"/>
            </a:solidFill>
          </a:ln>
        </p:spPr>
      </p:pic>
      <p:pic>
        <p:nvPicPr>
          <p:cNvPr id="35" name="Picture 34">
            <a:extLst>
              <a:ext uri="{FF2B5EF4-FFF2-40B4-BE49-F238E27FC236}">
                <a16:creationId xmlns:a16="http://schemas.microsoft.com/office/drawing/2014/main" id="{ED71857C-504E-2DB9-2921-050CA5A6E505}"/>
              </a:ext>
            </a:extLst>
          </p:cNvPr>
          <p:cNvPicPr>
            <a:picLocks noChangeAspect="1"/>
          </p:cNvPicPr>
          <p:nvPr/>
        </p:nvPicPr>
        <p:blipFill>
          <a:blip r:embed="rId6"/>
          <a:stretch>
            <a:fillRect/>
          </a:stretch>
        </p:blipFill>
        <p:spPr>
          <a:xfrm>
            <a:off x="4136738" y="2880063"/>
            <a:ext cx="3997363" cy="2097585"/>
          </a:xfrm>
          <a:prstGeom prst="rect">
            <a:avLst/>
          </a:prstGeom>
          <a:ln>
            <a:solidFill>
              <a:srgbClr val="00A87D"/>
            </a:solidFill>
          </a:ln>
        </p:spPr>
      </p:pic>
      <p:sp>
        <p:nvSpPr>
          <p:cNvPr id="40" name="Rectangle 39">
            <a:extLst>
              <a:ext uri="{FF2B5EF4-FFF2-40B4-BE49-F238E27FC236}">
                <a16:creationId xmlns:a16="http://schemas.microsoft.com/office/drawing/2014/main" id="{6CBE6FD5-D00A-F746-FD5C-7EB34D172C37}"/>
              </a:ext>
            </a:extLst>
          </p:cNvPr>
          <p:cNvSpPr/>
          <p:nvPr/>
        </p:nvSpPr>
        <p:spPr>
          <a:xfrm>
            <a:off x="4941123" y="2886003"/>
            <a:ext cx="515780" cy="234000"/>
          </a:xfrm>
          <a:prstGeom prst="rect">
            <a:avLst/>
          </a:prstGeom>
          <a:noFill/>
          <a:ln>
            <a:solidFill>
              <a:srgbClr val="C84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36" name="Rectangle 35">
            <a:extLst>
              <a:ext uri="{FF2B5EF4-FFF2-40B4-BE49-F238E27FC236}">
                <a16:creationId xmlns:a16="http://schemas.microsoft.com/office/drawing/2014/main" id="{8EDA862D-EC17-0F8F-96CA-A21989591F81}"/>
              </a:ext>
            </a:extLst>
          </p:cNvPr>
          <p:cNvSpPr/>
          <p:nvPr/>
        </p:nvSpPr>
        <p:spPr>
          <a:xfrm>
            <a:off x="667862" y="2505907"/>
            <a:ext cx="396000" cy="234000"/>
          </a:xfrm>
          <a:prstGeom prst="rect">
            <a:avLst/>
          </a:prstGeom>
          <a:noFill/>
          <a:ln>
            <a:solidFill>
              <a:srgbClr val="C84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38" name="Rectangle: Rounded Corners 37">
            <a:extLst>
              <a:ext uri="{FF2B5EF4-FFF2-40B4-BE49-F238E27FC236}">
                <a16:creationId xmlns:a16="http://schemas.microsoft.com/office/drawing/2014/main" id="{D0B52F85-672B-5535-CB99-DAB14CB1255F}"/>
              </a:ext>
            </a:extLst>
          </p:cNvPr>
          <p:cNvSpPr>
            <a:spLocks/>
          </p:cNvSpPr>
          <p:nvPr/>
        </p:nvSpPr>
        <p:spPr>
          <a:xfrm>
            <a:off x="1370158" y="1881342"/>
            <a:ext cx="1275736" cy="454036"/>
          </a:xfrm>
          <a:prstGeom prst="roundRect">
            <a:avLst>
              <a:gd name="adj" fmla="val 7662"/>
            </a:avLst>
          </a:prstGeom>
          <a:solidFill>
            <a:srgbClr val="C84681"/>
          </a:solidFill>
          <a:ln>
            <a:solidFill>
              <a:srgbClr val="C84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1200" b="0" i="1"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My Lists</a:t>
            </a:r>
          </a:p>
        </p:txBody>
      </p:sp>
      <p:cxnSp>
        <p:nvCxnSpPr>
          <p:cNvPr id="39" name="Straight Connector 38">
            <a:extLst>
              <a:ext uri="{FF2B5EF4-FFF2-40B4-BE49-F238E27FC236}">
                <a16:creationId xmlns:a16="http://schemas.microsoft.com/office/drawing/2014/main" id="{222A081F-476F-B87B-CCC1-6B34D1AB5582}"/>
              </a:ext>
            </a:extLst>
          </p:cNvPr>
          <p:cNvCxnSpPr>
            <a:cxnSpLocks/>
            <a:stCxn id="36" idx="0"/>
            <a:endCxn id="38" idx="1"/>
          </p:cNvCxnSpPr>
          <p:nvPr/>
        </p:nvCxnSpPr>
        <p:spPr>
          <a:xfrm flipV="1">
            <a:off x="865862" y="2108360"/>
            <a:ext cx="504296" cy="397547"/>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8217F39-7326-A4E8-97EF-BBA6756F7CE0}"/>
              </a:ext>
            </a:extLst>
          </p:cNvPr>
          <p:cNvCxnSpPr>
            <a:cxnSpLocks/>
            <a:stCxn id="40" idx="0"/>
            <a:endCxn id="27" idx="1"/>
          </p:cNvCxnSpPr>
          <p:nvPr/>
        </p:nvCxnSpPr>
        <p:spPr>
          <a:xfrm flipV="1">
            <a:off x="5199013" y="2401963"/>
            <a:ext cx="536268" cy="48404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99380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A87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859594" y="2633213"/>
            <a:ext cx="3486837" cy="685801"/>
          </a:xfrm>
        </p:spPr>
        <p:txBody>
          <a:bodyPr/>
          <a:lstStyle/>
          <a:p>
            <a:pPr algn="r"/>
            <a:r>
              <a:rPr lang="en-US" sz="3600" b="1" dirty="0"/>
              <a:t>content types</a:t>
            </a:r>
          </a:p>
        </p:txBody>
      </p:sp>
      <p:pic>
        <p:nvPicPr>
          <p:cNvPr id="8" name="Picture 7">
            <a:extLst>
              <a:ext uri="{FF2B5EF4-FFF2-40B4-BE49-F238E27FC236}">
                <a16:creationId xmlns:a16="http://schemas.microsoft.com/office/drawing/2014/main" id="{26BFD26E-9D4A-34EA-7B01-F56184B2C81B}"/>
              </a:ext>
            </a:extLst>
          </p:cNvPr>
          <p:cNvPicPr>
            <a:picLocks noChangeAspect="1"/>
          </p:cNvPicPr>
          <p:nvPr/>
        </p:nvPicPr>
        <p:blipFill>
          <a:blip r:embed="rId2"/>
          <a:stretch>
            <a:fillRect/>
          </a:stretch>
        </p:blipFill>
        <p:spPr>
          <a:xfrm>
            <a:off x="502570" y="2026612"/>
            <a:ext cx="7902054" cy="828190"/>
          </a:xfrm>
          <a:prstGeom prst="rect">
            <a:avLst/>
          </a:prstGeom>
        </p:spPr>
      </p:pic>
    </p:spTree>
    <p:extLst>
      <p:ext uri="{BB962C8B-B14F-4D97-AF65-F5344CB8AC3E}">
        <p14:creationId xmlns:p14="http://schemas.microsoft.com/office/powerpoint/2010/main" val="20271937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6F098E7D-2C52-0492-6269-D5293015D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1048" y="1138450"/>
            <a:ext cx="1026179" cy="1026179"/>
          </a:xfrm>
          <a:prstGeom prst="rect">
            <a:avLst/>
          </a:prstGeom>
        </p:spPr>
      </p:pic>
      <p:pic>
        <p:nvPicPr>
          <p:cNvPr id="11" name="Graphic 10">
            <a:extLst>
              <a:ext uri="{FF2B5EF4-FFF2-40B4-BE49-F238E27FC236}">
                <a16:creationId xmlns:a16="http://schemas.microsoft.com/office/drawing/2014/main" id="{B3FC34C1-62CE-9876-C1CD-93B7C2045B5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82133" y="3043924"/>
            <a:ext cx="1026179" cy="1026179"/>
          </a:xfrm>
          <a:prstGeom prst="rect">
            <a:avLst/>
          </a:prstGeom>
        </p:spPr>
      </p:pic>
      <p:pic>
        <p:nvPicPr>
          <p:cNvPr id="12" name="Graphic 11">
            <a:extLst>
              <a:ext uri="{FF2B5EF4-FFF2-40B4-BE49-F238E27FC236}">
                <a16:creationId xmlns:a16="http://schemas.microsoft.com/office/drawing/2014/main" id="{34A15885-7D65-2254-F8C4-BB9E69056C8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929701" y="1128251"/>
            <a:ext cx="1026179" cy="1026179"/>
          </a:xfrm>
          <a:prstGeom prst="rect">
            <a:avLst/>
          </a:prstGeom>
        </p:spPr>
      </p:pic>
      <p:pic>
        <p:nvPicPr>
          <p:cNvPr id="13" name="Graphic 12">
            <a:extLst>
              <a:ext uri="{FF2B5EF4-FFF2-40B4-BE49-F238E27FC236}">
                <a16:creationId xmlns:a16="http://schemas.microsoft.com/office/drawing/2014/main" id="{8142F770-8F78-477A-5926-B621CD39236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947007" y="1132889"/>
            <a:ext cx="1026179" cy="1026179"/>
          </a:xfrm>
          <a:prstGeom prst="rect">
            <a:avLst/>
          </a:prstGeom>
        </p:spPr>
      </p:pic>
      <p:pic>
        <p:nvPicPr>
          <p:cNvPr id="14" name="Graphic 13">
            <a:extLst>
              <a:ext uri="{FF2B5EF4-FFF2-40B4-BE49-F238E27FC236}">
                <a16:creationId xmlns:a16="http://schemas.microsoft.com/office/drawing/2014/main" id="{F39BF282-9F0A-4519-5385-DBC0875D9A5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903282" y="3043924"/>
            <a:ext cx="1026179" cy="1026179"/>
          </a:xfrm>
          <a:prstGeom prst="rect">
            <a:avLst/>
          </a:prstGeom>
        </p:spPr>
      </p:pic>
      <p:pic>
        <p:nvPicPr>
          <p:cNvPr id="15" name="Graphic 14">
            <a:extLst>
              <a:ext uri="{FF2B5EF4-FFF2-40B4-BE49-F238E27FC236}">
                <a16:creationId xmlns:a16="http://schemas.microsoft.com/office/drawing/2014/main" id="{00A64CFC-0305-93E7-B53D-1BB4C442868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889183" y="3043924"/>
            <a:ext cx="1026179" cy="1026179"/>
          </a:xfrm>
          <a:prstGeom prst="rect">
            <a:avLst/>
          </a:prstGeom>
        </p:spPr>
      </p:pic>
      <p:pic>
        <p:nvPicPr>
          <p:cNvPr id="16" name="Graphic 15">
            <a:extLst>
              <a:ext uri="{FF2B5EF4-FFF2-40B4-BE49-F238E27FC236}">
                <a16:creationId xmlns:a16="http://schemas.microsoft.com/office/drawing/2014/main" id="{FC445BB5-D1C6-C686-6983-06AFBEFF9E85}"/>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896233" y="3043924"/>
            <a:ext cx="1026179" cy="1026179"/>
          </a:xfrm>
          <a:prstGeom prst="rect">
            <a:avLst/>
          </a:prstGeom>
        </p:spPr>
      </p:pic>
      <p:pic>
        <p:nvPicPr>
          <p:cNvPr id="17" name="Graphic 16">
            <a:extLst>
              <a:ext uri="{FF2B5EF4-FFF2-40B4-BE49-F238E27FC236}">
                <a16:creationId xmlns:a16="http://schemas.microsoft.com/office/drawing/2014/main" id="{55199992-22F1-14F1-1F34-350FA19EFE00}"/>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918128" y="1142414"/>
            <a:ext cx="1026179" cy="1026179"/>
          </a:xfrm>
          <a:prstGeom prst="rect">
            <a:avLst/>
          </a:prstGeom>
        </p:spPr>
      </p:pic>
      <p:sp>
        <p:nvSpPr>
          <p:cNvPr id="18" name="TextBox 17">
            <a:extLst>
              <a:ext uri="{FF2B5EF4-FFF2-40B4-BE49-F238E27FC236}">
                <a16:creationId xmlns:a16="http://schemas.microsoft.com/office/drawing/2014/main" id="{679837B4-4781-824F-5D2D-79CCE57A3E66}"/>
              </a:ext>
            </a:extLst>
          </p:cNvPr>
          <p:cNvSpPr txBox="1"/>
          <p:nvPr/>
        </p:nvSpPr>
        <p:spPr>
          <a:xfrm>
            <a:off x="2797913" y="4149021"/>
            <a:ext cx="1972869" cy="707886"/>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00A87D"/>
                </a:solidFill>
                <a:effectLst/>
                <a:uLnTx/>
                <a:uFillTx/>
                <a:latin typeface="Arial Nova Light" panose="020B0304020202020204" pitchFamily="34" charset="0"/>
                <a:ea typeface="ＭＳ Ｐゴシック" pitchFamily="34" charset="-128"/>
                <a:cs typeface="+mn-cs"/>
              </a:rPr>
              <a:t>Doing Research</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00A87D"/>
                </a:solidFill>
                <a:effectLst/>
                <a:uLnTx/>
                <a:uFillTx/>
                <a:latin typeface="Arial Nova Light" panose="020B0304020202020204" pitchFamily="34" charset="0"/>
                <a:ea typeface="ＭＳ Ｐゴシック" pitchFamily="34" charset="-128"/>
                <a:cs typeface="+mn-cs"/>
              </a:rPr>
              <a:t>Online</a:t>
            </a:r>
          </a:p>
        </p:txBody>
      </p:sp>
      <p:sp>
        <p:nvSpPr>
          <p:cNvPr id="20" name="TextBox 19">
            <a:extLst>
              <a:ext uri="{FF2B5EF4-FFF2-40B4-BE49-F238E27FC236}">
                <a16:creationId xmlns:a16="http://schemas.microsoft.com/office/drawing/2014/main" id="{B36C3586-4175-967C-0BE7-76EFEE9C2AEC}"/>
              </a:ext>
            </a:extLst>
          </p:cNvPr>
          <p:cNvSpPr txBox="1"/>
          <p:nvPr/>
        </p:nvSpPr>
        <p:spPr>
          <a:xfrm>
            <a:off x="802620" y="2197074"/>
            <a:ext cx="1415438" cy="707886"/>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00A87D"/>
                </a:solidFill>
                <a:effectLst/>
                <a:uLnTx/>
                <a:uFillTx/>
                <a:latin typeface="Arial Nova Light" panose="020B0304020202020204" pitchFamily="34" charset="0"/>
                <a:ea typeface="ＭＳ Ｐゴシック" pitchFamily="34" charset="-128"/>
                <a:cs typeface="+mn-cs"/>
              </a:rPr>
              <a:t>Books &amp;</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00A87D"/>
                </a:solidFill>
                <a:effectLst/>
                <a:uLnTx/>
                <a:uFillTx/>
                <a:latin typeface="Arial Nova Light" panose="020B0304020202020204" pitchFamily="34" charset="0"/>
                <a:ea typeface="ＭＳ Ｐゴシック" pitchFamily="34" charset="-128"/>
                <a:cs typeface="+mn-cs"/>
              </a:rPr>
              <a:t>Reference</a:t>
            </a:r>
          </a:p>
        </p:txBody>
      </p:sp>
      <p:sp>
        <p:nvSpPr>
          <p:cNvPr id="21" name="TextBox 20">
            <a:extLst>
              <a:ext uri="{FF2B5EF4-FFF2-40B4-BE49-F238E27FC236}">
                <a16:creationId xmlns:a16="http://schemas.microsoft.com/office/drawing/2014/main" id="{BF9B6E57-FF78-5862-7433-DE41C40A1284}"/>
              </a:ext>
            </a:extLst>
          </p:cNvPr>
          <p:cNvSpPr txBox="1"/>
          <p:nvPr/>
        </p:nvSpPr>
        <p:spPr>
          <a:xfrm>
            <a:off x="2836829" y="2197074"/>
            <a:ext cx="1415438" cy="400110"/>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00A87D"/>
                </a:solidFill>
                <a:effectLst/>
                <a:uLnTx/>
                <a:uFillTx/>
                <a:latin typeface="Arial Nova Light" panose="020B0304020202020204" pitchFamily="34" charset="0"/>
                <a:ea typeface="ＭＳ Ｐゴシック" pitchFamily="34" charset="-128"/>
                <a:cs typeface="+mn-cs"/>
              </a:rPr>
              <a:t>Video</a:t>
            </a:r>
          </a:p>
        </p:txBody>
      </p:sp>
      <p:sp>
        <p:nvSpPr>
          <p:cNvPr id="22" name="TextBox 21">
            <a:extLst>
              <a:ext uri="{FF2B5EF4-FFF2-40B4-BE49-F238E27FC236}">
                <a16:creationId xmlns:a16="http://schemas.microsoft.com/office/drawing/2014/main" id="{7E023B7D-FB25-CAD4-61CE-16C3CAA07878}"/>
              </a:ext>
            </a:extLst>
          </p:cNvPr>
          <p:cNvSpPr txBox="1"/>
          <p:nvPr/>
        </p:nvSpPr>
        <p:spPr>
          <a:xfrm>
            <a:off x="4871038" y="2197074"/>
            <a:ext cx="1415438" cy="400110"/>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00A87D"/>
                </a:solidFill>
                <a:effectLst/>
                <a:uLnTx/>
                <a:uFillTx/>
                <a:latin typeface="Arial Nova Light" panose="020B0304020202020204" pitchFamily="34" charset="0"/>
                <a:ea typeface="ＭＳ Ｐゴシック" pitchFamily="34" charset="-128"/>
                <a:cs typeface="+mn-cs"/>
              </a:rPr>
              <a:t>Cases</a:t>
            </a:r>
          </a:p>
        </p:txBody>
      </p:sp>
      <p:sp>
        <p:nvSpPr>
          <p:cNvPr id="23" name="TextBox 22">
            <a:extLst>
              <a:ext uri="{FF2B5EF4-FFF2-40B4-BE49-F238E27FC236}">
                <a16:creationId xmlns:a16="http://schemas.microsoft.com/office/drawing/2014/main" id="{7C804B5D-3A1D-B6C7-90B5-C8080D7DE673}"/>
              </a:ext>
            </a:extLst>
          </p:cNvPr>
          <p:cNvSpPr txBox="1"/>
          <p:nvPr/>
        </p:nvSpPr>
        <p:spPr>
          <a:xfrm>
            <a:off x="6905247" y="2197855"/>
            <a:ext cx="1415438" cy="400110"/>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00A87D"/>
                </a:solidFill>
                <a:effectLst/>
                <a:uLnTx/>
                <a:uFillTx/>
                <a:latin typeface="Arial Nova Light" panose="020B0304020202020204" pitchFamily="34" charset="0"/>
                <a:ea typeface="ＭＳ Ｐゴシック" pitchFamily="34" charset="-128"/>
                <a:cs typeface="+mn-cs"/>
              </a:rPr>
              <a:t>Datasets</a:t>
            </a:r>
          </a:p>
        </p:txBody>
      </p:sp>
      <p:sp>
        <p:nvSpPr>
          <p:cNvPr id="24" name="TextBox 23">
            <a:extLst>
              <a:ext uri="{FF2B5EF4-FFF2-40B4-BE49-F238E27FC236}">
                <a16:creationId xmlns:a16="http://schemas.microsoft.com/office/drawing/2014/main" id="{5DDBE0CD-BD4E-7135-BB4A-97CF3712FFBD}"/>
              </a:ext>
            </a:extLst>
          </p:cNvPr>
          <p:cNvSpPr txBox="1"/>
          <p:nvPr/>
        </p:nvSpPr>
        <p:spPr>
          <a:xfrm>
            <a:off x="798644" y="4157624"/>
            <a:ext cx="1534222" cy="400110"/>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00A87D"/>
                </a:solidFill>
                <a:effectLst/>
                <a:uLnTx/>
                <a:uFillTx/>
                <a:latin typeface="Arial Nova Light" panose="020B0304020202020204" pitchFamily="34" charset="0"/>
                <a:ea typeface="ＭＳ Ｐゴシック" pitchFamily="34" charset="-128"/>
                <a:cs typeface="+mn-cs"/>
              </a:rPr>
              <a:t>Foundations</a:t>
            </a:r>
          </a:p>
        </p:txBody>
      </p:sp>
      <p:sp>
        <p:nvSpPr>
          <p:cNvPr id="25" name="TextBox 24">
            <a:extLst>
              <a:ext uri="{FF2B5EF4-FFF2-40B4-BE49-F238E27FC236}">
                <a16:creationId xmlns:a16="http://schemas.microsoft.com/office/drawing/2014/main" id="{B2067A0E-8FC7-9DCB-9B4E-3B82BC3AA289}"/>
              </a:ext>
            </a:extLst>
          </p:cNvPr>
          <p:cNvSpPr txBox="1"/>
          <p:nvPr/>
        </p:nvSpPr>
        <p:spPr>
          <a:xfrm>
            <a:off x="4832123" y="4149021"/>
            <a:ext cx="1415438" cy="707886"/>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00A87D"/>
                </a:solidFill>
                <a:effectLst/>
                <a:uLnTx/>
                <a:uFillTx/>
                <a:latin typeface="Arial Nova Light" panose="020B0304020202020204" pitchFamily="34" charset="0"/>
                <a:ea typeface="ＭＳ Ｐゴシック" pitchFamily="34" charset="-128"/>
                <a:cs typeface="+mn-cs"/>
              </a:rPr>
              <a:t>Medicine &amp;</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00A87D"/>
                </a:solidFill>
                <a:effectLst/>
                <a:uLnTx/>
                <a:uFillTx/>
                <a:latin typeface="Arial Nova Light" panose="020B0304020202020204" pitchFamily="34" charset="0"/>
                <a:ea typeface="ＭＳ Ｐゴシック" pitchFamily="34" charset="-128"/>
                <a:cs typeface="+mn-cs"/>
              </a:rPr>
              <a:t>Health</a:t>
            </a:r>
          </a:p>
        </p:txBody>
      </p:sp>
      <p:sp>
        <p:nvSpPr>
          <p:cNvPr id="26" name="TextBox 25">
            <a:extLst>
              <a:ext uri="{FF2B5EF4-FFF2-40B4-BE49-F238E27FC236}">
                <a16:creationId xmlns:a16="http://schemas.microsoft.com/office/drawing/2014/main" id="{48CCD5A6-C633-05A0-3A87-B575191F4A0D}"/>
              </a:ext>
            </a:extLst>
          </p:cNvPr>
          <p:cNvSpPr txBox="1"/>
          <p:nvPr/>
        </p:nvSpPr>
        <p:spPr>
          <a:xfrm>
            <a:off x="6831717" y="4149021"/>
            <a:ext cx="1651483" cy="707886"/>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00A87D"/>
                </a:solidFill>
                <a:effectLst/>
                <a:uLnTx/>
                <a:uFillTx/>
                <a:latin typeface="Arial Nova Light" panose="020B0304020202020204" pitchFamily="34" charset="0"/>
                <a:ea typeface="ＭＳ Ｐゴシック" pitchFamily="34" charset="-128"/>
                <a:cs typeface="+mn-cs"/>
              </a:rPr>
              <a:t>Data</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00A87D"/>
                </a:solidFill>
                <a:effectLst/>
                <a:uLnTx/>
                <a:uFillTx/>
                <a:latin typeface="Arial Nova Light" panose="020B0304020202020204" pitchFamily="34" charset="0"/>
                <a:ea typeface="ＭＳ Ｐゴシック" pitchFamily="34" charset="-128"/>
                <a:cs typeface="+mn-cs"/>
              </a:rPr>
              <a:t>Visualization</a:t>
            </a:r>
          </a:p>
        </p:txBody>
      </p:sp>
      <p:sp>
        <p:nvSpPr>
          <p:cNvPr id="5" name="Title 1">
            <a:extLst>
              <a:ext uri="{FF2B5EF4-FFF2-40B4-BE49-F238E27FC236}">
                <a16:creationId xmlns:a16="http://schemas.microsoft.com/office/drawing/2014/main" id="{803E6C3A-BB2C-B09A-2431-587DB97253BD}"/>
              </a:ext>
            </a:extLst>
          </p:cNvPr>
          <p:cNvSpPr txBox="1">
            <a:spLocks/>
          </p:cNvSpPr>
          <p:nvPr/>
        </p:nvSpPr>
        <p:spPr>
          <a:xfrm>
            <a:off x="4401003" y="33076"/>
            <a:ext cx="4220500" cy="77932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2"/>
                </a:solidFill>
                <a:latin typeface="Arial" pitchFamily="34"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000000">
                    <a:lumMod val="50000"/>
                    <a:lumOff val="50000"/>
                  </a:srgbClr>
                </a:solidFill>
                <a:effectLst/>
                <a:uLnTx/>
                <a:uFillTx/>
                <a:latin typeface="Arial"/>
                <a:ea typeface="+mj-ea"/>
                <a:cs typeface="Arial" pitchFamily="34" charset="0"/>
              </a:rPr>
              <a:t>content types</a:t>
            </a:r>
          </a:p>
        </p:txBody>
      </p:sp>
      <p:pic>
        <p:nvPicPr>
          <p:cNvPr id="6" name="Picture 5">
            <a:extLst>
              <a:ext uri="{FF2B5EF4-FFF2-40B4-BE49-F238E27FC236}">
                <a16:creationId xmlns:a16="http://schemas.microsoft.com/office/drawing/2014/main" id="{75097AA1-E062-1755-F053-6359EDE9D06E}"/>
              </a:ext>
            </a:extLst>
          </p:cNvPr>
          <p:cNvPicPr>
            <a:picLocks noChangeAspect="1"/>
          </p:cNvPicPr>
          <p:nvPr/>
        </p:nvPicPr>
        <p:blipFill>
          <a:blip r:embed="rId19"/>
          <a:stretch>
            <a:fillRect/>
          </a:stretch>
        </p:blipFill>
        <p:spPr>
          <a:xfrm>
            <a:off x="213801" y="242655"/>
            <a:ext cx="4241775" cy="446326"/>
          </a:xfrm>
          <a:prstGeom prst="rect">
            <a:avLst/>
          </a:prstGeom>
        </p:spPr>
      </p:pic>
    </p:spTree>
    <p:extLst>
      <p:ext uri="{BB962C8B-B14F-4D97-AF65-F5344CB8AC3E}">
        <p14:creationId xmlns:p14="http://schemas.microsoft.com/office/powerpoint/2010/main" val="33423012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FDD47AE-737D-26E1-ECC9-67C7746FA0C0}"/>
              </a:ext>
            </a:extLst>
          </p:cNvPr>
          <p:cNvSpPr/>
          <p:nvPr/>
        </p:nvSpPr>
        <p:spPr>
          <a:xfrm>
            <a:off x="428" y="1159876"/>
            <a:ext cx="9143572" cy="447897"/>
          </a:xfrm>
          <a:prstGeom prst="rect">
            <a:avLst/>
          </a:prstGeom>
          <a:solidFill>
            <a:srgbClr val="00A87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200" b="1" i="0" u="none" strike="noStrike" kern="1200" cap="none" spc="0" normalizeH="0" baseline="0" noProof="0" dirty="0">
              <a:ln>
                <a:noFill/>
              </a:ln>
              <a:solidFill>
                <a:srgbClr val="008563"/>
              </a:solidFill>
              <a:effectLst/>
              <a:uLnTx/>
              <a:uFillTx/>
              <a:latin typeface="Arial Nova Light" panose="020B0304020202020204" pitchFamily="34" charset="0"/>
              <a:ea typeface="+mn-ea"/>
              <a:cs typeface="+mn-cs"/>
            </a:endParaRPr>
          </a:p>
        </p:txBody>
      </p:sp>
      <p:sp>
        <p:nvSpPr>
          <p:cNvPr id="9" name="Title 1">
            <a:extLst>
              <a:ext uri="{FF2B5EF4-FFF2-40B4-BE49-F238E27FC236}">
                <a16:creationId xmlns:a16="http://schemas.microsoft.com/office/drawing/2014/main" id="{9BD2E8AD-22CA-672B-96B0-6E856322F7B0}"/>
              </a:ext>
            </a:extLst>
          </p:cNvPr>
          <p:cNvSpPr txBox="1">
            <a:spLocks/>
          </p:cNvSpPr>
          <p:nvPr/>
        </p:nvSpPr>
        <p:spPr>
          <a:xfrm>
            <a:off x="4401003" y="33076"/>
            <a:ext cx="4220500" cy="77932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2"/>
                </a:solidFill>
                <a:latin typeface="Arial" pitchFamily="34"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000000">
                    <a:lumMod val="50000"/>
                    <a:lumOff val="50000"/>
                  </a:srgbClr>
                </a:solidFill>
                <a:effectLst/>
                <a:uLnTx/>
                <a:uFillTx/>
                <a:latin typeface="Arial"/>
                <a:ea typeface="+mj-ea"/>
                <a:cs typeface="Arial" pitchFamily="34" charset="0"/>
              </a:rPr>
              <a:t>function buttons</a:t>
            </a:r>
          </a:p>
        </p:txBody>
      </p:sp>
      <p:pic>
        <p:nvPicPr>
          <p:cNvPr id="10" name="Picture 9">
            <a:extLst>
              <a:ext uri="{FF2B5EF4-FFF2-40B4-BE49-F238E27FC236}">
                <a16:creationId xmlns:a16="http://schemas.microsoft.com/office/drawing/2014/main" id="{249A3104-F7BD-2633-29CD-A1B21582EE0E}"/>
              </a:ext>
            </a:extLst>
          </p:cNvPr>
          <p:cNvPicPr>
            <a:picLocks noChangeAspect="1"/>
          </p:cNvPicPr>
          <p:nvPr/>
        </p:nvPicPr>
        <p:blipFill>
          <a:blip r:embed="rId3"/>
          <a:stretch>
            <a:fillRect/>
          </a:stretch>
        </p:blipFill>
        <p:spPr>
          <a:xfrm>
            <a:off x="213801" y="242655"/>
            <a:ext cx="4241775" cy="446326"/>
          </a:xfrm>
          <a:prstGeom prst="rect">
            <a:avLst/>
          </a:prstGeom>
        </p:spPr>
      </p:pic>
      <p:sp>
        <p:nvSpPr>
          <p:cNvPr id="6" name="Rectangle: Rounded Corners 5">
            <a:extLst>
              <a:ext uri="{FF2B5EF4-FFF2-40B4-BE49-F238E27FC236}">
                <a16:creationId xmlns:a16="http://schemas.microsoft.com/office/drawing/2014/main" id="{22667FEE-5A71-82C7-62D1-66B4150E8714}"/>
              </a:ext>
            </a:extLst>
          </p:cNvPr>
          <p:cNvSpPr>
            <a:spLocks/>
          </p:cNvSpPr>
          <p:nvPr/>
        </p:nvSpPr>
        <p:spPr>
          <a:xfrm>
            <a:off x="506815" y="1990493"/>
            <a:ext cx="1619652" cy="1000494"/>
          </a:xfrm>
          <a:prstGeom prst="roundRect">
            <a:avLst>
              <a:gd name="adj" fmla="val 7662"/>
            </a:avLst>
          </a:prstGeom>
          <a:solidFill>
            <a:srgbClr val="00A87D"/>
          </a:solidFill>
          <a:ln>
            <a:solidFill>
              <a:srgbClr val="00A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1200" b="0" i="1"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Download PDF</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Download resources to use off the platform. </a:t>
            </a:r>
          </a:p>
        </p:txBody>
      </p:sp>
      <p:grpSp>
        <p:nvGrpSpPr>
          <p:cNvPr id="17" name="Group 16">
            <a:extLst>
              <a:ext uri="{FF2B5EF4-FFF2-40B4-BE49-F238E27FC236}">
                <a16:creationId xmlns:a16="http://schemas.microsoft.com/office/drawing/2014/main" id="{4DD5B6D3-A65C-3B84-4A44-B0ECB234CCF7}"/>
              </a:ext>
            </a:extLst>
          </p:cNvPr>
          <p:cNvGrpSpPr/>
          <p:nvPr/>
        </p:nvGrpSpPr>
        <p:grpSpPr>
          <a:xfrm>
            <a:off x="2701303" y="1990493"/>
            <a:ext cx="3741394" cy="1171575"/>
            <a:chOff x="2701303" y="1990493"/>
            <a:chExt cx="3741394" cy="1171575"/>
          </a:xfrm>
        </p:grpSpPr>
        <p:pic>
          <p:nvPicPr>
            <p:cNvPr id="5" name="Picture 4">
              <a:extLst>
                <a:ext uri="{FF2B5EF4-FFF2-40B4-BE49-F238E27FC236}">
                  <a16:creationId xmlns:a16="http://schemas.microsoft.com/office/drawing/2014/main" id="{0A7FC0FC-2161-2638-2FFE-956F9F7441F9}"/>
                </a:ext>
              </a:extLst>
            </p:cNvPr>
            <p:cNvPicPr>
              <a:picLocks noChangeAspect="1"/>
            </p:cNvPicPr>
            <p:nvPr/>
          </p:nvPicPr>
          <p:blipFill rotWithShape="1">
            <a:blip r:embed="rId4"/>
            <a:srcRect l="17306"/>
            <a:stretch/>
          </p:blipFill>
          <p:spPr>
            <a:xfrm>
              <a:off x="2701303" y="1990493"/>
              <a:ext cx="3741394" cy="1171575"/>
            </a:xfrm>
            <a:prstGeom prst="rect">
              <a:avLst/>
            </a:prstGeom>
            <a:ln>
              <a:solidFill>
                <a:srgbClr val="C84681"/>
              </a:solidFill>
            </a:ln>
          </p:spPr>
        </p:pic>
        <p:sp>
          <p:nvSpPr>
            <p:cNvPr id="16" name="Rectangle 15">
              <a:extLst>
                <a:ext uri="{FF2B5EF4-FFF2-40B4-BE49-F238E27FC236}">
                  <a16:creationId xmlns:a16="http://schemas.microsoft.com/office/drawing/2014/main" id="{66D48BD0-F0FF-CF07-92FD-E465995705E6}"/>
                </a:ext>
              </a:extLst>
            </p:cNvPr>
            <p:cNvSpPr/>
            <p:nvPr/>
          </p:nvSpPr>
          <p:spPr>
            <a:xfrm>
              <a:off x="3683726" y="2081349"/>
              <a:ext cx="461554" cy="9666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5" name="Picture 14">
              <a:extLst>
                <a:ext uri="{FF2B5EF4-FFF2-40B4-BE49-F238E27FC236}">
                  <a16:creationId xmlns:a16="http://schemas.microsoft.com/office/drawing/2014/main" id="{E3C3EC78-48BC-7348-27E4-2D524B3B3C7E}"/>
                </a:ext>
              </a:extLst>
            </p:cNvPr>
            <p:cNvPicPr>
              <a:picLocks noChangeAspect="1"/>
            </p:cNvPicPr>
            <p:nvPr/>
          </p:nvPicPr>
          <p:blipFill rotWithShape="1">
            <a:blip r:embed="rId4"/>
            <a:srcRect l="39694" t="12543" r="50131" b="19105"/>
            <a:stretch/>
          </p:blipFill>
          <p:spPr>
            <a:xfrm>
              <a:off x="3614058" y="2139029"/>
              <a:ext cx="460350" cy="800789"/>
            </a:xfrm>
            <a:prstGeom prst="rect">
              <a:avLst/>
            </a:prstGeom>
            <a:ln>
              <a:noFill/>
            </a:ln>
          </p:spPr>
        </p:pic>
      </p:grpSp>
      <p:sp>
        <p:nvSpPr>
          <p:cNvPr id="19" name="Rectangle: Rounded Corners 18">
            <a:extLst>
              <a:ext uri="{FF2B5EF4-FFF2-40B4-BE49-F238E27FC236}">
                <a16:creationId xmlns:a16="http://schemas.microsoft.com/office/drawing/2014/main" id="{856F880E-860F-7158-B566-952E98349895}"/>
              </a:ext>
            </a:extLst>
          </p:cNvPr>
          <p:cNvSpPr>
            <a:spLocks/>
          </p:cNvSpPr>
          <p:nvPr/>
        </p:nvSpPr>
        <p:spPr>
          <a:xfrm>
            <a:off x="1081650" y="3389876"/>
            <a:ext cx="1619653" cy="1283933"/>
          </a:xfrm>
          <a:prstGeom prst="roundRect">
            <a:avLst>
              <a:gd name="adj" fmla="val 7662"/>
            </a:avLst>
          </a:prstGeom>
          <a:solidFill>
            <a:srgbClr val="00A87D"/>
          </a:solidFill>
          <a:ln>
            <a:solidFill>
              <a:srgbClr val="00A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1200" b="0" i="1"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Cite</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Create a quick reference.</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Choose </a:t>
            </a:r>
            <a:r>
              <a:rPr kumimoji="0" lang="en-US" sz="12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from a range of formats and reference managers.</a:t>
            </a:r>
            <a:r>
              <a:rPr kumimoji="0" lang="en-GB" sz="12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 </a:t>
            </a:r>
          </a:p>
        </p:txBody>
      </p:sp>
      <p:sp>
        <p:nvSpPr>
          <p:cNvPr id="23" name="Rectangle: Rounded Corners 22">
            <a:extLst>
              <a:ext uri="{FF2B5EF4-FFF2-40B4-BE49-F238E27FC236}">
                <a16:creationId xmlns:a16="http://schemas.microsoft.com/office/drawing/2014/main" id="{62184A20-101C-1693-0FAF-050827136138}"/>
              </a:ext>
            </a:extLst>
          </p:cNvPr>
          <p:cNvSpPr>
            <a:spLocks/>
          </p:cNvSpPr>
          <p:nvPr/>
        </p:nvSpPr>
        <p:spPr>
          <a:xfrm>
            <a:off x="3061061" y="3389876"/>
            <a:ext cx="1443977" cy="1000494"/>
          </a:xfrm>
          <a:prstGeom prst="roundRect">
            <a:avLst>
              <a:gd name="adj" fmla="val 7662"/>
            </a:avLst>
          </a:prstGeom>
          <a:solidFill>
            <a:srgbClr val="00A87D"/>
          </a:solidFill>
          <a:ln>
            <a:solidFill>
              <a:srgbClr val="00A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1200" b="0" i="1"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Share</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Share resources via email or on social media.</a:t>
            </a:r>
          </a:p>
        </p:txBody>
      </p:sp>
      <p:sp>
        <p:nvSpPr>
          <p:cNvPr id="33" name="Rectangle: Rounded Corners 32">
            <a:extLst>
              <a:ext uri="{FF2B5EF4-FFF2-40B4-BE49-F238E27FC236}">
                <a16:creationId xmlns:a16="http://schemas.microsoft.com/office/drawing/2014/main" id="{6B7DEF3F-2EEB-C52E-0929-CB88835F6179}"/>
              </a:ext>
            </a:extLst>
          </p:cNvPr>
          <p:cNvSpPr>
            <a:spLocks/>
          </p:cNvSpPr>
          <p:nvPr/>
        </p:nvSpPr>
        <p:spPr>
          <a:xfrm>
            <a:off x="4864796" y="3389876"/>
            <a:ext cx="1443977" cy="1000494"/>
          </a:xfrm>
          <a:prstGeom prst="roundRect">
            <a:avLst>
              <a:gd name="adj" fmla="val 7662"/>
            </a:avLst>
          </a:prstGeom>
          <a:solidFill>
            <a:srgbClr val="00A87D"/>
          </a:solidFill>
          <a:ln>
            <a:solidFill>
              <a:srgbClr val="00A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1200" b="0" i="1"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Text size</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Adjust text settings.</a:t>
            </a:r>
          </a:p>
        </p:txBody>
      </p:sp>
      <p:sp>
        <p:nvSpPr>
          <p:cNvPr id="34" name="Rectangle: Rounded Corners 33">
            <a:extLst>
              <a:ext uri="{FF2B5EF4-FFF2-40B4-BE49-F238E27FC236}">
                <a16:creationId xmlns:a16="http://schemas.microsoft.com/office/drawing/2014/main" id="{3F050A2D-2EEE-7F56-9DDE-7117BD98005A}"/>
              </a:ext>
            </a:extLst>
          </p:cNvPr>
          <p:cNvSpPr>
            <a:spLocks/>
          </p:cNvSpPr>
          <p:nvPr/>
        </p:nvSpPr>
        <p:spPr>
          <a:xfrm>
            <a:off x="6668531" y="3389876"/>
            <a:ext cx="1968654" cy="1147290"/>
          </a:xfrm>
          <a:prstGeom prst="roundRect">
            <a:avLst>
              <a:gd name="adj" fmla="val 7662"/>
            </a:avLst>
          </a:prstGeom>
          <a:solidFill>
            <a:srgbClr val="00A87D"/>
          </a:solidFill>
          <a:ln>
            <a:solidFill>
              <a:srgbClr val="00A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1200" b="0" i="1"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Embed</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Add content to your learning management system or webpage by copying the HTML code.</a:t>
            </a:r>
            <a:endParaRPr kumimoji="0" lang="en-GB" sz="12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endParaRPr>
          </a:p>
        </p:txBody>
      </p:sp>
      <p:sp>
        <p:nvSpPr>
          <p:cNvPr id="35" name="Rectangle: Rounded Corners 34">
            <a:extLst>
              <a:ext uri="{FF2B5EF4-FFF2-40B4-BE49-F238E27FC236}">
                <a16:creationId xmlns:a16="http://schemas.microsoft.com/office/drawing/2014/main" id="{567FA4BC-75B3-FB6A-5FBC-9000761759FE}"/>
              </a:ext>
            </a:extLst>
          </p:cNvPr>
          <p:cNvSpPr>
            <a:spLocks/>
          </p:cNvSpPr>
          <p:nvPr/>
        </p:nvSpPr>
        <p:spPr>
          <a:xfrm>
            <a:off x="7017533" y="1998577"/>
            <a:ext cx="1619652" cy="1000494"/>
          </a:xfrm>
          <a:prstGeom prst="roundRect">
            <a:avLst>
              <a:gd name="adj" fmla="val 7662"/>
            </a:avLst>
          </a:prstGeom>
          <a:solidFill>
            <a:srgbClr val="00A87D"/>
          </a:solidFill>
          <a:ln>
            <a:solidFill>
              <a:srgbClr val="00A8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1200" b="0" i="1"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Get link</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Download resources to use off the platform. </a:t>
            </a:r>
          </a:p>
        </p:txBody>
      </p:sp>
      <p:sp>
        <p:nvSpPr>
          <p:cNvPr id="36" name="Title 1">
            <a:extLst>
              <a:ext uri="{FF2B5EF4-FFF2-40B4-BE49-F238E27FC236}">
                <a16:creationId xmlns:a16="http://schemas.microsoft.com/office/drawing/2014/main" id="{0F0B16F1-1C09-9FBB-E3A1-2FC02803F1E6}"/>
              </a:ext>
            </a:extLst>
          </p:cNvPr>
          <p:cNvSpPr txBox="1">
            <a:spLocks/>
          </p:cNvSpPr>
          <p:nvPr/>
        </p:nvSpPr>
        <p:spPr>
          <a:xfrm>
            <a:off x="213801" y="485832"/>
            <a:ext cx="9043410" cy="77932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2"/>
                </a:solidFill>
                <a:latin typeface="Arial" pitchFamily="34"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a:ln>
                  <a:noFill/>
                </a:ln>
                <a:solidFill>
                  <a:srgbClr val="000000">
                    <a:lumMod val="50000"/>
                    <a:lumOff val="50000"/>
                  </a:srgbClr>
                </a:solidFill>
                <a:effectLst/>
                <a:uLnTx/>
                <a:uFillTx/>
                <a:latin typeface="Arial Nova Light" panose="020B0304020202020204" pitchFamily="34" charset="0"/>
                <a:ea typeface="+mj-ea"/>
                <a:cs typeface="Arial" pitchFamily="34" charset="0"/>
              </a:rPr>
              <a:t>Use the interactive function buttons in each resource to enhance your research. </a:t>
            </a:r>
          </a:p>
        </p:txBody>
      </p:sp>
      <p:cxnSp>
        <p:nvCxnSpPr>
          <p:cNvPr id="37" name="Straight Connector 36">
            <a:extLst>
              <a:ext uri="{FF2B5EF4-FFF2-40B4-BE49-F238E27FC236}">
                <a16:creationId xmlns:a16="http://schemas.microsoft.com/office/drawing/2014/main" id="{E79A232F-9384-B7DD-2776-D347D96F8177}"/>
              </a:ext>
            </a:extLst>
          </p:cNvPr>
          <p:cNvCxnSpPr>
            <a:cxnSpLocks/>
          </p:cNvCxnSpPr>
          <p:nvPr/>
        </p:nvCxnSpPr>
        <p:spPr>
          <a:xfrm>
            <a:off x="2130201" y="2476630"/>
            <a:ext cx="759346" cy="20561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8FF9A37-3E6D-4602-3DB0-C0F0DAA7668E}"/>
              </a:ext>
            </a:extLst>
          </p:cNvPr>
          <p:cNvCxnSpPr>
            <a:cxnSpLocks/>
          </p:cNvCxnSpPr>
          <p:nvPr/>
        </p:nvCxnSpPr>
        <p:spPr>
          <a:xfrm flipV="1">
            <a:off x="2701303" y="2830286"/>
            <a:ext cx="1081746" cy="632434"/>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88776F4-D14B-8759-8C7D-22C17584A001}"/>
              </a:ext>
            </a:extLst>
          </p:cNvPr>
          <p:cNvCxnSpPr>
            <a:cxnSpLocks/>
            <a:stCxn id="23" idx="0"/>
          </p:cNvCxnSpPr>
          <p:nvPr/>
        </p:nvCxnSpPr>
        <p:spPr>
          <a:xfrm flipV="1">
            <a:off x="3783050" y="2898496"/>
            <a:ext cx="506910" cy="49138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E1E9A95-FA78-3E42-5FFE-3E4441E6FA32}"/>
              </a:ext>
            </a:extLst>
          </p:cNvPr>
          <p:cNvCxnSpPr>
            <a:cxnSpLocks/>
            <a:stCxn id="33" idx="0"/>
          </p:cNvCxnSpPr>
          <p:nvPr/>
        </p:nvCxnSpPr>
        <p:spPr>
          <a:xfrm flipH="1" flipV="1">
            <a:off x="5076140" y="2898496"/>
            <a:ext cx="510645" cy="49138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C8C78033-3EDD-F24A-30EF-4C673BAFCDE1}"/>
              </a:ext>
            </a:extLst>
          </p:cNvPr>
          <p:cNvCxnSpPr>
            <a:cxnSpLocks/>
          </p:cNvCxnSpPr>
          <p:nvPr/>
        </p:nvCxnSpPr>
        <p:spPr>
          <a:xfrm flipH="1" flipV="1">
            <a:off x="5487461" y="2898496"/>
            <a:ext cx="1181070" cy="564224"/>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9C4A33A2-9CA0-5F0A-69DD-9652C20A3D4F}"/>
              </a:ext>
            </a:extLst>
          </p:cNvPr>
          <p:cNvCxnSpPr>
            <a:cxnSpLocks/>
            <a:endCxn id="35" idx="1"/>
          </p:cNvCxnSpPr>
          <p:nvPr/>
        </p:nvCxnSpPr>
        <p:spPr>
          <a:xfrm flipV="1">
            <a:off x="6200503" y="2498824"/>
            <a:ext cx="817030" cy="183416"/>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35315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7FCE342-8658-CA24-9CE9-775325A17098}"/>
              </a:ext>
            </a:extLst>
          </p:cNvPr>
          <p:cNvPicPr>
            <a:picLocks noChangeAspect="1"/>
          </p:cNvPicPr>
          <p:nvPr/>
        </p:nvPicPr>
        <p:blipFill>
          <a:blip r:embed="rId3">
            <a:alphaModFix/>
          </a:blip>
          <a:stretch>
            <a:fillRect/>
          </a:stretch>
        </p:blipFill>
        <p:spPr>
          <a:xfrm>
            <a:off x="428" y="0"/>
            <a:ext cx="9144000" cy="1579727"/>
          </a:xfrm>
          <a:prstGeom prst="rect">
            <a:avLst/>
          </a:prstGeom>
        </p:spPr>
      </p:pic>
      <p:pic>
        <p:nvPicPr>
          <p:cNvPr id="25" name="Graphic 24">
            <a:extLst>
              <a:ext uri="{FF2B5EF4-FFF2-40B4-BE49-F238E27FC236}">
                <a16:creationId xmlns:a16="http://schemas.microsoft.com/office/drawing/2014/main" id="{2935AA10-6826-7C3C-BEDE-AC0D8481F9C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03957" y="1884231"/>
            <a:ext cx="1068951" cy="1068951"/>
          </a:xfrm>
          <a:prstGeom prst="rect">
            <a:avLst/>
          </a:prstGeom>
        </p:spPr>
      </p:pic>
      <p:sp>
        <p:nvSpPr>
          <p:cNvPr id="27" name="TextBox 26">
            <a:extLst>
              <a:ext uri="{FF2B5EF4-FFF2-40B4-BE49-F238E27FC236}">
                <a16:creationId xmlns:a16="http://schemas.microsoft.com/office/drawing/2014/main" id="{1B2C20CD-9A8A-7E65-7FD6-5ED84FF19C86}"/>
              </a:ext>
            </a:extLst>
          </p:cNvPr>
          <p:cNvSpPr txBox="1"/>
          <p:nvPr/>
        </p:nvSpPr>
        <p:spPr>
          <a:xfrm>
            <a:off x="1313209" y="3142288"/>
            <a:ext cx="1924003" cy="923330"/>
          </a:xfrm>
          <a:prstGeom prst="rect">
            <a:avLst/>
          </a:prstGeom>
          <a:noFill/>
        </p:spPr>
        <p:txBody>
          <a:bodyPr wrap="square" rtlCol="0">
            <a:spAutoFit/>
          </a:bodyPr>
          <a:lstStyle/>
          <a:p>
            <a:pPr marL="0" marR="0" lvl="0" indent="0" algn="l" defTabSz="457189"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1E8085"/>
                </a:solidFill>
                <a:effectLst/>
                <a:uLnTx/>
                <a:uFillTx/>
                <a:latin typeface="Arial" charset="0"/>
                <a:ea typeface="ＭＳ Ｐゴシック" pitchFamily="34" charset="-128"/>
                <a:cs typeface="+mn-cs"/>
              </a:rPr>
              <a:t>Books</a:t>
            </a:r>
          </a:p>
          <a:p>
            <a:pPr marL="0" marR="0" lvl="0" indent="0" algn="l" defTabSz="457189"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1E8085"/>
                </a:solidFill>
                <a:effectLst/>
                <a:uLnTx/>
                <a:uFillTx/>
                <a:latin typeface="Arial" charset="0"/>
                <a:ea typeface="ＭＳ Ｐゴシック" pitchFamily="34" charset="-128"/>
                <a:cs typeface="+mn-cs"/>
              </a:rPr>
              <a:t>Reference works</a:t>
            </a:r>
          </a:p>
          <a:p>
            <a:pPr marL="0" marR="0" lvl="0" indent="0" algn="l" defTabSz="457189"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1E8085"/>
                </a:solidFill>
                <a:effectLst/>
                <a:uLnTx/>
                <a:uFillTx/>
                <a:latin typeface="Arial" charset="0"/>
                <a:ea typeface="ＭＳ Ｐゴシック" pitchFamily="34" charset="-128"/>
                <a:cs typeface="+mn-cs"/>
              </a:rPr>
              <a:t>Journal articles</a:t>
            </a:r>
          </a:p>
        </p:txBody>
      </p:sp>
      <p:sp>
        <p:nvSpPr>
          <p:cNvPr id="11" name="Content Placeholder 1">
            <a:extLst>
              <a:ext uri="{FF2B5EF4-FFF2-40B4-BE49-F238E27FC236}">
                <a16:creationId xmlns:a16="http://schemas.microsoft.com/office/drawing/2014/main" id="{B6B3C417-E62C-0113-B23F-509FD788714B}"/>
              </a:ext>
            </a:extLst>
          </p:cNvPr>
          <p:cNvSpPr>
            <a:spLocks noGrp="1"/>
          </p:cNvSpPr>
          <p:nvPr>
            <p:ph idx="1"/>
          </p:nvPr>
        </p:nvSpPr>
        <p:spPr>
          <a:xfrm>
            <a:off x="3682600" y="1800176"/>
            <a:ext cx="5055118" cy="2825289"/>
          </a:xfrm>
        </p:spPr>
        <p:txBody>
          <a:bodyPr>
            <a:normAutofit lnSpcReduction="10000"/>
          </a:bodyPr>
          <a:lstStyle/>
          <a:p>
            <a:pPr marL="0" indent="0">
              <a:buNone/>
            </a:pPr>
            <a:r>
              <a:rPr lang="en-GB" sz="1800" dirty="0">
                <a:solidFill>
                  <a:srgbClr val="1E8085"/>
                </a:solidFill>
                <a:latin typeface="+mj-lt"/>
              </a:rPr>
              <a:t>Books</a:t>
            </a:r>
            <a:r>
              <a:rPr lang="en-GB" sz="1600" dirty="0">
                <a:solidFill>
                  <a:srgbClr val="1E8085"/>
                </a:solidFill>
                <a:latin typeface="+mj-lt"/>
              </a:rPr>
              <a:t> </a:t>
            </a:r>
          </a:p>
          <a:p>
            <a:pPr marL="0" indent="0">
              <a:buNone/>
            </a:pPr>
            <a:r>
              <a:rPr lang="en-GB" sz="1200" b="1" dirty="0">
                <a:solidFill>
                  <a:schemeClr val="tx1">
                    <a:lumMod val="50000"/>
                    <a:lumOff val="50000"/>
                  </a:schemeClr>
                </a:solidFill>
              </a:rPr>
              <a:t>Books: </a:t>
            </a:r>
            <a:r>
              <a:rPr lang="en-GB" sz="1200" dirty="0">
                <a:solidFill>
                  <a:schemeClr val="tx1">
                    <a:lumMod val="50000"/>
                    <a:lumOff val="50000"/>
                  </a:schemeClr>
                </a:solidFill>
              </a:rPr>
              <a:t>full digital versions of print text</a:t>
            </a:r>
          </a:p>
          <a:p>
            <a:pPr marL="0" indent="0">
              <a:buNone/>
            </a:pPr>
            <a:r>
              <a:rPr lang="en-GB" sz="1200" b="1" dirty="0">
                <a:solidFill>
                  <a:schemeClr val="tx1">
                    <a:lumMod val="50000"/>
                    <a:lumOff val="50000"/>
                  </a:schemeClr>
                </a:solidFill>
              </a:rPr>
              <a:t>Handbooks: </a:t>
            </a:r>
            <a:r>
              <a:rPr lang="en-GB" sz="1200" dirty="0">
                <a:solidFill>
                  <a:schemeClr val="tx1">
                    <a:lumMod val="50000"/>
                    <a:lumOff val="50000"/>
                  </a:schemeClr>
                </a:solidFill>
              </a:rPr>
              <a:t>comprehensive coverage of specific subjects</a:t>
            </a:r>
          </a:p>
          <a:p>
            <a:pPr marL="0" indent="0">
              <a:buNone/>
            </a:pPr>
            <a:r>
              <a:rPr lang="en-GB" sz="1200" b="1" dirty="0">
                <a:solidFill>
                  <a:schemeClr val="tx1">
                    <a:lumMod val="50000"/>
                    <a:lumOff val="50000"/>
                  </a:schemeClr>
                </a:solidFill>
              </a:rPr>
              <a:t>Little Blue Books: </a:t>
            </a:r>
            <a:r>
              <a:rPr lang="en-GB" sz="1200" dirty="0">
                <a:solidFill>
                  <a:schemeClr val="tx1">
                    <a:lumMod val="50000"/>
                    <a:lumOff val="50000"/>
                  </a:schemeClr>
                </a:solidFill>
              </a:rPr>
              <a:t>in-depth guide on specific qualitative research methods</a:t>
            </a:r>
          </a:p>
          <a:p>
            <a:pPr marL="0" indent="0">
              <a:buNone/>
            </a:pPr>
            <a:r>
              <a:rPr lang="en-GB" sz="1200" b="1" dirty="0">
                <a:solidFill>
                  <a:schemeClr val="tx1">
                    <a:lumMod val="50000"/>
                    <a:lumOff val="50000"/>
                  </a:schemeClr>
                </a:solidFill>
              </a:rPr>
              <a:t>Little Green Books: </a:t>
            </a:r>
            <a:r>
              <a:rPr lang="en-GB" sz="1200" dirty="0">
                <a:solidFill>
                  <a:schemeClr val="tx1">
                    <a:lumMod val="50000"/>
                    <a:lumOff val="50000"/>
                  </a:schemeClr>
                </a:solidFill>
              </a:rPr>
              <a:t>in-depth guide on specific quantitative research methods</a:t>
            </a:r>
          </a:p>
          <a:p>
            <a:pPr marL="0" indent="0">
              <a:buNone/>
            </a:pPr>
            <a:r>
              <a:rPr lang="en-GB" sz="1200" b="1" dirty="0">
                <a:solidFill>
                  <a:schemeClr val="tx1">
                    <a:lumMod val="50000"/>
                    <a:lumOff val="50000"/>
                  </a:schemeClr>
                </a:solidFill>
              </a:rPr>
              <a:t>Major Works: </a:t>
            </a:r>
            <a:r>
              <a:rPr lang="en-GB" sz="1200" dirty="0">
                <a:solidFill>
                  <a:schemeClr val="tx1">
                    <a:lumMod val="50000"/>
                    <a:lumOff val="50000"/>
                  </a:schemeClr>
                </a:solidFill>
              </a:rPr>
              <a:t>volumes of curated book and journal content that address particular methods of research</a:t>
            </a:r>
          </a:p>
          <a:p>
            <a:pPr marL="0" indent="0">
              <a:buNone/>
            </a:pPr>
            <a:r>
              <a:rPr lang="en-GB" sz="1600" dirty="0">
                <a:solidFill>
                  <a:schemeClr val="tx1">
                    <a:lumMod val="50000"/>
                    <a:lumOff val="50000"/>
                  </a:schemeClr>
                </a:solidFill>
              </a:rPr>
              <a:t> </a:t>
            </a:r>
          </a:p>
          <a:p>
            <a:pPr marL="0" indent="0">
              <a:buNone/>
            </a:pPr>
            <a:r>
              <a:rPr lang="en-GB" sz="1800" dirty="0">
                <a:solidFill>
                  <a:srgbClr val="1E8085"/>
                </a:solidFill>
                <a:latin typeface="+mj-lt"/>
              </a:rPr>
              <a:t>Reference</a:t>
            </a:r>
          </a:p>
          <a:p>
            <a:pPr marL="0" indent="0">
              <a:buNone/>
            </a:pPr>
            <a:r>
              <a:rPr lang="en-GB" sz="1200" b="1" dirty="0">
                <a:solidFill>
                  <a:schemeClr val="tx1">
                    <a:lumMod val="50000"/>
                    <a:lumOff val="50000"/>
                  </a:schemeClr>
                </a:solidFill>
              </a:rPr>
              <a:t>Dictionary: </a:t>
            </a:r>
            <a:r>
              <a:rPr lang="en-GB" sz="1200" dirty="0">
                <a:solidFill>
                  <a:schemeClr val="tx1">
                    <a:lumMod val="50000"/>
                    <a:lumOff val="50000"/>
                  </a:schemeClr>
                </a:solidFill>
              </a:rPr>
              <a:t>quick definitions of research methods concepts.</a:t>
            </a:r>
          </a:p>
          <a:p>
            <a:pPr marL="0" indent="0">
              <a:buNone/>
            </a:pPr>
            <a:r>
              <a:rPr lang="en-GB" sz="1200" b="1" dirty="0">
                <a:solidFill>
                  <a:schemeClr val="tx1">
                    <a:lumMod val="50000"/>
                    <a:lumOff val="50000"/>
                  </a:schemeClr>
                </a:solidFill>
              </a:rPr>
              <a:t>Encyclopaedia: </a:t>
            </a:r>
            <a:r>
              <a:rPr lang="en-GB" sz="1200" dirty="0">
                <a:solidFill>
                  <a:schemeClr val="tx1">
                    <a:lumMod val="50000"/>
                    <a:lumOff val="50000"/>
                  </a:schemeClr>
                </a:solidFill>
              </a:rPr>
              <a:t>longer definitions with more context</a:t>
            </a:r>
          </a:p>
        </p:txBody>
      </p:sp>
    </p:spTree>
    <p:extLst>
      <p:ext uri="{BB962C8B-B14F-4D97-AF65-F5344CB8AC3E}">
        <p14:creationId xmlns:p14="http://schemas.microsoft.com/office/powerpoint/2010/main" val="23172960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BF68E28-DEF7-E242-46AB-4AE47DA0BFC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2983" y="261165"/>
            <a:ext cx="495300" cy="495300"/>
          </a:xfrm>
          <a:prstGeom prst="rect">
            <a:avLst/>
          </a:prstGeom>
        </p:spPr>
      </p:pic>
      <p:sp>
        <p:nvSpPr>
          <p:cNvPr id="5" name="Title 1">
            <a:extLst>
              <a:ext uri="{FF2B5EF4-FFF2-40B4-BE49-F238E27FC236}">
                <a16:creationId xmlns:a16="http://schemas.microsoft.com/office/drawing/2014/main" id="{EF5CA58B-CF11-ACCB-7F14-7C14C8046085}"/>
              </a:ext>
            </a:extLst>
          </p:cNvPr>
          <p:cNvSpPr txBox="1">
            <a:spLocks/>
          </p:cNvSpPr>
          <p:nvPr/>
        </p:nvSpPr>
        <p:spPr>
          <a:xfrm>
            <a:off x="883513" y="119154"/>
            <a:ext cx="7161732" cy="77932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2"/>
                </a:solidFill>
                <a:latin typeface="Arial" pitchFamily="34"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000000">
                    <a:lumMod val="50000"/>
                    <a:lumOff val="50000"/>
                  </a:srgbClr>
                </a:solidFill>
                <a:effectLst/>
                <a:uLnTx/>
                <a:uFillTx/>
                <a:latin typeface="Arial"/>
                <a:ea typeface="+mj-ea"/>
                <a:cs typeface="Arial" pitchFamily="34" charset="0"/>
              </a:rPr>
              <a:t>books and reference resource page</a:t>
            </a:r>
          </a:p>
        </p:txBody>
      </p:sp>
      <p:sp>
        <p:nvSpPr>
          <p:cNvPr id="6" name="Rectangle 5">
            <a:extLst>
              <a:ext uri="{FF2B5EF4-FFF2-40B4-BE49-F238E27FC236}">
                <a16:creationId xmlns:a16="http://schemas.microsoft.com/office/drawing/2014/main" id="{443745A6-4DB0-9E74-53B0-C23C43E9AC23}"/>
              </a:ext>
            </a:extLst>
          </p:cNvPr>
          <p:cNvSpPr/>
          <p:nvPr/>
        </p:nvSpPr>
        <p:spPr>
          <a:xfrm>
            <a:off x="428" y="1266187"/>
            <a:ext cx="9143572" cy="447897"/>
          </a:xfrm>
          <a:prstGeom prst="rect">
            <a:avLst/>
          </a:prstGeom>
          <a:solidFill>
            <a:srgbClr val="00A87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200" b="1" i="0" u="none" strike="noStrike" kern="1200" cap="none" spc="0" normalizeH="0" baseline="0" noProof="0" dirty="0">
              <a:ln>
                <a:noFill/>
              </a:ln>
              <a:solidFill>
                <a:srgbClr val="008563"/>
              </a:solidFill>
              <a:effectLst/>
              <a:uLnTx/>
              <a:uFillTx/>
              <a:latin typeface="Arial Nova Light" panose="020B0304020202020204" pitchFamily="34" charset="0"/>
              <a:ea typeface="+mn-ea"/>
              <a:cs typeface="+mn-cs"/>
            </a:endParaRPr>
          </a:p>
        </p:txBody>
      </p:sp>
      <p:pic>
        <p:nvPicPr>
          <p:cNvPr id="8" name="Picture 7">
            <a:extLst>
              <a:ext uri="{FF2B5EF4-FFF2-40B4-BE49-F238E27FC236}">
                <a16:creationId xmlns:a16="http://schemas.microsoft.com/office/drawing/2014/main" id="{80C6FA83-0139-E94B-C2F7-B7529B5C2A6F}"/>
              </a:ext>
            </a:extLst>
          </p:cNvPr>
          <p:cNvPicPr>
            <a:picLocks noChangeAspect="1"/>
          </p:cNvPicPr>
          <p:nvPr/>
        </p:nvPicPr>
        <p:blipFill>
          <a:blip r:embed="rId4"/>
          <a:stretch>
            <a:fillRect/>
          </a:stretch>
        </p:blipFill>
        <p:spPr>
          <a:xfrm>
            <a:off x="2149027" y="1285640"/>
            <a:ext cx="4623055" cy="3857860"/>
          </a:xfrm>
          <a:prstGeom prst="rect">
            <a:avLst/>
          </a:prstGeom>
          <a:ln>
            <a:solidFill>
              <a:srgbClr val="1E8085"/>
            </a:solidFill>
          </a:ln>
        </p:spPr>
      </p:pic>
      <p:sp>
        <p:nvSpPr>
          <p:cNvPr id="15" name="Rectangle: Rounded Corners 14">
            <a:extLst>
              <a:ext uri="{FF2B5EF4-FFF2-40B4-BE49-F238E27FC236}">
                <a16:creationId xmlns:a16="http://schemas.microsoft.com/office/drawing/2014/main" id="{89A12832-3ED1-60A4-8D3D-B7C2558D3278}"/>
              </a:ext>
            </a:extLst>
          </p:cNvPr>
          <p:cNvSpPr>
            <a:spLocks/>
          </p:cNvSpPr>
          <p:nvPr/>
        </p:nvSpPr>
        <p:spPr>
          <a:xfrm>
            <a:off x="7308617" y="1983454"/>
            <a:ext cx="1473253" cy="791399"/>
          </a:xfrm>
          <a:prstGeom prst="roundRect">
            <a:avLst>
              <a:gd name="adj" fmla="val 7662"/>
            </a:avLst>
          </a:prstGeom>
          <a:solidFill>
            <a:srgbClr val="1E8085"/>
          </a:solidFill>
          <a:ln>
            <a:solidFill>
              <a:srgbClr val="1E80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Use quick links to jump to relevant sections of the resource.</a:t>
            </a:r>
          </a:p>
        </p:txBody>
      </p:sp>
      <p:sp>
        <p:nvSpPr>
          <p:cNvPr id="16" name="Rectangle: Rounded Corners 15">
            <a:extLst>
              <a:ext uri="{FF2B5EF4-FFF2-40B4-BE49-F238E27FC236}">
                <a16:creationId xmlns:a16="http://schemas.microsoft.com/office/drawing/2014/main" id="{A6599274-5DE6-03F1-DBF9-B2D191993D77}"/>
              </a:ext>
            </a:extLst>
          </p:cNvPr>
          <p:cNvSpPr>
            <a:spLocks/>
          </p:cNvSpPr>
          <p:nvPr/>
        </p:nvSpPr>
        <p:spPr>
          <a:xfrm>
            <a:off x="7308618" y="1046999"/>
            <a:ext cx="1473253" cy="791398"/>
          </a:xfrm>
          <a:prstGeom prst="roundRect">
            <a:avLst>
              <a:gd name="adj" fmla="val 7662"/>
            </a:avLst>
          </a:prstGeom>
          <a:solidFill>
            <a:srgbClr val="1E8085"/>
          </a:solidFill>
          <a:ln>
            <a:solidFill>
              <a:srgbClr val="1E80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Search for a keyword within this resource.</a:t>
            </a:r>
          </a:p>
        </p:txBody>
      </p:sp>
      <p:sp>
        <p:nvSpPr>
          <p:cNvPr id="17" name="Isosceles Triangle 16">
            <a:extLst>
              <a:ext uri="{FF2B5EF4-FFF2-40B4-BE49-F238E27FC236}">
                <a16:creationId xmlns:a16="http://schemas.microsoft.com/office/drawing/2014/main" id="{01ABC97E-927E-54B2-5836-44C7E4E46E8C}"/>
              </a:ext>
            </a:extLst>
          </p:cNvPr>
          <p:cNvSpPr/>
          <p:nvPr/>
        </p:nvSpPr>
        <p:spPr>
          <a:xfrm flipV="1">
            <a:off x="394664" y="4582213"/>
            <a:ext cx="1463704" cy="299309"/>
          </a:xfrm>
          <a:prstGeom prst="triangle">
            <a:avLst/>
          </a:prstGeom>
          <a:solidFill>
            <a:srgbClr val="1E8085"/>
          </a:solidFill>
          <a:ln>
            <a:solidFill>
              <a:srgbClr val="1E80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Rectangle: Rounded Corners 17">
            <a:extLst>
              <a:ext uri="{FF2B5EF4-FFF2-40B4-BE49-F238E27FC236}">
                <a16:creationId xmlns:a16="http://schemas.microsoft.com/office/drawing/2014/main" id="{BBCDAF19-E87B-55C2-8466-2D598CEFA4DE}"/>
              </a:ext>
            </a:extLst>
          </p:cNvPr>
          <p:cNvSpPr/>
          <p:nvPr/>
        </p:nvSpPr>
        <p:spPr>
          <a:xfrm>
            <a:off x="393825" y="3800380"/>
            <a:ext cx="1473252" cy="794804"/>
          </a:xfrm>
          <a:prstGeom prst="roundRect">
            <a:avLst>
              <a:gd name="adj" fmla="val 7662"/>
            </a:avLst>
          </a:prstGeom>
          <a:solidFill>
            <a:srgbClr val="1E8085"/>
          </a:solidFill>
          <a:ln>
            <a:solidFill>
              <a:srgbClr val="1E80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Full text of the resource continues down the page.</a:t>
            </a:r>
          </a:p>
        </p:txBody>
      </p:sp>
      <p:sp>
        <p:nvSpPr>
          <p:cNvPr id="19" name="Rectangle 18">
            <a:extLst>
              <a:ext uri="{FF2B5EF4-FFF2-40B4-BE49-F238E27FC236}">
                <a16:creationId xmlns:a16="http://schemas.microsoft.com/office/drawing/2014/main" id="{94A0F0A3-86F5-B370-3499-F70CF7980B45}"/>
              </a:ext>
            </a:extLst>
          </p:cNvPr>
          <p:cNvSpPr/>
          <p:nvPr/>
        </p:nvSpPr>
        <p:spPr>
          <a:xfrm>
            <a:off x="5604953" y="1776976"/>
            <a:ext cx="1008000" cy="198000"/>
          </a:xfrm>
          <a:prstGeom prst="rect">
            <a:avLst/>
          </a:prstGeom>
          <a:noFill/>
          <a:ln>
            <a:solidFill>
              <a:srgbClr val="C84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cxnSp>
        <p:nvCxnSpPr>
          <p:cNvPr id="20" name="Straight Connector 19">
            <a:extLst>
              <a:ext uri="{FF2B5EF4-FFF2-40B4-BE49-F238E27FC236}">
                <a16:creationId xmlns:a16="http://schemas.microsoft.com/office/drawing/2014/main" id="{11CC7CF7-F9A2-E618-906B-7E6BFE89B071}"/>
              </a:ext>
            </a:extLst>
          </p:cNvPr>
          <p:cNvCxnSpPr>
            <a:cxnSpLocks/>
            <a:stCxn id="16" idx="1"/>
            <a:endCxn id="19" idx="3"/>
          </p:cNvCxnSpPr>
          <p:nvPr/>
        </p:nvCxnSpPr>
        <p:spPr>
          <a:xfrm flipH="1">
            <a:off x="6612953" y="1442698"/>
            <a:ext cx="695665" cy="433278"/>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E2B1C43-ECFB-6CC4-D854-4144595A85A7}"/>
              </a:ext>
            </a:extLst>
          </p:cNvPr>
          <p:cNvCxnSpPr>
            <a:cxnSpLocks/>
            <a:stCxn id="15" idx="1"/>
          </p:cNvCxnSpPr>
          <p:nvPr/>
        </p:nvCxnSpPr>
        <p:spPr>
          <a:xfrm flipH="1">
            <a:off x="6684925" y="2379154"/>
            <a:ext cx="623692" cy="8108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6" name="Rectangle: Rounded Corners 25">
            <a:extLst>
              <a:ext uri="{FF2B5EF4-FFF2-40B4-BE49-F238E27FC236}">
                <a16:creationId xmlns:a16="http://schemas.microsoft.com/office/drawing/2014/main" id="{5C7C2D56-522D-DA92-834A-4141296174EA}"/>
              </a:ext>
            </a:extLst>
          </p:cNvPr>
          <p:cNvSpPr>
            <a:spLocks/>
          </p:cNvSpPr>
          <p:nvPr/>
        </p:nvSpPr>
        <p:spPr>
          <a:xfrm>
            <a:off x="394664" y="2274037"/>
            <a:ext cx="1473253" cy="791399"/>
          </a:xfrm>
          <a:prstGeom prst="roundRect">
            <a:avLst>
              <a:gd name="adj" fmla="val 7662"/>
            </a:avLst>
          </a:prstGeom>
          <a:solidFill>
            <a:srgbClr val="1E8085"/>
          </a:solidFill>
          <a:ln>
            <a:solidFill>
              <a:srgbClr val="1E80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In the chapter, click linked keywords to explore content related to your topic.</a:t>
            </a:r>
          </a:p>
        </p:txBody>
      </p:sp>
      <p:cxnSp>
        <p:nvCxnSpPr>
          <p:cNvPr id="27" name="Straight Connector 26">
            <a:extLst>
              <a:ext uri="{FF2B5EF4-FFF2-40B4-BE49-F238E27FC236}">
                <a16:creationId xmlns:a16="http://schemas.microsoft.com/office/drawing/2014/main" id="{8DF9CB0D-7447-A23F-82FE-6E469AFB04CA}"/>
              </a:ext>
            </a:extLst>
          </p:cNvPr>
          <p:cNvCxnSpPr>
            <a:cxnSpLocks/>
            <a:endCxn id="26" idx="3"/>
          </p:cNvCxnSpPr>
          <p:nvPr/>
        </p:nvCxnSpPr>
        <p:spPr>
          <a:xfrm flipH="1" flipV="1">
            <a:off x="1867917" y="2669737"/>
            <a:ext cx="425090" cy="235884"/>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id="{73978729-F23B-C88D-0E6D-5C5BD98D0A7E}"/>
              </a:ext>
            </a:extLst>
          </p:cNvPr>
          <p:cNvSpPr>
            <a:spLocks/>
          </p:cNvSpPr>
          <p:nvPr/>
        </p:nvSpPr>
        <p:spPr>
          <a:xfrm>
            <a:off x="7276082" y="3854004"/>
            <a:ext cx="1473253" cy="791398"/>
          </a:xfrm>
          <a:prstGeom prst="roundRect">
            <a:avLst>
              <a:gd name="adj" fmla="val 7662"/>
            </a:avLst>
          </a:prstGeom>
          <a:solidFill>
            <a:srgbClr val="1E8085"/>
          </a:solidFill>
          <a:ln>
            <a:solidFill>
              <a:srgbClr val="1E80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Resources link to the </a:t>
            </a:r>
            <a:r>
              <a:rPr kumimoji="0" lang="en-GB" sz="1200" b="0" i="1"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Methods Map</a:t>
            </a:r>
            <a:r>
              <a:rPr kumimoji="0" lang="en-GB" sz="12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 tool.</a:t>
            </a:r>
          </a:p>
        </p:txBody>
      </p:sp>
      <p:cxnSp>
        <p:nvCxnSpPr>
          <p:cNvPr id="31" name="Straight Connector 30">
            <a:extLst>
              <a:ext uri="{FF2B5EF4-FFF2-40B4-BE49-F238E27FC236}">
                <a16:creationId xmlns:a16="http://schemas.microsoft.com/office/drawing/2014/main" id="{0F7E2105-E26B-ED52-6DC6-239B47C50B9A}"/>
              </a:ext>
            </a:extLst>
          </p:cNvPr>
          <p:cNvCxnSpPr>
            <a:cxnSpLocks/>
            <a:stCxn id="30" idx="1"/>
          </p:cNvCxnSpPr>
          <p:nvPr/>
        </p:nvCxnSpPr>
        <p:spPr>
          <a:xfrm flipH="1">
            <a:off x="6612953" y="4249703"/>
            <a:ext cx="663129" cy="120119"/>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3" name="Rectangle: Rounded Corners 32">
            <a:extLst>
              <a:ext uri="{FF2B5EF4-FFF2-40B4-BE49-F238E27FC236}">
                <a16:creationId xmlns:a16="http://schemas.microsoft.com/office/drawing/2014/main" id="{33E921C5-0E3F-726A-4AE4-734D2FD202F4}"/>
              </a:ext>
            </a:extLst>
          </p:cNvPr>
          <p:cNvSpPr>
            <a:spLocks/>
          </p:cNvSpPr>
          <p:nvPr/>
        </p:nvSpPr>
        <p:spPr>
          <a:xfrm>
            <a:off x="7276082" y="2919911"/>
            <a:ext cx="1473253" cy="791398"/>
          </a:xfrm>
          <a:prstGeom prst="roundRect">
            <a:avLst>
              <a:gd name="adj" fmla="val 7662"/>
            </a:avLst>
          </a:prstGeom>
          <a:solidFill>
            <a:srgbClr val="1E8085"/>
          </a:solidFill>
          <a:ln>
            <a:solidFill>
              <a:srgbClr val="1E80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Quickly move between chapters.</a:t>
            </a:r>
          </a:p>
        </p:txBody>
      </p:sp>
      <p:cxnSp>
        <p:nvCxnSpPr>
          <p:cNvPr id="34" name="Straight Connector 33">
            <a:extLst>
              <a:ext uri="{FF2B5EF4-FFF2-40B4-BE49-F238E27FC236}">
                <a16:creationId xmlns:a16="http://schemas.microsoft.com/office/drawing/2014/main" id="{1BA04B53-77E0-668F-CFB8-A5114A40A2E5}"/>
              </a:ext>
            </a:extLst>
          </p:cNvPr>
          <p:cNvCxnSpPr>
            <a:cxnSpLocks/>
            <a:stCxn id="33" idx="1"/>
          </p:cNvCxnSpPr>
          <p:nvPr/>
        </p:nvCxnSpPr>
        <p:spPr>
          <a:xfrm flipH="1">
            <a:off x="6612953" y="3315610"/>
            <a:ext cx="663129" cy="538394"/>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2376E75-B3DC-5EBB-921B-1BE0EEA73249}"/>
              </a:ext>
            </a:extLst>
          </p:cNvPr>
          <p:cNvCxnSpPr>
            <a:cxnSpLocks/>
            <a:stCxn id="33" idx="1"/>
          </p:cNvCxnSpPr>
          <p:nvPr/>
        </p:nvCxnSpPr>
        <p:spPr>
          <a:xfrm flipH="1">
            <a:off x="5701085" y="3315610"/>
            <a:ext cx="1574997" cy="365759"/>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9" name="Rectangle: Rounded Corners 38">
            <a:extLst>
              <a:ext uri="{FF2B5EF4-FFF2-40B4-BE49-F238E27FC236}">
                <a16:creationId xmlns:a16="http://schemas.microsoft.com/office/drawing/2014/main" id="{24680EF8-59C8-E92D-773F-89CAE153C8E9}"/>
              </a:ext>
            </a:extLst>
          </p:cNvPr>
          <p:cNvSpPr>
            <a:spLocks/>
          </p:cNvSpPr>
          <p:nvPr/>
        </p:nvSpPr>
        <p:spPr>
          <a:xfrm>
            <a:off x="389889" y="1340906"/>
            <a:ext cx="1473253" cy="791399"/>
          </a:xfrm>
          <a:prstGeom prst="roundRect">
            <a:avLst>
              <a:gd name="adj" fmla="val 7662"/>
            </a:avLst>
          </a:prstGeom>
          <a:solidFill>
            <a:srgbClr val="1E8085"/>
          </a:solidFill>
          <a:ln>
            <a:solidFill>
              <a:srgbClr val="1E80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Select a chapter from the book’s title page to be taken to the contents.</a:t>
            </a:r>
          </a:p>
        </p:txBody>
      </p:sp>
    </p:spTree>
    <p:extLst>
      <p:ext uri="{BB962C8B-B14F-4D97-AF65-F5344CB8AC3E}">
        <p14:creationId xmlns:p14="http://schemas.microsoft.com/office/powerpoint/2010/main" val="441016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B6B3C417-E62C-0113-B23F-509FD788714B}"/>
              </a:ext>
            </a:extLst>
          </p:cNvPr>
          <p:cNvSpPr>
            <a:spLocks noGrp="1"/>
          </p:cNvSpPr>
          <p:nvPr>
            <p:ph idx="1"/>
          </p:nvPr>
        </p:nvSpPr>
        <p:spPr>
          <a:xfrm>
            <a:off x="3377821" y="1882901"/>
            <a:ext cx="5359897" cy="3125827"/>
          </a:xfrm>
        </p:spPr>
        <p:txBody>
          <a:bodyPr>
            <a:normAutofit fontScale="92500" lnSpcReduction="10000"/>
          </a:bodyPr>
          <a:lstStyle/>
          <a:p>
            <a:pPr marL="0" indent="0">
              <a:buNone/>
            </a:pPr>
            <a:r>
              <a:rPr lang="en-US" sz="1800" dirty="0">
                <a:solidFill>
                  <a:srgbClr val="D63047"/>
                </a:solidFill>
              </a:rPr>
              <a:t>Video</a:t>
            </a:r>
          </a:p>
          <a:p>
            <a:pPr marL="0" indent="0">
              <a:lnSpc>
                <a:spcPct val="120000"/>
              </a:lnSpc>
              <a:buNone/>
            </a:pPr>
            <a:r>
              <a:rPr lang="en-US" sz="1500" i="1" dirty="0">
                <a:solidFill>
                  <a:schemeClr val="tx1">
                    <a:lumMod val="50000"/>
                    <a:lumOff val="50000"/>
                  </a:schemeClr>
                </a:solidFill>
              </a:rPr>
              <a:t>SAGE Research Methods </a:t>
            </a:r>
            <a:r>
              <a:rPr lang="en-US" sz="1500" dirty="0">
                <a:solidFill>
                  <a:schemeClr val="tx1">
                    <a:lumMod val="50000"/>
                    <a:lumOff val="50000"/>
                  </a:schemeClr>
                </a:solidFill>
              </a:rPr>
              <a:t>Video is a streaming video collection created to support teaching and learning by bringing methods to life.</a:t>
            </a:r>
          </a:p>
          <a:p>
            <a:pPr marL="0" indent="0">
              <a:lnSpc>
                <a:spcPct val="120000"/>
              </a:lnSpc>
              <a:buNone/>
            </a:pPr>
            <a:r>
              <a:rPr lang="en-US" sz="1500" dirty="0">
                <a:solidFill>
                  <a:schemeClr val="tx1">
                    <a:lumMod val="50000"/>
                    <a:lumOff val="50000"/>
                  </a:schemeClr>
                </a:solidFill>
              </a:rPr>
              <a:t>Content covers the entire research methods and statistics curriculum in a variety of formats to guide students through every step of their research project.</a:t>
            </a:r>
          </a:p>
          <a:p>
            <a:pPr marL="0" indent="0">
              <a:buNone/>
            </a:pPr>
            <a:r>
              <a:rPr lang="en-US" sz="1000" dirty="0">
                <a:solidFill>
                  <a:schemeClr val="tx1">
                    <a:lumMod val="50000"/>
                    <a:lumOff val="50000"/>
                  </a:schemeClr>
                </a:solidFill>
              </a:rPr>
              <a:t> </a:t>
            </a:r>
          </a:p>
          <a:p>
            <a:pPr marL="0" indent="0">
              <a:buNone/>
            </a:pPr>
            <a:r>
              <a:rPr lang="en-US" sz="1500" dirty="0">
                <a:solidFill>
                  <a:schemeClr val="tx1">
                    <a:lumMod val="50000"/>
                    <a:lumOff val="50000"/>
                  </a:schemeClr>
                </a:solidFill>
              </a:rPr>
              <a:t>The videos can be:</a:t>
            </a:r>
          </a:p>
          <a:p>
            <a:r>
              <a:rPr lang="en-US" sz="1400" dirty="0">
                <a:solidFill>
                  <a:schemeClr val="tx1">
                    <a:lumMod val="50000"/>
                    <a:lumOff val="50000"/>
                  </a:schemeClr>
                </a:solidFill>
              </a:rPr>
              <a:t>set as pre-class viewing to stimulate in-class discussion</a:t>
            </a:r>
          </a:p>
          <a:p>
            <a:r>
              <a:rPr lang="en-US" sz="1400" dirty="0">
                <a:solidFill>
                  <a:schemeClr val="tx1">
                    <a:lumMod val="50000"/>
                    <a:lumOff val="50000"/>
                  </a:schemeClr>
                </a:solidFill>
              </a:rPr>
              <a:t>shown in class to provide an alternative viewpoint</a:t>
            </a:r>
          </a:p>
          <a:p>
            <a:r>
              <a:rPr lang="en-US" sz="1400" dirty="0">
                <a:solidFill>
                  <a:schemeClr val="tx1">
                    <a:lumMod val="50000"/>
                    <a:lumOff val="50000"/>
                  </a:schemeClr>
                </a:solidFill>
              </a:rPr>
              <a:t>embedded into course management pages or websites to increase accessibility and engagement.</a:t>
            </a:r>
            <a:endParaRPr lang="en-GB" sz="1400" dirty="0">
              <a:solidFill>
                <a:schemeClr val="tx1">
                  <a:lumMod val="50000"/>
                  <a:lumOff val="50000"/>
                </a:schemeClr>
              </a:solidFill>
            </a:endParaRPr>
          </a:p>
        </p:txBody>
      </p:sp>
      <p:sp>
        <p:nvSpPr>
          <p:cNvPr id="4" name="TextBox 3">
            <a:extLst>
              <a:ext uri="{FF2B5EF4-FFF2-40B4-BE49-F238E27FC236}">
                <a16:creationId xmlns:a16="http://schemas.microsoft.com/office/drawing/2014/main" id="{64BD478A-3FB9-8EA1-3F0A-16ADB3016030}"/>
              </a:ext>
            </a:extLst>
          </p:cNvPr>
          <p:cNvSpPr txBox="1"/>
          <p:nvPr/>
        </p:nvSpPr>
        <p:spPr>
          <a:xfrm>
            <a:off x="1313209" y="3225013"/>
            <a:ext cx="1656450" cy="369332"/>
          </a:xfrm>
          <a:prstGeom prst="rect">
            <a:avLst/>
          </a:prstGeom>
          <a:noFill/>
        </p:spPr>
        <p:txBody>
          <a:bodyPr wrap="square" rtlCol="0">
            <a:spAutoFit/>
          </a:bodyPr>
          <a:lstStyle/>
          <a:p>
            <a:pPr marL="0" marR="0" lvl="0" indent="0" algn="l" defTabSz="457189"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D63047"/>
                </a:solidFill>
                <a:effectLst/>
                <a:uLnTx/>
                <a:uFillTx/>
                <a:latin typeface="Arial" charset="0"/>
                <a:ea typeface="ＭＳ Ｐゴシック" pitchFamily="34" charset="-128"/>
                <a:cs typeface="+mn-cs"/>
              </a:rPr>
              <a:t>Video</a:t>
            </a:r>
          </a:p>
        </p:txBody>
      </p:sp>
      <p:grpSp>
        <p:nvGrpSpPr>
          <p:cNvPr id="9" name="Group 8">
            <a:extLst>
              <a:ext uri="{FF2B5EF4-FFF2-40B4-BE49-F238E27FC236}">
                <a16:creationId xmlns:a16="http://schemas.microsoft.com/office/drawing/2014/main" id="{DC82911B-2D4B-1DB5-C770-128EE2350B8D}"/>
              </a:ext>
            </a:extLst>
          </p:cNvPr>
          <p:cNvGrpSpPr/>
          <p:nvPr/>
        </p:nvGrpSpPr>
        <p:grpSpPr>
          <a:xfrm>
            <a:off x="0" y="0"/>
            <a:ext cx="9147151" cy="1706324"/>
            <a:chOff x="0" y="0"/>
            <a:chExt cx="9147151" cy="1706324"/>
          </a:xfrm>
        </p:grpSpPr>
        <p:pic>
          <p:nvPicPr>
            <p:cNvPr id="6" name="Picture 5">
              <a:extLst>
                <a:ext uri="{FF2B5EF4-FFF2-40B4-BE49-F238E27FC236}">
                  <a16:creationId xmlns:a16="http://schemas.microsoft.com/office/drawing/2014/main" id="{A355AADC-F2EE-9540-0666-BCFA6709A8D9}"/>
                </a:ext>
              </a:extLst>
            </p:cNvPr>
            <p:cNvPicPr>
              <a:picLocks noChangeAspect="1"/>
            </p:cNvPicPr>
            <p:nvPr/>
          </p:nvPicPr>
          <p:blipFill rotWithShape="1">
            <a:blip r:embed="rId3"/>
            <a:srcRect t="3767"/>
            <a:stretch/>
          </p:blipFill>
          <p:spPr>
            <a:xfrm>
              <a:off x="375313" y="0"/>
              <a:ext cx="8393373" cy="1706324"/>
            </a:xfrm>
            <a:prstGeom prst="rect">
              <a:avLst/>
            </a:prstGeom>
          </p:spPr>
        </p:pic>
        <p:sp>
          <p:nvSpPr>
            <p:cNvPr id="7" name="Rectangle 6">
              <a:extLst>
                <a:ext uri="{FF2B5EF4-FFF2-40B4-BE49-F238E27FC236}">
                  <a16:creationId xmlns:a16="http://schemas.microsoft.com/office/drawing/2014/main" id="{BCF491C2-7C36-741A-8892-8582DAEDB6D4}"/>
                </a:ext>
              </a:extLst>
            </p:cNvPr>
            <p:cNvSpPr/>
            <p:nvPr/>
          </p:nvSpPr>
          <p:spPr>
            <a:xfrm>
              <a:off x="0" y="0"/>
              <a:ext cx="375313" cy="1706324"/>
            </a:xfrm>
            <a:prstGeom prst="rect">
              <a:avLst/>
            </a:prstGeom>
            <a:solidFill>
              <a:srgbClr val="D63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8" name="Rectangle 7">
              <a:extLst>
                <a:ext uri="{FF2B5EF4-FFF2-40B4-BE49-F238E27FC236}">
                  <a16:creationId xmlns:a16="http://schemas.microsoft.com/office/drawing/2014/main" id="{36EE7012-7245-03FE-FE52-25E667CD46D8}"/>
                </a:ext>
              </a:extLst>
            </p:cNvPr>
            <p:cNvSpPr/>
            <p:nvPr/>
          </p:nvSpPr>
          <p:spPr>
            <a:xfrm>
              <a:off x="8737719" y="0"/>
              <a:ext cx="409432" cy="1706324"/>
            </a:xfrm>
            <a:prstGeom prst="rect">
              <a:avLst/>
            </a:prstGeom>
            <a:solidFill>
              <a:srgbClr val="D63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grpSp>
      <p:pic>
        <p:nvPicPr>
          <p:cNvPr id="12" name="Graphic 11">
            <a:extLst>
              <a:ext uri="{FF2B5EF4-FFF2-40B4-BE49-F238E27FC236}">
                <a16:creationId xmlns:a16="http://schemas.microsoft.com/office/drawing/2014/main" id="{1F6EED5D-D0D3-27EE-F846-617F910F9B2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87020" y="1966954"/>
            <a:ext cx="1068951" cy="1068951"/>
          </a:xfrm>
          <a:prstGeom prst="rect">
            <a:avLst/>
          </a:prstGeom>
        </p:spPr>
      </p:pic>
    </p:spTree>
    <p:extLst>
      <p:ext uri="{BB962C8B-B14F-4D97-AF65-F5344CB8AC3E}">
        <p14:creationId xmlns:p14="http://schemas.microsoft.com/office/powerpoint/2010/main" val="1380012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a:lnSpc>
                <a:spcPct val="150000"/>
              </a:lnSpc>
            </a:pPr>
            <a:r>
              <a:rPr lang="en-US" dirty="0">
                <a:solidFill>
                  <a:schemeClr val="tx1">
                    <a:lumMod val="50000"/>
                    <a:lumOff val="50000"/>
                  </a:schemeClr>
                </a:solidFill>
              </a:rPr>
              <a:t>Introduction to </a:t>
            </a:r>
            <a:r>
              <a:rPr lang="en-US" i="1" dirty="0">
                <a:solidFill>
                  <a:schemeClr val="tx1">
                    <a:lumMod val="50000"/>
                    <a:lumOff val="50000"/>
                  </a:schemeClr>
                </a:solidFill>
              </a:rPr>
              <a:t>SAGE Research Methods</a:t>
            </a:r>
          </a:p>
          <a:p>
            <a:pPr>
              <a:lnSpc>
                <a:spcPct val="150000"/>
              </a:lnSpc>
            </a:pPr>
            <a:r>
              <a:rPr lang="en-US" dirty="0">
                <a:solidFill>
                  <a:schemeClr val="tx1">
                    <a:lumMod val="50000"/>
                    <a:lumOff val="50000"/>
                  </a:schemeClr>
                </a:solidFill>
              </a:rPr>
              <a:t>Live platform demonstration</a:t>
            </a:r>
          </a:p>
          <a:p>
            <a:pPr>
              <a:lnSpc>
                <a:spcPct val="150000"/>
              </a:lnSpc>
            </a:pPr>
            <a:r>
              <a:rPr lang="en-US" dirty="0">
                <a:solidFill>
                  <a:schemeClr val="tx1">
                    <a:lumMod val="50000"/>
                    <a:lumOff val="50000"/>
                  </a:schemeClr>
                </a:solidFill>
              </a:rPr>
              <a:t>Final questions and session round-up</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8971" y="2797950"/>
            <a:ext cx="1981200" cy="1981200"/>
          </a:xfrm>
          <a:prstGeom prst="rect">
            <a:avLst/>
          </a:prstGeom>
        </p:spPr>
      </p:pic>
      <p:sp>
        <p:nvSpPr>
          <p:cNvPr id="7" name="Title 1">
            <a:extLst>
              <a:ext uri="{FF2B5EF4-FFF2-40B4-BE49-F238E27FC236}">
                <a16:creationId xmlns:a16="http://schemas.microsoft.com/office/drawing/2014/main" id="{99B919B9-46FC-6E2E-5347-1F30B3000E82}"/>
              </a:ext>
            </a:extLst>
          </p:cNvPr>
          <p:cNvSpPr txBox="1">
            <a:spLocks/>
          </p:cNvSpPr>
          <p:nvPr/>
        </p:nvSpPr>
        <p:spPr>
          <a:xfrm>
            <a:off x="4724374" y="128483"/>
            <a:ext cx="4330726" cy="77932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2"/>
                </a:solidFill>
                <a:latin typeface="Arial" pitchFamily="34"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200" dirty="0">
                <a:solidFill>
                  <a:srgbClr val="000000">
                    <a:lumMod val="50000"/>
                    <a:lumOff val="50000"/>
                  </a:srgbClr>
                </a:solidFill>
                <a:latin typeface="Arial"/>
              </a:rPr>
              <a:t>session outline</a:t>
            </a:r>
            <a:endParaRPr kumimoji="0" lang="en-US" sz="3200" b="0" i="0" u="none" strike="noStrike" kern="1200" cap="none" spc="0" normalizeH="0" baseline="0" noProof="0" dirty="0">
              <a:ln>
                <a:noFill/>
              </a:ln>
              <a:solidFill>
                <a:srgbClr val="000000">
                  <a:lumMod val="50000"/>
                  <a:lumOff val="50000"/>
                </a:srgbClr>
              </a:solidFill>
              <a:effectLst/>
              <a:uLnTx/>
              <a:uFillTx/>
              <a:latin typeface="Arial"/>
              <a:ea typeface="+mj-ea"/>
              <a:cs typeface="Arial" pitchFamily="34" charset="0"/>
            </a:endParaRPr>
          </a:p>
        </p:txBody>
      </p:sp>
      <p:pic>
        <p:nvPicPr>
          <p:cNvPr id="8" name="Picture 7">
            <a:extLst>
              <a:ext uri="{FF2B5EF4-FFF2-40B4-BE49-F238E27FC236}">
                <a16:creationId xmlns:a16="http://schemas.microsoft.com/office/drawing/2014/main" id="{39FA551A-DCC8-3078-45A7-88D4BE99D426}"/>
              </a:ext>
            </a:extLst>
          </p:cNvPr>
          <p:cNvPicPr>
            <a:picLocks noChangeAspect="1"/>
          </p:cNvPicPr>
          <p:nvPr/>
        </p:nvPicPr>
        <p:blipFill>
          <a:blip r:embed="rId3"/>
          <a:stretch>
            <a:fillRect/>
          </a:stretch>
        </p:blipFill>
        <p:spPr>
          <a:xfrm>
            <a:off x="482599" y="342811"/>
            <a:ext cx="4241775" cy="446326"/>
          </a:xfrm>
          <a:prstGeom prst="rect">
            <a:avLst/>
          </a:prstGeom>
        </p:spPr>
      </p:pic>
    </p:spTree>
    <p:extLst>
      <p:ext uri="{BB962C8B-B14F-4D97-AF65-F5344CB8AC3E}">
        <p14:creationId xmlns:p14="http://schemas.microsoft.com/office/powerpoint/2010/main" val="1822260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63B962C-0301-2DC8-4893-8A4DA41DF022}"/>
              </a:ext>
            </a:extLst>
          </p:cNvPr>
          <p:cNvSpPr/>
          <p:nvPr/>
        </p:nvSpPr>
        <p:spPr>
          <a:xfrm>
            <a:off x="428" y="1266187"/>
            <a:ext cx="9143572" cy="447897"/>
          </a:xfrm>
          <a:prstGeom prst="rect">
            <a:avLst/>
          </a:prstGeom>
          <a:solidFill>
            <a:srgbClr val="00A87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200" b="1" i="0" u="none" strike="noStrike" kern="1200" cap="none" spc="0" normalizeH="0" baseline="0" noProof="0" dirty="0">
              <a:ln>
                <a:noFill/>
              </a:ln>
              <a:solidFill>
                <a:srgbClr val="008563"/>
              </a:solidFill>
              <a:effectLst/>
              <a:uLnTx/>
              <a:uFillTx/>
              <a:latin typeface="Arial Nova Light" panose="020B0304020202020204" pitchFamily="34" charset="0"/>
              <a:ea typeface="+mn-ea"/>
              <a:cs typeface="+mn-cs"/>
            </a:endParaRPr>
          </a:p>
        </p:txBody>
      </p:sp>
      <p:pic>
        <p:nvPicPr>
          <p:cNvPr id="4" name="Graphic 3">
            <a:extLst>
              <a:ext uri="{FF2B5EF4-FFF2-40B4-BE49-F238E27FC236}">
                <a16:creationId xmlns:a16="http://schemas.microsoft.com/office/drawing/2014/main" id="{A76A43A7-46DB-8B28-26BD-2063171FB44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2983" y="265958"/>
            <a:ext cx="495300" cy="495300"/>
          </a:xfrm>
          <a:prstGeom prst="rect">
            <a:avLst/>
          </a:prstGeom>
        </p:spPr>
      </p:pic>
      <p:sp>
        <p:nvSpPr>
          <p:cNvPr id="7" name="Title 1">
            <a:extLst>
              <a:ext uri="{FF2B5EF4-FFF2-40B4-BE49-F238E27FC236}">
                <a16:creationId xmlns:a16="http://schemas.microsoft.com/office/drawing/2014/main" id="{A3243691-3B17-7A3B-F373-8445286E4690}"/>
              </a:ext>
            </a:extLst>
          </p:cNvPr>
          <p:cNvSpPr txBox="1">
            <a:spLocks/>
          </p:cNvSpPr>
          <p:nvPr/>
        </p:nvSpPr>
        <p:spPr>
          <a:xfrm>
            <a:off x="883513" y="119154"/>
            <a:ext cx="7161732" cy="77932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2"/>
                </a:solidFill>
                <a:latin typeface="Arial" pitchFamily="34"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000000">
                    <a:lumMod val="50000"/>
                    <a:lumOff val="50000"/>
                  </a:srgbClr>
                </a:solidFill>
                <a:effectLst/>
                <a:uLnTx/>
                <a:uFillTx/>
                <a:latin typeface="Arial"/>
                <a:ea typeface="+mj-ea"/>
                <a:cs typeface="Arial" pitchFamily="34" charset="0"/>
              </a:rPr>
              <a:t>video collections</a:t>
            </a:r>
          </a:p>
        </p:txBody>
      </p:sp>
      <p:sp>
        <p:nvSpPr>
          <p:cNvPr id="12" name="Rectangle: Rounded Corners 11">
            <a:extLst>
              <a:ext uri="{FF2B5EF4-FFF2-40B4-BE49-F238E27FC236}">
                <a16:creationId xmlns:a16="http://schemas.microsoft.com/office/drawing/2014/main" id="{E950AFB9-75DD-2BC1-459E-DD893EBC2187}"/>
              </a:ext>
            </a:extLst>
          </p:cNvPr>
          <p:cNvSpPr>
            <a:spLocks/>
          </p:cNvSpPr>
          <p:nvPr/>
        </p:nvSpPr>
        <p:spPr>
          <a:xfrm>
            <a:off x="7163510" y="198115"/>
            <a:ext cx="1697507" cy="815607"/>
          </a:xfrm>
          <a:prstGeom prst="roundRect">
            <a:avLst>
              <a:gd name="adj" fmla="val 6031"/>
            </a:avLst>
          </a:prstGeom>
          <a:solidFill>
            <a:srgbClr val="EF5366"/>
          </a:solidFill>
          <a:ln>
            <a:solidFill>
              <a:srgbClr val="EF5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Each </a:t>
            </a:r>
            <a:r>
              <a:rPr kumimoji="0" lang="en-US" sz="1100" b="0" i="1"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Video</a:t>
            </a:r>
            <a:r>
              <a:rPr kumimoji="0" lang="en-US" sz="11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 collection zones in on specific topic or area of interest.</a:t>
            </a:r>
          </a:p>
        </p:txBody>
      </p:sp>
      <p:sp>
        <p:nvSpPr>
          <p:cNvPr id="19" name="Rectangle: Rounded Corners 18">
            <a:extLst>
              <a:ext uri="{FF2B5EF4-FFF2-40B4-BE49-F238E27FC236}">
                <a16:creationId xmlns:a16="http://schemas.microsoft.com/office/drawing/2014/main" id="{671A7EEA-A357-43F7-A0F3-EC13756A6B92}"/>
              </a:ext>
            </a:extLst>
          </p:cNvPr>
          <p:cNvSpPr>
            <a:spLocks/>
          </p:cNvSpPr>
          <p:nvPr/>
        </p:nvSpPr>
        <p:spPr>
          <a:xfrm>
            <a:off x="124835" y="3448000"/>
            <a:ext cx="1014754" cy="1502181"/>
          </a:xfrm>
          <a:prstGeom prst="roundRect">
            <a:avLst>
              <a:gd name="adj" fmla="val 4014"/>
            </a:avLst>
          </a:prstGeom>
          <a:noFill/>
          <a:ln>
            <a:solidFill>
              <a:srgbClr val="EF5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900" b="0" i="0" u="none" strike="noStrike" kern="1200" cap="none" spc="0" normalizeH="0" baseline="0" noProof="0" dirty="0">
              <a:ln>
                <a:noFill/>
              </a:ln>
              <a:solidFill>
                <a:srgbClr val="000000">
                  <a:lumMod val="50000"/>
                  <a:lumOff val="50000"/>
                </a:srgbClr>
              </a:solidFill>
              <a:effectLst/>
              <a:uLnTx/>
              <a:uFillTx/>
              <a:latin typeface="Arial Nova Light" panose="020B0304020202020204" pitchFamily="34" charset="0"/>
              <a:ea typeface="ＭＳ Ｐゴシック" pitchFamily="34" charset="-128"/>
              <a:cs typeface="Arial" pitchFamily="34" charset="0"/>
            </a:endParaRPr>
          </a:p>
        </p:txBody>
      </p:sp>
      <p:sp>
        <p:nvSpPr>
          <p:cNvPr id="20" name="TextBox 19">
            <a:extLst>
              <a:ext uri="{FF2B5EF4-FFF2-40B4-BE49-F238E27FC236}">
                <a16:creationId xmlns:a16="http://schemas.microsoft.com/office/drawing/2014/main" id="{F2946B3C-D2B5-C16F-6F56-9A4F1EEBE0CD}"/>
              </a:ext>
            </a:extLst>
          </p:cNvPr>
          <p:cNvSpPr txBox="1"/>
          <p:nvPr/>
        </p:nvSpPr>
        <p:spPr>
          <a:xfrm>
            <a:off x="86301" y="3526420"/>
            <a:ext cx="1078173" cy="1338828"/>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lumMod val="50000"/>
                    <a:lumOff val="50000"/>
                  </a:srgbClr>
                </a:solidFill>
                <a:effectLst/>
                <a:uLnTx/>
                <a:uFillTx/>
                <a:latin typeface="Arial Nova Light" panose="020B0304020202020204" pitchFamily="34" charset="0"/>
                <a:ea typeface="ＭＳ Ｐゴシック" pitchFamily="34" charset="-128"/>
                <a:cs typeface="Arial" pitchFamily="34" charset="0"/>
              </a:rPr>
              <a:t>Tutorials, case study videos, expert interviews and more covering the entire research methods and statistics curriculum.</a:t>
            </a:r>
            <a:endParaRPr kumimoji="0" lang="en-GB" sz="9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21" name="TextBox 20">
            <a:extLst>
              <a:ext uri="{FF2B5EF4-FFF2-40B4-BE49-F238E27FC236}">
                <a16:creationId xmlns:a16="http://schemas.microsoft.com/office/drawing/2014/main" id="{0EA7F0F0-32C2-38CA-57FC-C17B6277C115}"/>
              </a:ext>
            </a:extLst>
          </p:cNvPr>
          <p:cNvSpPr txBox="1"/>
          <p:nvPr/>
        </p:nvSpPr>
        <p:spPr>
          <a:xfrm>
            <a:off x="1208225" y="3453781"/>
            <a:ext cx="1139587" cy="1477328"/>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lumMod val="50000"/>
                    <a:lumOff val="50000"/>
                  </a:srgbClr>
                </a:solidFill>
                <a:effectLst/>
                <a:uLnTx/>
                <a:uFillTx/>
                <a:latin typeface="Arial Nova Light" panose="020B0304020202020204" pitchFamily="34" charset="0"/>
                <a:ea typeface="ＭＳ Ｐゴシック" pitchFamily="34" charset="-128"/>
                <a:cs typeface="Arial" pitchFamily="34" charset="0"/>
              </a:rPr>
              <a:t>Covers the practical skills that researchers need to successfully complete their research, including planning, writing, presentation skills and building networks.</a:t>
            </a:r>
            <a:endParaRPr kumimoji="0" lang="en-GB" sz="9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22" name="Rectangle: Rounded Corners 21">
            <a:extLst>
              <a:ext uri="{FF2B5EF4-FFF2-40B4-BE49-F238E27FC236}">
                <a16:creationId xmlns:a16="http://schemas.microsoft.com/office/drawing/2014/main" id="{1C83E15D-4856-AC1C-7569-742A20D798D2}"/>
              </a:ext>
            </a:extLst>
          </p:cNvPr>
          <p:cNvSpPr>
            <a:spLocks/>
          </p:cNvSpPr>
          <p:nvPr/>
        </p:nvSpPr>
        <p:spPr>
          <a:xfrm>
            <a:off x="1244551" y="3448000"/>
            <a:ext cx="1014754" cy="1502181"/>
          </a:xfrm>
          <a:prstGeom prst="roundRect">
            <a:avLst>
              <a:gd name="adj" fmla="val 4014"/>
            </a:avLst>
          </a:prstGeom>
          <a:noFill/>
          <a:ln>
            <a:solidFill>
              <a:srgbClr val="EF5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900" b="0" i="0" u="none" strike="noStrike" kern="1200" cap="none" spc="0" normalizeH="0" baseline="0" noProof="0" dirty="0">
              <a:ln>
                <a:noFill/>
              </a:ln>
              <a:solidFill>
                <a:srgbClr val="000000">
                  <a:lumMod val="50000"/>
                  <a:lumOff val="50000"/>
                </a:srgbClr>
              </a:solidFill>
              <a:effectLst/>
              <a:uLnTx/>
              <a:uFillTx/>
              <a:latin typeface="Arial Nova Light" panose="020B0304020202020204" pitchFamily="34" charset="0"/>
              <a:ea typeface="ＭＳ Ｐゴシック" pitchFamily="34" charset="-128"/>
              <a:cs typeface="Arial" pitchFamily="34" charset="0"/>
            </a:endParaRPr>
          </a:p>
        </p:txBody>
      </p:sp>
      <p:sp>
        <p:nvSpPr>
          <p:cNvPr id="23" name="TextBox 22">
            <a:extLst>
              <a:ext uri="{FF2B5EF4-FFF2-40B4-BE49-F238E27FC236}">
                <a16:creationId xmlns:a16="http://schemas.microsoft.com/office/drawing/2014/main" id="{0FBAD0BF-B31A-DE64-94D1-3ABA9CB45445}"/>
              </a:ext>
            </a:extLst>
          </p:cNvPr>
          <p:cNvSpPr txBox="1"/>
          <p:nvPr/>
        </p:nvSpPr>
        <p:spPr>
          <a:xfrm>
            <a:off x="2301850" y="3525983"/>
            <a:ext cx="1139587" cy="1338828"/>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lumMod val="50000"/>
                    <a:lumOff val="50000"/>
                  </a:srgbClr>
                </a:solidFill>
                <a:effectLst/>
                <a:uLnTx/>
                <a:uFillTx/>
                <a:latin typeface="Arial Nova Light" panose="020B0304020202020204" pitchFamily="34" charset="0"/>
                <a:ea typeface="ＭＳ Ｐゴシック" pitchFamily="34" charset="-128"/>
                <a:cs typeface="Arial" pitchFamily="34" charset="0"/>
              </a:rPr>
              <a:t>Methods, issues and challenges surrounding big data research, covering a huge range of statistical techniques and methodological issues.</a:t>
            </a:r>
            <a:endParaRPr kumimoji="0" lang="en-GB" sz="9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24" name="Rectangle: Rounded Corners 23">
            <a:extLst>
              <a:ext uri="{FF2B5EF4-FFF2-40B4-BE49-F238E27FC236}">
                <a16:creationId xmlns:a16="http://schemas.microsoft.com/office/drawing/2014/main" id="{D4589AC4-F94A-F1E5-51D4-0EE406706118}"/>
              </a:ext>
            </a:extLst>
          </p:cNvPr>
          <p:cNvSpPr>
            <a:spLocks/>
          </p:cNvSpPr>
          <p:nvPr/>
        </p:nvSpPr>
        <p:spPr>
          <a:xfrm>
            <a:off x="2364267" y="3448000"/>
            <a:ext cx="1014754" cy="1502181"/>
          </a:xfrm>
          <a:prstGeom prst="roundRect">
            <a:avLst>
              <a:gd name="adj" fmla="val 4014"/>
            </a:avLst>
          </a:prstGeom>
          <a:noFill/>
          <a:ln>
            <a:solidFill>
              <a:srgbClr val="EF5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900" b="0" i="0" u="none" strike="noStrike" kern="1200" cap="none" spc="0" normalizeH="0" baseline="0" noProof="0" dirty="0">
              <a:ln>
                <a:noFill/>
              </a:ln>
              <a:solidFill>
                <a:srgbClr val="000000">
                  <a:lumMod val="50000"/>
                  <a:lumOff val="50000"/>
                </a:srgbClr>
              </a:solidFill>
              <a:effectLst/>
              <a:uLnTx/>
              <a:uFillTx/>
              <a:latin typeface="Arial Nova Light" panose="020B0304020202020204" pitchFamily="34" charset="0"/>
              <a:ea typeface="ＭＳ Ｐゴシック" pitchFamily="34" charset="-128"/>
              <a:cs typeface="Arial" pitchFamily="34" charset="0"/>
            </a:endParaRPr>
          </a:p>
        </p:txBody>
      </p:sp>
      <p:sp>
        <p:nvSpPr>
          <p:cNvPr id="25" name="TextBox 24">
            <a:extLst>
              <a:ext uri="{FF2B5EF4-FFF2-40B4-BE49-F238E27FC236}">
                <a16:creationId xmlns:a16="http://schemas.microsoft.com/office/drawing/2014/main" id="{E0898F18-CC7D-DF53-8C0F-3C37FBD76062}"/>
              </a:ext>
            </a:extLst>
          </p:cNvPr>
          <p:cNvSpPr txBox="1"/>
          <p:nvPr/>
        </p:nvSpPr>
        <p:spPr>
          <a:xfrm>
            <a:off x="3424288" y="3472853"/>
            <a:ext cx="1139587" cy="1477328"/>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lumMod val="50000"/>
                    <a:lumOff val="50000"/>
                  </a:srgbClr>
                </a:solidFill>
                <a:effectLst/>
                <a:uLnTx/>
                <a:uFillTx/>
                <a:latin typeface="Arial Nova Light" panose="020B0304020202020204" pitchFamily="34" charset="0"/>
                <a:ea typeface="ＭＳ Ｐゴシック" pitchFamily="34" charset="-128"/>
                <a:cs typeface="Arial" pitchFamily="34" charset="0"/>
              </a:rPr>
              <a:t>A series of videos focused on methods commonly used to conduct market and marketing research, including planning, designing and presenting research.</a:t>
            </a:r>
            <a:endParaRPr kumimoji="0" lang="en-GB" sz="9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26" name="Rectangle: Rounded Corners 25">
            <a:extLst>
              <a:ext uri="{FF2B5EF4-FFF2-40B4-BE49-F238E27FC236}">
                <a16:creationId xmlns:a16="http://schemas.microsoft.com/office/drawing/2014/main" id="{C7467D7A-3BAF-68C5-6E14-A80AB19A869F}"/>
              </a:ext>
            </a:extLst>
          </p:cNvPr>
          <p:cNvSpPr>
            <a:spLocks/>
          </p:cNvSpPr>
          <p:nvPr/>
        </p:nvSpPr>
        <p:spPr>
          <a:xfrm>
            <a:off x="3483983" y="3448000"/>
            <a:ext cx="1014754" cy="1502181"/>
          </a:xfrm>
          <a:prstGeom prst="roundRect">
            <a:avLst>
              <a:gd name="adj" fmla="val 4014"/>
            </a:avLst>
          </a:prstGeom>
          <a:noFill/>
          <a:ln>
            <a:solidFill>
              <a:srgbClr val="EF5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900" b="0" i="0" u="none" strike="noStrike" kern="1200" cap="none" spc="0" normalizeH="0" baseline="0" noProof="0" dirty="0">
              <a:ln>
                <a:noFill/>
              </a:ln>
              <a:solidFill>
                <a:srgbClr val="000000">
                  <a:lumMod val="50000"/>
                  <a:lumOff val="50000"/>
                </a:srgbClr>
              </a:solidFill>
              <a:effectLst/>
              <a:uLnTx/>
              <a:uFillTx/>
              <a:latin typeface="Arial Nova Light" panose="020B0304020202020204" pitchFamily="34" charset="0"/>
              <a:ea typeface="ＭＳ Ｐゴシック" pitchFamily="34" charset="-128"/>
              <a:cs typeface="Arial" pitchFamily="34" charset="0"/>
            </a:endParaRPr>
          </a:p>
        </p:txBody>
      </p:sp>
      <p:sp>
        <p:nvSpPr>
          <p:cNvPr id="27" name="TextBox 26">
            <a:extLst>
              <a:ext uri="{FF2B5EF4-FFF2-40B4-BE49-F238E27FC236}">
                <a16:creationId xmlns:a16="http://schemas.microsoft.com/office/drawing/2014/main" id="{F1E2D094-1260-C10C-DB54-1359AE7188F2}"/>
              </a:ext>
            </a:extLst>
          </p:cNvPr>
          <p:cNvSpPr txBox="1"/>
          <p:nvPr/>
        </p:nvSpPr>
        <p:spPr>
          <a:xfrm>
            <a:off x="4589781" y="3499051"/>
            <a:ext cx="1053316" cy="1338828"/>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lumMod val="50000"/>
                    <a:lumOff val="50000"/>
                  </a:srgbClr>
                </a:solidFill>
                <a:effectLst/>
                <a:uLnTx/>
                <a:uFillTx/>
                <a:latin typeface="Arial Nova Light" panose="020B0304020202020204" pitchFamily="34" charset="0"/>
                <a:ea typeface="ＭＳ Ｐゴシック" pitchFamily="34" charset="-128"/>
                <a:cs typeface="Arial" pitchFamily="34" charset="0"/>
              </a:rPr>
              <a:t>A series covering the principles of data visualization and expert advice on creating specific visualizations. </a:t>
            </a:r>
            <a:r>
              <a:rPr kumimoji="0" lang="en-US" sz="900" b="0" i="1" u="none" strike="noStrike" kern="1200" cap="none" spc="0" normalizeH="0" baseline="0" noProof="0" dirty="0">
                <a:ln>
                  <a:noFill/>
                </a:ln>
                <a:solidFill>
                  <a:srgbClr val="000000">
                    <a:lumMod val="50000"/>
                    <a:lumOff val="50000"/>
                  </a:srgbClr>
                </a:solidFill>
                <a:effectLst/>
                <a:uLnTx/>
                <a:uFillTx/>
                <a:latin typeface="Arial Nova Light" panose="020B0304020202020204" pitchFamily="34" charset="0"/>
                <a:ea typeface="ＭＳ Ｐゴシック" pitchFamily="34" charset="-128"/>
                <a:cs typeface="Arial" pitchFamily="34" charset="0"/>
              </a:rPr>
              <a:t>Part of a mixed media collection.</a:t>
            </a:r>
            <a:endParaRPr kumimoji="0" lang="en-GB" sz="900" b="0" i="1"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28" name="Rectangle: Rounded Corners 27">
            <a:extLst>
              <a:ext uri="{FF2B5EF4-FFF2-40B4-BE49-F238E27FC236}">
                <a16:creationId xmlns:a16="http://schemas.microsoft.com/office/drawing/2014/main" id="{AEA98257-5DC5-83B0-619E-0A6804F9103F}"/>
              </a:ext>
            </a:extLst>
          </p:cNvPr>
          <p:cNvSpPr>
            <a:spLocks/>
          </p:cNvSpPr>
          <p:nvPr/>
        </p:nvSpPr>
        <p:spPr>
          <a:xfrm>
            <a:off x="4603699" y="3448000"/>
            <a:ext cx="1014754" cy="1502181"/>
          </a:xfrm>
          <a:prstGeom prst="roundRect">
            <a:avLst>
              <a:gd name="adj" fmla="val 4014"/>
            </a:avLst>
          </a:prstGeom>
          <a:noFill/>
          <a:ln>
            <a:solidFill>
              <a:srgbClr val="EF5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900" b="0" i="0" u="none" strike="noStrike" kern="1200" cap="none" spc="0" normalizeH="0" baseline="0" noProof="0" dirty="0">
              <a:ln>
                <a:noFill/>
              </a:ln>
              <a:solidFill>
                <a:srgbClr val="000000">
                  <a:lumMod val="50000"/>
                  <a:lumOff val="50000"/>
                </a:srgbClr>
              </a:solidFill>
              <a:effectLst/>
              <a:uLnTx/>
              <a:uFillTx/>
              <a:latin typeface="Arial Nova Light" panose="020B0304020202020204" pitchFamily="34" charset="0"/>
              <a:ea typeface="ＭＳ Ｐゴシック" pitchFamily="34" charset="-128"/>
              <a:cs typeface="Arial" pitchFamily="34" charset="0"/>
            </a:endParaRPr>
          </a:p>
        </p:txBody>
      </p:sp>
      <p:sp>
        <p:nvSpPr>
          <p:cNvPr id="29" name="Rectangle: Rounded Corners 28">
            <a:extLst>
              <a:ext uri="{FF2B5EF4-FFF2-40B4-BE49-F238E27FC236}">
                <a16:creationId xmlns:a16="http://schemas.microsoft.com/office/drawing/2014/main" id="{0E094D5A-5754-87FD-A14B-37BECA6BDA5A}"/>
              </a:ext>
            </a:extLst>
          </p:cNvPr>
          <p:cNvSpPr>
            <a:spLocks/>
          </p:cNvSpPr>
          <p:nvPr/>
        </p:nvSpPr>
        <p:spPr>
          <a:xfrm>
            <a:off x="5723415" y="3448000"/>
            <a:ext cx="1014754" cy="1502181"/>
          </a:xfrm>
          <a:prstGeom prst="roundRect">
            <a:avLst>
              <a:gd name="adj" fmla="val 4014"/>
            </a:avLst>
          </a:prstGeom>
          <a:noFill/>
          <a:ln>
            <a:solidFill>
              <a:srgbClr val="EF5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900" b="0" i="0" u="none" strike="noStrike" kern="1200" cap="none" spc="0" normalizeH="0" baseline="0" noProof="0" dirty="0">
              <a:ln>
                <a:noFill/>
              </a:ln>
              <a:solidFill>
                <a:srgbClr val="000000">
                  <a:lumMod val="50000"/>
                  <a:lumOff val="50000"/>
                </a:srgbClr>
              </a:solidFill>
              <a:effectLst/>
              <a:uLnTx/>
              <a:uFillTx/>
              <a:latin typeface="Arial Nova Light" panose="020B0304020202020204" pitchFamily="34" charset="0"/>
              <a:ea typeface="ＭＳ Ｐゴシック" pitchFamily="34" charset="-128"/>
              <a:cs typeface="Arial" pitchFamily="34" charset="0"/>
            </a:endParaRPr>
          </a:p>
        </p:txBody>
      </p:sp>
      <p:sp>
        <p:nvSpPr>
          <p:cNvPr id="30" name="TextBox 29">
            <a:extLst>
              <a:ext uri="{FF2B5EF4-FFF2-40B4-BE49-F238E27FC236}">
                <a16:creationId xmlns:a16="http://schemas.microsoft.com/office/drawing/2014/main" id="{AC4312F4-6A70-4C7D-2797-748FF17E6249}"/>
              </a:ext>
            </a:extLst>
          </p:cNvPr>
          <p:cNvSpPr txBox="1"/>
          <p:nvPr/>
        </p:nvSpPr>
        <p:spPr>
          <a:xfrm>
            <a:off x="5656566" y="3516599"/>
            <a:ext cx="1139587" cy="1338828"/>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lumMod val="50000"/>
                    <a:lumOff val="50000"/>
                  </a:srgbClr>
                </a:solidFill>
                <a:effectLst/>
                <a:uLnTx/>
                <a:uFillTx/>
                <a:latin typeface="Arial Nova Light" panose="020B0304020202020204" pitchFamily="34" charset="0"/>
                <a:ea typeface="ＭＳ Ｐゴシック" pitchFamily="34" charset="-128"/>
                <a:cs typeface="Arial" pitchFamily="34" charset="0"/>
              </a:rPr>
              <a:t>Videos covering research across all medical specialties, including clinical study design, biostatistics, systematic review and research ethics.</a:t>
            </a:r>
            <a:endParaRPr kumimoji="0" lang="en-GB" sz="9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31" name="Rectangle: Rounded Corners 30">
            <a:extLst>
              <a:ext uri="{FF2B5EF4-FFF2-40B4-BE49-F238E27FC236}">
                <a16:creationId xmlns:a16="http://schemas.microsoft.com/office/drawing/2014/main" id="{9B03381D-CDB4-334E-A9C4-4207370C5874}"/>
              </a:ext>
            </a:extLst>
          </p:cNvPr>
          <p:cNvSpPr>
            <a:spLocks/>
          </p:cNvSpPr>
          <p:nvPr/>
        </p:nvSpPr>
        <p:spPr>
          <a:xfrm>
            <a:off x="6843131" y="3448000"/>
            <a:ext cx="1014754" cy="1502181"/>
          </a:xfrm>
          <a:prstGeom prst="roundRect">
            <a:avLst>
              <a:gd name="adj" fmla="val 4014"/>
            </a:avLst>
          </a:prstGeom>
          <a:noFill/>
          <a:ln>
            <a:solidFill>
              <a:srgbClr val="EF5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900" b="0" i="0" u="none" strike="noStrike" kern="1200" cap="none" spc="0" normalizeH="0" baseline="0" noProof="0" dirty="0">
              <a:ln>
                <a:noFill/>
              </a:ln>
              <a:solidFill>
                <a:srgbClr val="000000">
                  <a:lumMod val="50000"/>
                  <a:lumOff val="50000"/>
                </a:srgbClr>
              </a:solidFill>
              <a:effectLst/>
              <a:uLnTx/>
              <a:uFillTx/>
              <a:latin typeface="Arial Nova Light" panose="020B0304020202020204" pitchFamily="34" charset="0"/>
              <a:ea typeface="ＭＳ Ｐゴシック" pitchFamily="34" charset="-128"/>
              <a:cs typeface="Arial" pitchFamily="34" charset="0"/>
            </a:endParaRPr>
          </a:p>
        </p:txBody>
      </p:sp>
      <p:sp>
        <p:nvSpPr>
          <p:cNvPr id="32" name="TextBox 31">
            <a:extLst>
              <a:ext uri="{FF2B5EF4-FFF2-40B4-BE49-F238E27FC236}">
                <a16:creationId xmlns:a16="http://schemas.microsoft.com/office/drawing/2014/main" id="{EB74781C-302F-B0A7-7930-98C2E1B02AF2}"/>
              </a:ext>
            </a:extLst>
          </p:cNvPr>
          <p:cNvSpPr txBox="1"/>
          <p:nvPr/>
        </p:nvSpPr>
        <p:spPr>
          <a:xfrm>
            <a:off x="6810168" y="3468779"/>
            <a:ext cx="1078173" cy="1477328"/>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dirty="0">
                <a:ln>
                  <a:noFill/>
                </a:ln>
                <a:solidFill>
                  <a:srgbClr val="000000">
                    <a:lumMod val="50000"/>
                    <a:lumOff val="50000"/>
                  </a:srgbClr>
                </a:solidFill>
                <a:effectLst/>
                <a:uLnTx/>
                <a:uFillTx/>
                <a:latin typeface="Arial Nova Light" panose="020B0304020202020204" pitchFamily="34" charset="0"/>
                <a:ea typeface="ＭＳ Ｐゴシック" pitchFamily="34" charset="-128"/>
                <a:cs typeface="Arial" pitchFamily="34" charset="0"/>
              </a:rPr>
              <a:t>Part of a multimedia collection </a:t>
            </a:r>
            <a:r>
              <a:rPr kumimoji="0" lang="en-US" sz="900" b="0" i="0" u="none" strike="noStrike" kern="1200" cap="none" spc="0" normalizeH="0" baseline="0" noProof="0" dirty="0">
                <a:ln>
                  <a:noFill/>
                </a:ln>
                <a:solidFill>
                  <a:srgbClr val="000000">
                    <a:lumMod val="50000"/>
                    <a:lumOff val="50000"/>
                  </a:srgbClr>
                </a:solidFill>
                <a:effectLst/>
                <a:uLnTx/>
                <a:uFillTx/>
                <a:latin typeface="Arial Nova Light" panose="020B0304020202020204" pitchFamily="34" charset="0"/>
                <a:ea typeface="ＭＳ Ｐゴシック" pitchFamily="34" charset="-128"/>
                <a:cs typeface="Arial" pitchFamily="34" charset="0"/>
              </a:rPr>
              <a:t>designed to support novice or experienced social science researchers who are conducting research online.</a:t>
            </a:r>
            <a:endParaRPr kumimoji="0" lang="en-GB" sz="9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33" name="Rectangle: Rounded Corners 32">
            <a:extLst>
              <a:ext uri="{FF2B5EF4-FFF2-40B4-BE49-F238E27FC236}">
                <a16:creationId xmlns:a16="http://schemas.microsoft.com/office/drawing/2014/main" id="{2480FE8E-5541-3DB0-366E-CAB6CFE8FAC9}"/>
              </a:ext>
            </a:extLst>
          </p:cNvPr>
          <p:cNvSpPr>
            <a:spLocks/>
          </p:cNvSpPr>
          <p:nvPr/>
        </p:nvSpPr>
        <p:spPr>
          <a:xfrm>
            <a:off x="7962848" y="3448000"/>
            <a:ext cx="1014754" cy="1502181"/>
          </a:xfrm>
          <a:prstGeom prst="roundRect">
            <a:avLst>
              <a:gd name="adj" fmla="val 4014"/>
            </a:avLst>
          </a:prstGeom>
          <a:noFill/>
          <a:ln>
            <a:solidFill>
              <a:srgbClr val="EF5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900" b="0" i="0" u="none" strike="noStrike" kern="1200" cap="none" spc="0" normalizeH="0" baseline="0" noProof="0" dirty="0">
              <a:ln>
                <a:noFill/>
              </a:ln>
              <a:solidFill>
                <a:srgbClr val="000000">
                  <a:lumMod val="50000"/>
                  <a:lumOff val="50000"/>
                </a:srgbClr>
              </a:solidFill>
              <a:effectLst/>
              <a:uLnTx/>
              <a:uFillTx/>
              <a:latin typeface="Arial Nova Light" panose="020B0304020202020204" pitchFamily="34" charset="0"/>
              <a:ea typeface="ＭＳ Ｐゴシック" pitchFamily="34" charset="-128"/>
              <a:cs typeface="Arial" pitchFamily="34" charset="0"/>
            </a:endParaRPr>
          </a:p>
        </p:txBody>
      </p:sp>
      <p:sp>
        <p:nvSpPr>
          <p:cNvPr id="34" name="TextBox 33">
            <a:extLst>
              <a:ext uri="{FF2B5EF4-FFF2-40B4-BE49-F238E27FC236}">
                <a16:creationId xmlns:a16="http://schemas.microsoft.com/office/drawing/2014/main" id="{EBD742C2-CC08-2E12-9B52-4C03FE07C345}"/>
              </a:ext>
            </a:extLst>
          </p:cNvPr>
          <p:cNvSpPr txBox="1"/>
          <p:nvPr/>
        </p:nvSpPr>
        <p:spPr>
          <a:xfrm>
            <a:off x="7916041" y="3526420"/>
            <a:ext cx="1078173" cy="1338828"/>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lumMod val="50000"/>
                    <a:lumOff val="50000"/>
                  </a:srgbClr>
                </a:solidFill>
                <a:effectLst/>
                <a:uLnTx/>
                <a:uFillTx/>
                <a:latin typeface="Arial Nova Light" panose="020B0304020202020204" pitchFamily="34" charset="0"/>
                <a:ea typeface="ＭＳ Ｐゴシック" pitchFamily="34" charset="-128"/>
                <a:cs typeface="Arial" pitchFamily="34" charset="0"/>
              </a:rPr>
              <a:t>Helps students and researchers navigate key topics including: informed consent, confidentiality, anonymity, ethical codes, and ethical approval.</a:t>
            </a:r>
            <a:endParaRPr kumimoji="0" lang="en-GB" sz="9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cxnSp>
        <p:nvCxnSpPr>
          <p:cNvPr id="35" name="Straight Connector 34">
            <a:extLst>
              <a:ext uri="{FF2B5EF4-FFF2-40B4-BE49-F238E27FC236}">
                <a16:creationId xmlns:a16="http://schemas.microsoft.com/office/drawing/2014/main" id="{2B0B0475-869C-AC9F-2DF5-B5A6F13C8601}"/>
              </a:ext>
            </a:extLst>
          </p:cNvPr>
          <p:cNvCxnSpPr>
            <a:cxnSpLocks/>
            <a:endCxn id="19" idx="0"/>
          </p:cNvCxnSpPr>
          <p:nvPr/>
        </p:nvCxnSpPr>
        <p:spPr>
          <a:xfrm>
            <a:off x="632212" y="2889859"/>
            <a:ext cx="0" cy="55814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5685A4C-E14A-B91D-47FC-CE8771D28748}"/>
              </a:ext>
            </a:extLst>
          </p:cNvPr>
          <p:cNvCxnSpPr>
            <a:cxnSpLocks/>
            <a:endCxn id="22" idx="0"/>
          </p:cNvCxnSpPr>
          <p:nvPr/>
        </p:nvCxnSpPr>
        <p:spPr>
          <a:xfrm>
            <a:off x="1750119" y="2889149"/>
            <a:ext cx="1809" cy="55885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4FB2F11-1003-6B16-C152-A0F0CEBC97B0}"/>
              </a:ext>
            </a:extLst>
          </p:cNvPr>
          <p:cNvCxnSpPr>
            <a:cxnSpLocks/>
            <a:endCxn id="24" idx="0"/>
          </p:cNvCxnSpPr>
          <p:nvPr/>
        </p:nvCxnSpPr>
        <p:spPr>
          <a:xfrm>
            <a:off x="2871643" y="2811439"/>
            <a:ext cx="1" cy="63656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1F0A11B-DE4F-C2E4-7F97-F258E30DC369}"/>
              </a:ext>
            </a:extLst>
          </p:cNvPr>
          <p:cNvCxnSpPr>
            <a:cxnSpLocks/>
            <a:endCxn id="26" idx="0"/>
          </p:cNvCxnSpPr>
          <p:nvPr/>
        </p:nvCxnSpPr>
        <p:spPr>
          <a:xfrm>
            <a:off x="3991360" y="2811439"/>
            <a:ext cx="0" cy="63656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FAFF27C-3645-01AB-FBDB-06BB20427507}"/>
              </a:ext>
            </a:extLst>
          </p:cNvPr>
          <p:cNvCxnSpPr>
            <a:cxnSpLocks/>
            <a:endCxn id="28" idx="0"/>
          </p:cNvCxnSpPr>
          <p:nvPr/>
        </p:nvCxnSpPr>
        <p:spPr>
          <a:xfrm>
            <a:off x="5104118" y="2817220"/>
            <a:ext cx="6958" cy="63078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95F651E-B04C-C1F1-706B-0B6F7DDD8503}"/>
              </a:ext>
            </a:extLst>
          </p:cNvPr>
          <p:cNvCxnSpPr>
            <a:cxnSpLocks/>
            <a:endCxn id="29" idx="0"/>
          </p:cNvCxnSpPr>
          <p:nvPr/>
        </p:nvCxnSpPr>
        <p:spPr>
          <a:xfrm>
            <a:off x="6226359" y="2810729"/>
            <a:ext cx="4433" cy="63727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7E7FE47-17CC-96E9-0058-FD127C4D52EF}"/>
              </a:ext>
            </a:extLst>
          </p:cNvPr>
          <p:cNvCxnSpPr>
            <a:cxnSpLocks/>
            <a:endCxn id="31" idx="0"/>
          </p:cNvCxnSpPr>
          <p:nvPr/>
        </p:nvCxnSpPr>
        <p:spPr>
          <a:xfrm>
            <a:off x="7342296" y="2810728"/>
            <a:ext cx="8212" cy="637272"/>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2376A29-7B82-F333-5FE1-C0D13AA52623}"/>
              </a:ext>
            </a:extLst>
          </p:cNvPr>
          <p:cNvCxnSpPr>
            <a:cxnSpLocks/>
            <a:endCxn id="33" idx="0"/>
          </p:cNvCxnSpPr>
          <p:nvPr/>
        </p:nvCxnSpPr>
        <p:spPr>
          <a:xfrm>
            <a:off x="8470225" y="2811439"/>
            <a:ext cx="0" cy="63656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52AC40D3-B0CE-1A1D-D4CD-1080F3C57CA1}"/>
              </a:ext>
            </a:extLst>
          </p:cNvPr>
          <p:cNvPicPr>
            <a:picLocks noChangeAspect="1"/>
          </p:cNvPicPr>
          <p:nvPr/>
        </p:nvPicPr>
        <p:blipFill rotWithShape="1">
          <a:blip r:embed="rId4"/>
          <a:srcRect l="79529"/>
          <a:stretch/>
        </p:blipFill>
        <p:spPr>
          <a:xfrm>
            <a:off x="4550730" y="1807140"/>
            <a:ext cx="1198022" cy="1520435"/>
          </a:xfrm>
          <a:prstGeom prst="rect">
            <a:avLst/>
          </a:prstGeom>
        </p:spPr>
      </p:pic>
      <p:pic>
        <p:nvPicPr>
          <p:cNvPr id="11" name="Picture 10">
            <a:extLst>
              <a:ext uri="{FF2B5EF4-FFF2-40B4-BE49-F238E27FC236}">
                <a16:creationId xmlns:a16="http://schemas.microsoft.com/office/drawing/2014/main" id="{52362303-1124-CA76-A52E-C962AD9D0648}"/>
              </a:ext>
            </a:extLst>
          </p:cNvPr>
          <p:cNvPicPr>
            <a:picLocks noChangeAspect="1"/>
          </p:cNvPicPr>
          <p:nvPr/>
        </p:nvPicPr>
        <p:blipFill rotWithShape="1">
          <a:blip r:embed="rId5"/>
          <a:srcRect l="39601" r="39491"/>
          <a:stretch/>
        </p:blipFill>
        <p:spPr>
          <a:xfrm>
            <a:off x="7871214" y="1822721"/>
            <a:ext cx="1198022" cy="1504854"/>
          </a:xfrm>
          <a:prstGeom prst="rect">
            <a:avLst/>
          </a:prstGeom>
        </p:spPr>
      </p:pic>
      <p:pic>
        <p:nvPicPr>
          <p:cNvPr id="14" name="Picture 13">
            <a:extLst>
              <a:ext uri="{FF2B5EF4-FFF2-40B4-BE49-F238E27FC236}">
                <a16:creationId xmlns:a16="http://schemas.microsoft.com/office/drawing/2014/main" id="{FC370895-A7E8-4F01-6B58-020192ABC92A}"/>
              </a:ext>
            </a:extLst>
          </p:cNvPr>
          <p:cNvPicPr>
            <a:picLocks noChangeAspect="1"/>
          </p:cNvPicPr>
          <p:nvPr/>
        </p:nvPicPr>
        <p:blipFill rotWithShape="1">
          <a:blip r:embed="rId4"/>
          <a:srcRect l="20326" r="58836"/>
          <a:stretch/>
        </p:blipFill>
        <p:spPr>
          <a:xfrm>
            <a:off x="1212575" y="1807140"/>
            <a:ext cx="1219533" cy="1520435"/>
          </a:xfrm>
          <a:prstGeom prst="rect">
            <a:avLst/>
          </a:prstGeom>
        </p:spPr>
      </p:pic>
      <p:pic>
        <p:nvPicPr>
          <p:cNvPr id="15" name="Picture 14">
            <a:extLst>
              <a:ext uri="{FF2B5EF4-FFF2-40B4-BE49-F238E27FC236}">
                <a16:creationId xmlns:a16="http://schemas.microsoft.com/office/drawing/2014/main" id="{5BD2924C-C5CB-5D7D-996F-6A544262A156}"/>
              </a:ext>
            </a:extLst>
          </p:cNvPr>
          <p:cNvPicPr>
            <a:picLocks noChangeAspect="1"/>
          </p:cNvPicPr>
          <p:nvPr/>
        </p:nvPicPr>
        <p:blipFill rotWithShape="1">
          <a:blip r:embed="rId4"/>
          <a:srcRect l="40174" r="39420"/>
          <a:stretch/>
        </p:blipFill>
        <p:spPr>
          <a:xfrm>
            <a:off x="2360393" y="1807140"/>
            <a:ext cx="1194179" cy="1520435"/>
          </a:xfrm>
          <a:prstGeom prst="rect">
            <a:avLst/>
          </a:prstGeom>
        </p:spPr>
      </p:pic>
      <p:pic>
        <p:nvPicPr>
          <p:cNvPr id="16" name="Picture 15">
            <a:extLst>
              <a:ext uri="{FF2B5EF4-FFF2-40B4-BE49-F238E27FC236}">
                <a16:creationId xmlns:a16="http://schemas.microsoft.com/office/drawing/2014/main" id="{43927268-0C16-349F-3816-3AB52644A7F9}"/>
              </a:ext>
            </a:extLst>
          </p:cNvPr>
          <p:cNvPicPr>
            <a:picLocks noChangeAspect="1"/>
          </p:cNvPicPr>
          <p:nvPr/>
        </p:nvPicPr>
        <p:blipFill rotWithShape="1">
          <a:blip r:embed="rId4"/>
          <a:srcRect l="60134" r="20393"/>
          <a:stretch/>
        </p:blipFill>
        <p:spPr>
          <a:xfrm>
            <a:off x="3482857" y="1807140"/>
            <a:ext cx="1139588" cy="1520435"/>
          </a:xfrm>
          <a:prstGeom prst="rect">
            <a:avLst/>
          </a:prstGeom>
        </p:spPr>
      </p:pic>
      <p:pic>
        <p:nvPicPr>
          <p:cNvPr id="17" name="Picture 16">
            <a:extLst>
              <a:ext uri="{FF2B5EF4-FFF2-40B4-BE49-F238E27FC236}">
                <a16:creationId xmlns:a16="http://schemas.microsoft.com/office/drawing/2014/main" id="{AC3BCD3C-3641-7886-8ED4-253AE4E08D2F}"/>
              </a:ext>
            </a:extLst>
          </p:cNvPr>
          <p:cNvPicPr>
            <a:picLocks noChangeAspect="1"/>
          </p:cNvPicPr>
          <p:nvPr/>
        </p:nvPicPr>
        <p:blipFill rotWithShape="1">
          <a:blip r:embed="rId5"/>
          <a:srcRect r="79091"/>
          <a:stretch/>
        </p:blipFill>
        <p:spPr>
          <a:xfrm>
            <a:off x="5677037" y="1814931"/>
            <a:ext cx="1198022" cy="1512644"/>
          </a:xfrm>
          <a:prstGeom prst="rect">
            <a:avLst/>
          </a:prstGeom>
        </p:spPr>
      </p:pic>
      <p:pic>
        <p:nvPicPr>
          <p:cNvPr id="18" name="Picture 17">
            <a:extLst>
              <a:ext uri="{FF2B5EF4-FFF2-40B4-BE49-F238E27FC236}">
                <a16:creationId xmlns:a16="http://schemas.microsoft.com/office/drawing/2014/main" id="{7A70DC52-EB8A-5301-E244-1C37B6BD45E5}"/>
              </a:ext>
            </a:extLst>
          </p:cNvPr>
          <p:cNvPicPr>
            <a:picLocks noChangeAspect="1"/>
          </p:cNvPicPr>
          <p:nvPr/>
        </p:nvPicPr>
        <p:blipFill rotWithShape="1">
          <a:blip r:embed="rId5"/>
          <a:srcRect l="20334" r="59777"/>
          <a:stretch/>
        </p:blipFill>
        <p:spPr>
          <a:xfrm>
            <a:off x="6803344" y="1822721"/>
            <a:ext cx="1139588" cy="1504854"/>
          </a:xfrm>
          <a:prstGeom prst="rect">
            <a:avLst/>
          </a:prstGeom>
        </p:spPr>
      </p:pic>
      <p:pic>
        <p:nvPicPr>
          <p:cNvPr id="13" name="Picture 12">
            <a:extLst>
              <a:ext uri="{FF2B5EF4-FFF2-40B4-BE49-F238E27FC236}">
                <a16:creationId xmlns:a16="http://schemas.microsoft.com/office/drawing/2014/main" id="{0AE33F8E-82D7-4D59-1ECA-756D155EB168}"/>
              </a:ext>
            </a:extLst>
          </p:cNvPr>
          <p:cNvPicPr>
            <a:picLocks noChangeAspect="1"/>
          </p:cNvPicPr>
          <p:nvPr/>
        </p:nvPicPr>
        <p:blipFill rotWithShape="1">
          <a:blip r:embed="rId4"/>
          <a:srcRect l="766" r="78395"/>
          <a:stretch/>
        </p:blipFill>
        <p:spPr>
          <a:xfrm>
            <a:off x="64757" y="1807140"/>
            <a:ext cx="1219533" cy="1520435"/>
          </a:xfrm>
          <a:prstGeom prst="rect">
            <a:avLst/>
          </a:prstGeom>
        </p:spPr>
      </p:pic>
    </p:spTree>
    <p:extLst>
      <p:ext uri="{BB962C8B-B14F-4D97-AF65-F5344CB8AC3E}">
        <p14:creationId xmlns:p14="http://schemas.microsoft.com/office/powerpoint/2010/main" val="27221291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AAC062-1E9E-8451-E48D-2EA16B4E7451}"/>
              </a:ext>
            </a:extLst>
          </p:cNvPr>
          <p:cNvSpPr/>
          <p:nvPr/>
        </p:nvSpPr>
        <p:spPr>
          <a:xfrm>
            <a:off x="428" y="1266187"/>
            <a:ext cx="9143572" cy="447897"/>
          </a:xfrm>
          <a:prstGeom prst="rect">
            <a:avLst/>
          </a:prstGeom>
          <a:solidFill>
            <a:srgbClr val="00A87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200" b="1" i="0" u="none" strike="noStrike" kern="1200" cap="none" spc="0" normalizeH="0" baseline="0" noProof="0" dirty="0">
              <a:ln>
                <a:noFill/>
              </a:ln>
              <a:solidFill>
                <a:srgbClr val="008563"/>
              </a:solidFill>
              <a:effectLst/>
              <a:uLnTx/>
              <a:uFillTx/>
              <a:latin typeface="Arial Nova Light" panose="020B0304020202020204" pitchFamily="34" charset="0"/>
              <a:ea typeface="+mn-ea"/>
              <a:cs typeface="+mn-cs"/>
            </a:endParaRPr>
          </a:p>
        </p:txBody>
      </p:sp>
      <p:pic>
        <p:nvPicPr>
          <p:cNvPr id="5" name="Graphic 4">
            <a:extLst>
              <a:ext uri="{FF2B5EF4-FFF2-40B4-BE49-F238E27FC236}">
                <a16:creationId xmlns:a16="http://schemas.microsoft.com/office/drawing/2014/main" id="{FDF9E2E6-3F05-6126-D223-28D8C68EB84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2983" y="265958"/>
            <a:ext cx="495300" cy="495300"/>
          </a:xfrm>
          <a:prstGeom prst="rect">
            <a:avLst/>
          </a:prstGeom>
        </p:spPr>
      </p:pic>
      <p:sp>
        <p:nvSpPr>
          <p:cNvPr id="6" name="Title 1">
            <a:extLst>
              <a:ext uri="{FF2B5EF4-FFF2-40B4-BE49-F238E27FC236}">
                <a16:creationId xmlns:a16="http://schemas.microsoft.com/office/drawing/2014/main" id="{6B7AD722-6238-0244-F3CB-B3DD3B822636}"/>
              </a:ext>
            </a:extLst>
          </p:cNvPr>
          <p:cNvSpPr txBox="1">
            <a:spLocks/>
          </p:cNvSpPr>
          <p:nvPr/>
        </p:nvSpPr>
        <p:spPr>
          <a:xfrm>
            <a:off x="883513" y="119154"/>
            <a:ext cx="7161732" cy="77932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2"/>
                </a:solidFill>
                <a:latin typeface="Arial" pitchFamily="34"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000000">
                    <a:lumMod val="50000"/>
                    <a:lumOff val="50000"/>
                  </a:srgbClr>
                </a:solidFill>
                <a:effectLst/>
                <a:uLnTx/>
                <a:uFillTx/>
                <a:latin typeface="Arial"/>
                <a:ea typeface="+mj-ea"/>
                <a:cs typeface="Arial" pitchFamily="34" charset="0"/>
              </a:rPr>
              <a:t>video types</a:t>
            </a:r>
          </a:p>
        </p:txBody>
      </p:sp>
      <p:sp>
        <p:nvSpPr>
          <p:cNvPr id="7" name="Rectangle: Rounded Corners 6">
            <a:extLst>
              <a:ext uri="{FF2B5EF4-FFF2-40B4-BE49-F238E27FC236}">
                <a16:creationId xmlns:a16="http://schemas.microsoft.com/office/drawing/2014/main" id="{0AC8F621-C611-1EB7-117C-C05836EDC19E}"/>
              </a:ext>
            </a:extLst>
          </p:cNvPr>
          <p:cNvSpPr>
            <a:spLocks/>
          </p:cNvSpPr>
          <p:nvPr/>
        </p:nvSpPr>
        <p:spPr>
          <a:xfrm>
            <a:off x="7163510" y="198115"/>
            <a:ext cx="1697507" cy="815607"/>
          </a:xfrm>
          <a:prstGeom prst="roundRect">
            <a:avLst>
              <a:gd name="adj" fmla="val 6031"/>
            </a:avLst>
          </a:prstGeom>
          <a:solidFill>
            <a:srgbClr val="EF5366"/>
          </a:solidFill>
          <a:ln>
            <a:solidFill>
              <a:srgbClr val="EF5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100" b="0" i="1"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Video</a:t>
            </a:r>
            <a:r>
              <a:rPr kumimoji="0" lang="en-US" sz="11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 are presented     in a range of formats.</a:t>
            </a:r>
          </a:p>
        </p:txBody>
      </p:sp>
      <p:pic>
        <p:nvPicPr>
          <p:cNvPr id="9" name="Picture 8">
            <a:extLst>
              <a:ext uri="{FF2B5EF4-FFF2-40B4-BE49-F238E27FC236}">
                <a16:creationId xmlns:a16="http://schemas.microsoft.com/office/drawing/2014/main" id="{3B686F24-9475-DE3E-0FA7-66D187DE49A9}"/>
              </a:ext>
            </a:extLst>
          </p:cNvPr>
          <p:cNvPicPr>
            <a:picLocks noChangeAspect="1"/>
          </p:cNvPicPr>
          <p:nvPr/>
        </p:nvPicPr>
        <p:blipFill rotWithShape="1">
          <a:blip r:embed="rId4"/>
          <a:srcRect t="47701" r="74740"/>
          <a:stretch/>
        </p:blipFill>
        <p:spPr>
          <a:xfrm>
            <a:off x="883513" y="1956412"/>
            <a:ext cx="1601337" cy="866452"/>
          </a:xfrm>
          <a:prstGeom prst="rect">
            <a:avLst/>
          </a:prstGeom>
        </p:spPr>
      </p:pic>
      <p:pic>
        <p:nvPicPr>
          <p:cNvPr id="13" name="Picture 12">
            <a:extLst>
              <a:ext uri="{FF2B5EF4-FFF2-40B4-BE49-F238E27FC236}">
                <a16:creationId xmlns:a16="http://schemas.microsoft.com/office/drawing/2014/main" id="{1CD8B595-1AF1-7115-8073-1549B8321147}"/>
              </a:ext>
            </a:extLst>
          </p:cNvPr>
          <p:cNvPicPr>
            <a:picLocks noChangeAspect="1"/>
          </p:cNvPicPr>
          <p:nvPr/>
        </p:nvPicPr>
        <p:blipFill rotWithShape="1">
          <a:blip r:embed="rId4"/>
          <a:srcRect l="24830" r="50305" b="50134"/>
          <a:stretch/>
        </p:blipFill>
        <p:spPr>
          <a:xfrm>
            <a:off x="908534" y="2822864"/>
            <a:ext cx="1576316" cy="826158"/>
          </a:xfrm>
          <a:prstGeom prst="rect">
            <a:avLst/>
          </a:prstGeom>
        </p:spPr>
      </p:pic>
      <p:pic>
        <p:nvPicPr>
          <p:cNvPr id="14" name="Picture 13">
            <a:extLst>
              <a:ext uri="{FF2B5EF4-FFF2-40B4-BE49-F238E27FC236}">
                <a16:creationId xmlns:a16="http://schemas.microsoft.com/office/drawing/2014/main" id="{2F26514A-EF10-9D73-3BA4-1542E3566A6F}"/>
              </a:ext>
            </a:extLst>
          </p:cNvPr>
          <p:cNvPicPr>
            <a:picLocks noChangeAspect="1"/>
          </p:cNvPicPr>
          <p:nvPr/>
        </p:nvPicPr>
        <p:blipFill rotWithShape="1">
          <a:blip r:embed="rId4"/>
          <a:srcRect l="24808" t="48631" r="50327"/>
          <a:stretch/>
        </p:blipFill>
        <p:spPr>
          <a:xfrm>
            <a:off x="919513" y="3676318"/>
            <a:ext cx="1576318" cy="851057"/>
          </a:xfrm>
          <a:prstGeom prst="rect">
            <a:avLst/>
          </a:prstGeom>
        </p:spPr>
      </p:pic>
      <p:pic>
        <p:nvPicPr>
          <p:cNvPr id="8" name="Picture 7">
            <a:extLst>
              <a:ext uri="{FF2B5EF4-FFF2-40B4-BE49-F238E27FC236}">
                <a16:creationId xmlns:a16="http://schemas.microsoft.com/office/drawing/2014/main" id="{2DA480F6-C784-4F69-79B4-D1C7077BA9DB}"/>
              </a:ext>
            </a:extLst>
          </p:cNvPr>
          <p:cNvPicPr>
            <a:picLocks noChangeAspect="1"/>
          </p:cNvPicPr>
          <p:nvPr/>
        </p:nvPicPr>
        <p:blipFill rotWithShape="1">
          <a:blip r:embed="rId4"/>
          <a:srcRect r="74740" b="51062"/>
          <a:stretch/>
        </p:blipFill>
        <p:spPr>
          <a:xfrm>
            <a:off x="888805" y="1096286"/>
            <a:ext cx="1601337" cy="810773"/>
          </a:xfrm>
          <a:prstGeom prst="rect">
            <a:avLst/>
          </a:prstGeom>
        </p:spPr>
      </p:pic>
      <p:sp>
        <p:nvSpPr>
          <p:cNvPr id="20" name="Rectangle: Rounded Corners 19">
            <a:extLst>
              <a:ext uri="{FF2B5EF4-FFF2-40B4-BE49-F238E27FC236}">
                <a16:creationId xmlns:a16="http://schemas.microsoft.com/office/drawing/2014/main" id="{55873A91-1497-C6FD-F652-4A3F91D82446}"/>
              </a:ext>
            </a:extLst>
          </p:cNvPr>
          <p:cNvSpPr>
            <a:spLocks/>
          </p:cNvSpPr>
          <p:nvPr/>
        </p:nvSpPr>
        <p:spPr>
          <a:xfrm>
            <a:off x="2631138" y="1220630"/>
            <a:ext cx="1439128" cy="615338"/>
          </a:xfrm>
          <a:prstGeom prst="roundRect">
            <a:avLst>
              <a:gd name="adj" fmla="val 6031"/>
            </a:avLst>
          </a:prstGeom>
          <a:solidFill>
            <a:srgbClr val="EF5366"/>
          </a:solidFill>
          <a:ln>
            <a:solidFill>
              <a:srgbClr val="EF5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Explain how a researcher did their research, the methods they chose and why.</a:t>
            </a:r>
          </a:p>
        </p:txBody>
      </p:sp>
      <p:sp>
        <p:nvSpPr>
          <p:cNvPr id="31" name="Rectangle: Rounded Corners 30">
            <a:extLst>
              <a:ext uri="{FF2B5EF4-FFF2-40B4-BE49-F238E27FC236}">
                <a16:creationId xmlns:a16="http://schemas.microsoft.com/office/drawing/2014/main" id="{D964BFFA-A2C0-5158-12A9-96D0C8F3F151}"/>
              </a:ext>
            </a:extLst>
          </p:cNvPr>
          <p:cNvSpPr>
            <a:spLocks/>
          </p:cNvSpPr>
          <p:nvPr/>
        </p:nvSpPr>
        <p:spPr>
          <a:xfrm>
            <a:off x="2631138" y="2081795"/>
            <a:ext cx="1439128" cy="615338"/>
          </a:xfrm>
          <a:prstGeom prst="roundRect">
            <a:avLst>
              <a:gd name="adj" fmla="val 6031"/>
            </a:avLst>
          </a:prstGeom>
          <a:solidFill>
            <a:srgbClr val="EF5366"/>
          </a:solidFill>
          <a:ln>
            <a:solidFill>
              <a:srgbClr val="EF5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Licensed films from various content partners.</a:t>
            </a:r>
          </a:p>
        </p:txBody>
      </p:sp>
      <p:sp>
        <p:nvSpPr>
          <p:cNvPr id="33" name="Rectangle: Rounded Corners 32">
            <a:extLst>
              <a:ext uri="{FF2B5EF4-FFF2-40B4-BE49-F238E27FC236}">
                <a16:creationId xmlns:a16="http://schemas.microsoft.com/office/drawing/2014/main" id="{A52F41B1-8222-36AC-392F-4E8614B32242}"/>
              </a:ext>
            </a:extLst>
          </p:cNvPr>
          <p:cNvSpPr>
            <a:spLocks/>
          </p:cNvSpPr>
          <p:nvPr/>
        </p:nvSpPr>
        <p:spPr>
          <a:xfrm>
            <a:off x="2631138" y="2938664"/>
            <a:ext cx="1439128" cy="615338"/>
          </a:xfrm>
          <a:prstGeom prst="roundRect">
            <a:avLst>
              <a:gd name="adj" fmla="val 6031"/>
            </a:avLst>
          </a:prstGeom>
          <a:solidFill>
            <a:srgbClr val="EF5366"/>
          </a:solidFill>
          <a:ln>
            <a:solidFill>
              <a:srgbClr val="EF5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Conference presentations from key experts.</a:t>
            </a:r>
          </a:p>
        </p:txBody>
      </p:sp>
      <p:sp>
        <p:nvSpPr>
          <p:cNvPr id="35" name="Rectangle: Rounded Corners 34">
            <a:extLst>
              <a:ext uri="{FF2B5EF4-FFF2-40B4-BE49-F238E27FC236}">
                <a16:creationId xmlns:a16="http://schemas.microsoft.com/office/drawing/2014/main" id="{A8E94356-4DA1-4025-0973-6E3B65EC8E31}"/>
              </a:ext>
            </a:extLst>
          </p:cNvPr>
          <p:cNvSpPr>
            <a:spLocks/>
          </p:cNvSpPr>
          <p:nvPr/>
        </p:nvSpPr>
        <p:spPr>
          <a:xfrm>
            <a:off x="2631138" y="3798603"/>
            <a:ext cx="1439128" cy="615338"/>
          </a:xfrm>
          <a:prstGeom prst="roundRect">
            <a:avLst>
              <a:gd name="adj" fmla="val 6031"/>
            </a:avLst>
          </a:prstGeom>
          <a:solidFill>
            <a:srgbClr val="EF5366"/>
          </a:solidFill>
          <a:ln>
            <a:solidFill>
              <a:srgbClr val="EF5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Methods applied to real world situations, to make connections between theory and practice.</a:t>
            </a:r>
          </a:p>
        </p:txBody>
      </p:sp>
      <p:pic>
        <p:nvPicPr>
          <p:cNvPr id="3" name="Picture 2">
            <a:extLst>
              <a:ext uri="{FF2B5EF4-FFF2-40B4-BE49-F238E27FC236}">
                <a16:creationId xmlns:a16="http://schemas.microsoft.com/office/drawing/2014/main" id="{C20E284C-E7E7-4AEC-BC31-50A34EA3FD4C}"/>
              </a:ext>
            </a:extLst>
          </p:cNvPr>
          <p:cNvPicPr>
            <a:picLocks noChangeAspect="1"/>
          </p:cNvPicPr>
          <p:nvPr/>
        </p:nvPicPr>
        <p:blipFill rotWithShape="1">
          <a:blip r:embed="rId4"/>
          <a:srcRect l="73723" t="49678" r="1017" b="-1977"/>
          <a:stretch/>
        </p:blipFill>
        <p:spPr>
          <a:xfrm>
            <a:off x="4751419" y="3693966"/>
            <a:ext cx="1601337" cy="866452"/>
          </a:xfrm>
          <a:prstGeom prst="rect">
            <a:avLst/>
          </a:prstGeom>
        </p:spPr>
      </p:pic>
      <p:pic>
        <p:nvPicPr>
          <p:cNvPr id="15" name="Picture 14">
            <a:extLst>
              <a:ext uri="{FF2B5EF4-FFF2-40B4-BE49-F238E27FC236}">
                <a16:creationId xmlns:a16="http://schemas.microsoft.com/office/drawing/2014/main" id="{EBC35AC9-CA8E-8E24-CCB8-773D0DAFB664}"/>
              </a:ext>
            </a:extLst>
          </p:cNvPr>
          <p:cNvPicPr>
            <a:picLocks noChangeAspect="1"/>
          </p:cNvPicPr>
          <p:nvPr/>
        </p:nvPicPr>
        <p:blipFill rotWithShape="1">
          <a:blip r:embed="rId4"/>
          <a:srcRect l="49193" r="25942" b="48631"/>
          <a:stretch/>
        </p:blipFill>
        <p:spPr>
          <a:xfrm>
            <a:off x="4718535" y="1122913"/>
            <a:ext cx="1576316" cy="851058"/>
          </a:xfrm>
          <a:prstGeom prst="rect">
            <a:avLst/>
          </a:prstGeom>
        </p:spPr>
      </p:pic>
      <p:sp>
        <p:nvSpPr>
          <p:cNvPr id="16" name="Rectangle 15">
            <a:extLst>
              <a:ext uri="{FF2B5EF4-FFF2-40B4-BE49-F238E27FC236}">
                <a16:creationId xmlns:a16="http://schemas.microsoft.com/office/drawing/2014/main" id="{27E4E7AF-2255-79C4-4B9B-7F25795B2308}"/>
              </a:ext>
            </a:extLst>
          </p:cNvPr>
          <p:cNvSpPr/>
          <p:nvPr/>
        </p:nvSpPr>
        <p:spPr>
          <a:xfrm>
            <a:off x="4718535" y="1266187"/>
            <a:ext cx="72000" cy="447897"/>
          </a:xfrm>
          <a:prstGeom prst="rect">
            <a:avLst/>
          </a:prstGeom>
          <a:solidFill>
            <a:srgbClr val="00A87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200" b="1" i="0" u="none" strike="noStrike" kern="1200" cap="none" spc="0" normalizeH="0" baseline="0" noProof="0" dirty="0">
              <a:ln>
                <a:noFill/>
              </a:ln>
              <a:solidFill>
                <a:srgbClr val="008563"/>
              </a:solidFill>
              <a:effectLst/>
              <a:uLnTx/>
              <a:uFillTx/>
              <a:latin typeface="Arial Nova Light" panose="020B0304020202020204" pitchFamily="34" charset="0"/>
              <a:ea typeface="+mn-ea"/>
              <a:cs typeface="+mn-cs"/>
            </a:endParaRPr>
          </a:p>
        </p:txBody>
      </p:sp>
      <p:sp>
        <p:nvSpPr>
          <p:cNvPr id="17" name="Rectangle 16">
            <a:extLst>
              <a:ext uri="{FF2B5EF4-FFF2-40B4-BE49-F238E27FC236}">
                <a16:creationId xmlns:a16="http://schemas.microsoft.com/office/drawing/2014/main" id="{0369C279-A2E4-8290-227E-E06F2B134034}"/>
              </a:ext>
            </a:extLst>
          </p:cNvPr>
          <p:cNvSpPr/>
          <p:nvPr/>
        </p:nvSpPr>
        <p:spPr>
          <a:xfrm>
            <a:off x="6244450" y="1266187"/>
            <a:ext cx="54000" cy="447897"/>
          </a:xfrm>
          <a:prstGeom prst="rect">
            <a:avLst/>
          </a:prstGeom>
          <a:solidFill>
            <a:srgbClr val="00A87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200" b="1" i="0" u="none" strike="noStrike" kern="1200" cap="none" spc="0" normalizeH="0" baseline="0" noProof="0" dirty="0">
              <a:ln>
                <a:noFill/>
              </a:ln>
              <a:solidFill>
                <a:srgbClr val="008563"/>
              </a:solidFill>
              <a:effectLst/>
              <a:uLnTx/>
              <a:uFillTx/>
              <a:latin typeface="Arial Nova Light" panose="020B0304020202020204" pitchFamily="34" charset="0"/>
              <a:ea typeface="+mn-ea"/>
              <a:cs typeface="+mn-cs"/>
            </a:endParaRPr>
          </a:p>
        </p:txBody>
      </p:sp>
      <p:pic>
        <p:nvPicPr>
          <p:cNvPr id="18" name="Picture 17">
            <a:extLst>
              <a:ext uri="{FF2B5EF4-FFF2-40B4-BE49-F238E27FC236}">
                <a16:creationId xmlns:a16="http://schemas.microsoft.com/office/drawing/2014/main" id="{AA8312D9-15B6-A88C-CEA1-DFB06E5796BF}"/>
              </a:ext>
            </a:extLst>
          </p:cNvPr>
          <p:cNvPicPr>
            <a:picLocks noChangeAspect="1"/>
          </p:cNvPicPr>
          <p:nvPr/>
        </p:nvPicPr>
        <p:blipFill rotWithShape="1">
          <a:blip r:embed="rId4"/>
          <a:srcRect l="49193" t="48631" r="25942"/>
          <a:stretch/>
        </p:blipFill>
        <p:spPr>
          <a:xfrm>
            <a:off x="4716063" y="1974630"/>
            <a:ext cx="1576317" cy="851058"/>
          </a:xfrm>
          <a:prstGeom prst="rect">
            <a:avLst/>
          </a:prstGeom>
        </p:spPr>
      </p:pic>
      <p:pic>
        <p:nvPicPr>
          <p:cNvPr id="19" name="Picture 18">
            <a:extLst>
              <a:ext uri="{FF2B5EF4-FFF2-40B4-BE49-F238E27FC236}">
                <a16:creationId xmlns:a16="http://schemas.microsoft.com/office/drawing/2014/main" id="{E1D8DFB9-AC24-AFDC-646D-AEC08B2D25E3}"/>
              </a:ext>
            </a:extLst>
          </p:cNvPr>
          <p:cNvPicPr>
            <a:picLocks noChangeAspect="1"/>
          </p:cNvPicPr>
          <p:nvPr/>
        </p:nvPicPr>
        <p:blipFill rotWithShape="1">
          <a:blip r:embed="rId4"/>
          <a:srcRect l="73999" r="1136" b="48486"/>
          <a:stretch/>
        </p:blipFill>
        <p:spPr>
          <a:xfrm>
            <a:off x="4751419" y="2822864"/>
            <a:ext cx="1576316" cy="853454"/>
          </a:xfrm>
          <a:prstGeom prst="rect">
            <a:avLst/>
          </a:prstGeom>
        </p:spPr>
      </p:pic>
      <p:cxnSp>
        <p:nvCxnSpPr>
          <p:cNvPr id="21" name="Straight Connector 20">
            <a:extLst>
              <a:ext uri="{FF2B5EF4-FFF2-40B4-BE49-F238E27FC236}">
                <a16:creationId xmlns:a16="http://schemas.microsoft.com/office/drawing/2014/main" id="{3909FE76-AAE2-9033-8E4B-F63FB5FCF3FA}"/>
              </a:ext>
            </a:extLst>
          </p:cNvPr>
          <p:cNvCxnSpPr>
            <a:cxnSpLocks/>
          </p:cNvCxnSpPr>
          <p:nvPr/>
        </p:nvCxnSpPr>
        <p:spPr>
          <a:xfrm flipV="1">
            <a:off x="2409786" y="1528299"/>
            <a:ext cx="216000" cy="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934603DF-BA8A-BBFB-49C4-592B044871E6}"/>
              </a:ext>
            </a:extLst>
          </p:cNvPr>
          <p:cNvCxnSpPr>
            <a:cxnSpLocks/>
          </p:cNvCxnSpPr>
          <p:nvPr/>
        </p:nvCxnSpPr>
        <p:spPr>
          <a:xfrm flipV="1">
            <a:off x="2398493" y="2389464"/>
            <a:ext cx="216000" cy="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C0BCEC3A-7716-C005-2E30-C26A36406AAA}"/>
              </a:ext>
            </a:extLst>
          </p:cNvPr>
          <p:cNvCxnSpPr>
            <a:cxnSpLocks/>
          </p:cNvCxnSpPr>
          <p:nvPr/>
        </p:nvCxnSpPr>
        <p:spPr>
          <a:xfrm flipV="1">
            <a:off x="2398493" y="3249591"/>
            <a:ext cx="216000" cy="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B7899962-F672-036D-8D10-E730820688BA}"/>
              </a:ext>
            </a:extLst>
          </p:cNvPr>
          <p:cNvCxnSpPr>
            <a:cxnSpLocks/>
          </p:cNvCxnSpPr>
          <p:nvPr/>
        </p:nvCxnSpPr>
        <p:spPr>
          <a:xfrm flipV="1">
            <a:off x="2412851" y="4098711"/>
            <a:ext cx="216000" cy="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1DDF7FB-C088-7B1C-3735-D8044419E407}"/>
              </a:ext>
            </a:extLst>
          </p:cNvPr>
          <p:cNvCxnSpPr>
            <a:cxnSpLocks/>
          </p:cNvCxnSpPr>
          <p:nvPr/>
        </p:nvCxnSpPr>
        <p:spPr>
          <a:xfrm flipV="1">
            <a:off x="6247550" y="1528298"/>
            <a:ext cx="216000" cy="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2E8F747-378C-2559-6A23-B3C54C950B9D}"/>
              </a:ext>
            </a:extLst>
          </p:cNvPr>
          <p:cNvCxnSpPr>
            <a:cxnSpLocks/>
          </p:cNvCxnSpPr>
          <p:nvPr/>
        </p:nvCxnSpPr>
        <p:spPr>
          <a:xfrm flipV="1">
            <a:off x="6243081" y="2389463"/>
            <a:ext cx="216000" cy="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0C99C8B-CC22-6DAB-6542-34E9868F3C02}"/>
              </a:ext>
            </a:extLst>
          </p:cNvPr>
          <p:cNvCxnSpPr>
            <a:cxnSpLocks/>
          </p:cNvCxnSpPr>
          <p:nvPr/>
        </p:nvCxnSpPr>
        <p:spPr>
          <a:xfrm flipV="1">
            <a:off x="6263553" y="3249590"/>
            <a:ext cx="216000" cy="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577D89E-2E38-B262-BAD4-51A4301BFAE3}"/>
              </a:ext>
            </a:extLst>
          </p:cNvPr>
          <p:cNvCxnSpPr>
            <a:cxnSpLocks/>
          </p:cNvCxnSpPr>
          <p:nvPr/>
        </p:nvCxnSpPr>
        <p:spPr>
          <a:xfrm flipV="1">
            <a:off x="6271087" y="4098710"/>
            <a:ext cx="216000" cy="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7" name="Rectangle: Rounded Corners 36">
            <a:extLst>
              <a:ext uri="{FF2B5EF4-FFF2-40B4-BE49-F238E27FC236}">
                <a16:creationId xmlns:a16="http://schemas.microsoft.com/office/drawing/2014/main" id="{710CEAEF-23C4-1092-70D6-6D116BFDC4BB}"/>
              </a:ext>
            </a:extLst>
          </p:cNvPr>
          <p:cNvSpPr>
            <a:spLocks/>
          </p:cNvSpPr>
          <p:nvPr/>
        </p:nvSpPr>
        <p:spPr>
          <a:xfrm>
            <a:off x="6482081" y="1220630"/>
            <a:ext cx="1439128" cy="615338"/>
          </a:xfrm>
          <a:prstGeom prst="roundRect">
            <a:avLst>
              <a:gd name="adj" fmla="val 6031"/>
            </a:avLst>
          </a:prstGeom>
          <a:solidFill>
            <a:srgbClr val="EF5366"/>
          </a:solidFill>
          <a:ln>
            <a:solidFill>
              <a:srgbClr val="EF5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Academics discuss a concept or topic, offering interesting insights and perspectives.</a:t>
            </a:r>
          </a:p>
        </p:txBody>
      </p:sp>
      <p:sp>
        <p:nvSpPr>
          <p:cNvPr id="39" name="Rectangle: Rounded Corners 38">
            <a:extLst>
              <a:ext uri="{FF2B5EF4-FFF2-40B4-BE49-F238E27FC236}">
                <a16:creationId xmlns:a16="http://schemas.microsoft.com/office/drawing/2014/main" id="{BAD4C71A-52D7-6C5E-3551-DC051EA70934}"/>
              </a:ext>
            </a:extLst>
          </p:cNvPr>
          <p:cNvSpPr>
            <a:spLocks/>
          </p:cNvSpPr>
          <p:nvPr/>
        </p:nvSpPr>
        <p:spPr>
          <a:xfrm>
            <a:off x="6475257" y="2081795"/>
            <a:ext cx="1439128" cy="615338"/>
          </a:xfrm>
          <a:prstGeom prst="roundRect">
            <a:avLst>
              <a:gd name="adj" fmla="val 6031"/>
            </a:avLst>
          </a:prstGeom>
          <a:solidFill>
            <a:srgbClr val="EF5366"/>
          </a:solidFill>
          <a:ln>
            <a:solidFill>
              <a:srgbClr val="EF5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endParaRPr>
          </a:p>
        </p:txBody>
      </p:sp>
      <p:sp>
        <p:nvSpPr>
          <p:cNvPr id="41" name="Rectangle: Rounded Corners 40">
            <a:extLst>
              <a:ext uri="{FF2B5EF4-FFF2-40B4-BE49-F238E27FC236}">
                <a16:creationId xmlns:a16="http://schemas.microsoft.com/office/drawing/2014/main" id="{5FD9ECCE-BEE2-E611-3B62-07E0D7D67CF7}"/>
              </a:ext>
            </a:extLst>
          </p:cNvPr>
          <p:cNvSpPr>
            <a:spLocks/>
          </p:cNvSpPr>
          <p:nvPr/>
        </p:nvSpPr>
        <p:spPr>
          <a:xfrm>
            <a:off x="6475257" y="2938664"/>
            <a:ext cx="1439128" cy="615338"/>
          </a:xfrm>
          <a:prstGeom prst="roundRect">
            <a:avLst>
              <a:gd name="adj" fmla="val 6031"/>
            </a:avLst>
          </a:prstGeom>
          <a:solidFill>
            <a:srgbClr val="EF5366"/>
          </a:solidFill>
          <a:ln>
            <a:solidFill>
              <a:srgbClr val="EF5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Explanations of research methods and approaches.</a:t>
            </a:r>
          </a:p>
        </p:txBody>
      </p:sp>
      <p:sp>
        <p:nvSpPr>
          <p:cNvPr id="43" name="Rectangle: Rounded Corners 42">
            <a:extLst>
              <a:ext uri="{FF2B5EF4-FFF2-40B4-BE49-F238E27FC236}">
                <a16:creationId xmlns:a16="http://schemas.microsoft.com/office/drawing/2014/main" id="{C2558DA0-AFD0-3B0B-7E9B-867D361CB356}"/>
              </a:ext>
            </a:extLst>
          </p:cNvPr>
          <p:cNvSpPr>
            <a:spLocks/>
          </p:cNvSpPr>
          <p:nvPr/>
        </p:nvSpPr>
        <p:spPr>
          <a:xfrm>
            <a:off x="6482081" y="3798603"/>
            <a:ext cx="1439128" cy="615338"/>
          </a:xfrm>
          <a:prstGeom prst="roundRect">
            <a:avLst>
              <a:gd name="adj" fmla="val 6031"/>
            </a:avLst>
          </a:prstGeom>
          <a:solidFill>
            <a:srgbClr val="EF5366"/>
          </a:solidFill>
          <a:ln>
            <a:solidFill>
              <a:srgbClr val="EF5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endParaRPr>
          </a:p>
        </p:txBody>
      </p:sp>
      <p:sp>
        <p:nvSpPr>
          <p:cNvPr id="10" name="Rectangle 9">
            <a:extLst>
              <a:ext uri="{FF2B5EF4-FFF2-40B4-BE49-F238E27FC236}">
                <a16:creationId xmlns:a16="http://schemas.microsoft.com/office/drawing/2014/main" id="{A6A664E7-43EE-6600-3047-DC35BE68A6D8}"/>
              </a:ext>
            </a:extLst>
          </p:cNvPr>
          <p:cNvSpPr/>
          <p:nvPr/>
        </p:nvSpPr>
        <p:spPr>
          <a:xfrm>
            <a:off x="890337" y="1266187"/>
            <a:ext cx="72000" cy="447897"/>
          </a:xfrm>
          <a:prstGeom prst="rect">
            <a:avLst/>
          </a:prstGeom>
          <a:solidFill>
            <a:srgbClr val="00A87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200" b="1" i="0" u="none" strike="noStrike" kern="1200" cap="none" spc="0" normalizeH="0" baseline="0" noProof="0" dirty="0">
              <a:ln>
                <a:noFill/>
              </a:ln>
              <a:solidFill>
                <a:srgbClr val="008563"/>
              </a:solidFill>
              <a:effectLst/>
              <a:uLnTx/>
              <a:uFillTx/>
              <a:latin typeface="Arial Nova Light" panose="020B0304020202020204" pitchFamily="34" charset="0"/>
              <a:ea typeface="+mn-ea"/>
              <a:cs typeface="+mn-cs"/>
            </a:endParaRPr>
          </a:p>
        </p:txBody>
      </p:sp>
      <p:sp>
        <p:nvSpPr>
          <p:cNvPr id="11" name="Rectangle 10">
            <a:extLst>
              <a:ext uri="{FF2B5EF4-FFF2-40B4-BE49-F238E27FC236}">
                <a16:creationId xmlns:a16="http://schemas.microsoft.com/office/drawing/2014/main" id="{8B617B3F-412F-CE3A-C5DD-070A6D12F100}"/>
              </a:ext>
            </a:extLst>
          </p:cNvPr>
          <p:cNvSpPr/>
          <p:nvPr/>
        </p:nvSpPr>
        <p:spPr>
          <a:xfrm>
            <a:off x="2413978" y="1266187"/>
            <a:ext cx="81853" cy="447897"/>
          </a:xfrm>
          <a:prstGeom prst="rect">
            <a:avLst/>
          </a:prstGeom>
          <a:solidFill>
            <a:srgbClr val="00A87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200" b="1" i="0" u="none" strike="noStrike" kern="1200" cap="none" spc="0" normalizeH="0" baseline="0" noProof="0" dirty="0">
              <a:ln>
                <a:noFill/>
              </a:ln>
              <a:solidFill>
                <a:srgbClr val="008563"/>
              </a:solidFill>
              <a:effectLst/>
              <a:uLnTx/>
              <a:uFillTx/>
              <a:latin typeface="Arial Nova Light" panose="020B0304020202020204" pitchFamily="34" charset="0"/>
              <a:ea typeface="+mn-ea"/>
              <a:cs typeface="+mn-cs"/>
            </a:endParaRPr>
          </a:p>
        </p:txBody>
      </p:sp>
      <p:sp>
        <p:nvSpPr>
          <p:cNvPr id="54" name="TextBox 53">
            <a:extLst>
              <a:ext uri="{FF2B5EF4-FFF2-40B4-BE49-F238E27FC236}">
                <a16:creationId xmlns:a16="http://schemas.microsoft.com/office/drawing/2014/main" id="{723BE57B-DB7F-EA18-9F03-A3D732E526F2}"/>
              </a:ext>
            </a:extLst>
          </p:cNvPr>
          <p:cNvSpPr txBox="1"/>
          <p:nvPr/>
        </p:nvSpPr>
        <p:spPr>
          <a:xfrm>
            <a:off x="6406663" y="2073730"/>
            <a:ext cx="1576316" cy="646331"/>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Key academics in the field offer their experiences and observations on research methods.</a:t>
            </a:r>
            <a:endParaRPr kumimoji="0" lang="en-GB" sz="9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55" name="TextBox 54">
            <a:extLst>
              <a:ext uri="{FF2B5EF4-FFF2-40B4-BE49-F238E27FC236}">
                <a16:creationId xmlns:a16="http://schemas.microsoft.com/office/drawing/2014/main" id="{EABBE0B8-1DF0-E640-CEF4-691450C14BC9}"/>
              </a:ext>
            </a:extLst>
          </p:cNvPr>
          <p:cNvSpPr txBox="1"/>
          <p:nvPr/>
        </p:nvSpPr>
        <p:spPr>
          <a:xfrm>
            <a:off x="6430439" y="3785944"/>
            <a:ext cx="1576316" cy="646331"/>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Key Overview of a key course topic; how to understand it, how to do it, what the key points are.</a:t>
            </a:r>
            <a:endParaRPr kumimoji="0" lang="en-GB" sz="9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1224559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43745A6-4DB0-9E74-53B0-C23C43E9AC23}"/>
              </a:ext>
            </a:extLst>
          </p:cNvPr>
          <p:cNvSpPr/>
          <p:nvPr/>
        </p:nvSpPr>
        <p:spPr>
          <a:xfrm>
            <a:off x="428" y="1266187"/>
            <a:ext cx="9143572" cy="447897"/>
          </a:xfrm>
          <a:prstGeom prst="rect">
            <a:avLst/>
          </a:prstGeom>
          <a:solidFill>
            <a:srgbClr val="00A87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200" b="1" i="0" u="none" strike="noStrike" kern="1200" cap="none" spc="0" normalizeH="0" baseline="0" noProof="0" dirty="0">
              <a:ln>
                <a:noFill/>
              </a:ln>
              <a:solidFill>
                <a:srgbClr val="008563"/>
              </a:solidFill>
              <a:effectLst/>
              <a:uLnTx/>
              <a:uFillTx/>
              <a:latin typeface="Arial Nova Light" panose="020B0304020202020204" pitchFamily="34" charset="0"/>
              <a:ea typeface="+mn-ea"/>
              <a:cs typeface="+mn-cs"/>
            </a:endParaRPr>
          </a:p>
        </p:txBody>
      </p:sp>
      <p:sp>
        <p:nvSpPr>
          <p:cNvPr id="26" name="Rectangle: Rounded Corners 25">
            <a:extLst>
              <a:ext uri="{FF2B5EF4-FFF2-40B4-BE49-F238E27FC236}">
                <a16:creationId xmlns:a16="http://schemas.microsoft.com/office/drawing/2014/main" id="{5C7C2D56-522D-DA92-834A-4141296174EA}"/>
              </a:ext>
            </a:extLst>
          </p:cNvPr>
          <p:cNvSpPr>
            <a:spLocks/>
          </p:cNvSpPr>
          <p:nvPr/>
        </p:nvSpPr>
        <p:spPr>
          <a:xfrm>
            <a:off x="354465" y="1053515"/>
            <a:ext cx="1697507" cy="1673905"/>
          </a:xfrm>
          <a:prstGeom prst="roundRect">
            <a:avLst>
              <a:gd name="adj" fmla="val 5287"/>
            </a:avLst>
          </a:prstGeom>
          <a:solidFill>
            <a:srgbClr val="EF5366"/>
          </a:solidFill>
          <a:ln>
            <a:solidFill>
              <a:srgbClr val="EF5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Use the functions at the bottom of the video display to adjust the volume, increase and decrease the video quality and playback speed, add subtitles, open in a new tab, or view full-screen.</a:t>
            </a:r>
          </a:p>
        </p:txBody>
      </p:sp>
      <p:sp>
        <p:nvSpPr>
          <p:cNvPr id="39" name="Rectangle: Rounded Corners 38">
            <a:extLst>
              <a:ext uri="{FF2B5EF4-FFF2-40B4-BE49-F238E27FC236}">
                <a16:creationId xmlns:a16="http://schemas.microsoft.com/office/drawing/2014/main" id="{24680EF8-59C8-E92D-773F-89CAE153C8E9}"/>
              </a:ext>
            </a:extLst>
          </p:cNvPr>
          <p:cNvSpPr>
            <a:spLocks/>
          </p:cNvSpPr>
          <p:nvPr/>
        </p:nvSpPr>
        <p:spPr>
          <a:xfrm>
            <a:off x="6958919" y="1434680"/>
            <a:ext cx="1697507" cy="791399"/>
          </a:xfrm>
          <a:prstGeom prst="roundRect">
            <a:avLst>
              <a:gd name="adj" fmla="val 7662"/>
            </a:avLst>
          </a:prstGeom>
          <a:solidFill>
            <a:srgbClr val="EF5366"/>
          </a:solidFill>
          <a:ln>
            <a:solidFill>
              <a:srgbClr val="EF5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Search within the video transcript for your key words.</a:t>
            </a:r>
          </a:p>
        </p:txBody>
      </p:sp>
      <p:pic>
        <p:nvPicPr>
          <p:cNvPr id="3" name="Graphic 2">
            <a:extLst>
              <a:ext uri="{FF2B5EF4-FFF2-40B4-BE49-F238E27FC236}">
                <a16:creationId xmlns:a16="http://schemas.microsoft.com/office/drawing/2014/main" id="{0DA27555-82F2-529C-10CC-C86BCAF75B7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2983" y="265958"/>
            <a:ext cx="495300" cy="495300"/>
          </a:xfrm>
          <a:prstGeom prst="rect">
            <a:avLst/>
          </a:prstGeom>
        </p:spPr>
      </p:pic>
      <p:sp>
        <p:nvSpPr>
          <p:cNvPr id="4" name="Title 1">
            <a:extLst>
              <a:ext uri="{FF2B5EF4-FFF2-40B4-BE49-F238E27FC236}">
                <a16:creationId xmlns:a16="http://schemas.microsoft.com/office/drawing/2014/main" id="{B29EFE07-6991-04F2-91AB-EDCE5FE02EC1}"/>
              </a:ext>
            </a:extLst>
          </p:cNvPr>
          <p:cNvSpPr txBox="1">
            <a:spLocks/>
          </p:cNvSpPr>
          <p:nvPr/>
        </p:nvSpPr>
        <p:spPr>
          <a:xfrm>
            <a:off x="883513" y="119154"/>
            <a:ext cx="3330678" cy="77932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2"/>
                </a:solidFill>
                <a:latin typeface="Arial" pitchFamily="34"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000000">
                    <a:lumMod val="50000"/>
                    <a:lumOff val="50000"/>
                  </a:srgbClr>
                </a:solidFill>
                <a:effectLst/>
                <a:uLnTx/>
                <a:uFillTx/>
                <a:latin typeface="Arial"/>
                <a:ea typeface="+mj-ea"/>
                <a:cs typeface="Arial" pitchFamily="34" charset="0"/>
              </a:rPr>
              <a:t>video player</a:t>
            </a:r>
          </a:p>
        </p:txBody>
      </p:sp>
      <p:pic>
        <p:nvPicPr>
          <p:cNvPr id="10" name="Picture 9">
            <a:extLst>
              <a:ext uri="{FF2B5EF4-FFF2-40B4-BE49-F238E27FC236}">
                <a16:creationId xmlns:a16="http://schemas.microsoft.com/office/drawing/2014/main" id="{39F4E4AF-C6EB-A3DB-86B5-F89185D23157}"/>
              </a:ext>
            </a:extLst>
          </p:cNvPr>
          <p:cNvPicPr>
            <a:picLocks noChangeAspect="1"/>
          </p:cNvPicPr>
          <p:nvPr/>
        </p:nvPicPr>
        <p:blipFill rotWithShape="1">
          <a:blip r:embed="rId4"/>
          <a:srcRect b="2281"/>
          <a:stretch/>
        </p:blipFill>
        <p:spPr>
          <a:xfrm>
            <a:off x="2439920" y="1266187"/>
            <a:ext cx="4238034" cy="3877313"/>
          </a:xfrm>
          <a:prstGeom prst="rect">
            <a:avLst/>
          </a:prstGeom>
          <a:ln>
            <a:solidFill>
              <a:srgbClr val="EF5366"/>
            </a:solidFill>
          </a:ln>
        </p:spPr>
      </p:pic>
      <p:sp>
        <p:nvSpPr>
          <p:cNvPr id="15" name="Rectangle: Rounded Corners 14">
            <a:extLst>
              <a:ext uri="{FF2B5EF4-FFF2-40B4-BE49-F238E27FC236}">
                <a16:creationId xmlns:a16="http://schemas.microsoft.com/office/drawing/2014/main" id="{C540B6A9-349F-35FD-FE8C-2E05D3F4E337}"/>
              </a:ext>
            </a:extLst>
          </p:cNvPr>
          <p:cNvSpPr>
            <a:spLocks/>
          </p:cNvSpPr>
          <p:nvPr/>
        </p:nvSpPr>
        <p:spPr>
          <a:xfrm>
            <a:off x="354465" y="3582970"/>
            <a:ext cx="1697507" cy="580485"/>
          </a:xfrm>
          <a:prstGeom prst="roundRect">
            <a:avLst>
              <a:gd name="adj" fmla="val 7662"/>
            </a:avLst>
          </a:prstGeom>
          <a:solidFill>
            <a:srgbClr val="EF5366"/>
          </a:solidFill>
          <a:ln>
            <a:solidFill>
              <a:srgbClr val="EF5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100" b="0" i="1"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Chapters</a:t>
            </a:r>
            <a:r>
              <a:rPr kumimoji="0" lang="en-US" sz="11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 move to a different chapter of the video</a:t>
            </a:r>
          </a:p>
        </p:txBody>
      </p:sp>
      <p:cxnSp>
        <p:nvCxnSpPr>
          <p:cNvPr id="27" name="Straight Connector 26">
            <a:extLst>
              <a:ext uri="{FF2B5EF4-FFF2-40B4-BE49-F238E27FC236}">
                <a16:creationId xmlns:a16="http://schemas.microsoft.com/office/drawing/2014/main" id="{8DF9CB0D-7447-A23F-82FE-6E469AFB04CA}"/>
              </a:ext>
            </a:extLst>
          </p:cNvPr>
          <p:cNvCxnSpPr>
            <a:cxnSpLocks/>
            <a:endCxn id="26" idx="3"/>
          </p:cNvCxnSpPr>
          <p:nvPr/>
        </p:nvCxnSpPr>
        <p:spPr>
          <a:xfrm flipH="1" flipV="1">
            <a:off x="2051972" y="1890468"/>
            <a:ext cx="499237" cy="966929"/>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1CC7CF7-F9A2-E618-906B-7E6BFE89B071}"/>
              </a:ext>
            </a:extLst>
          </p:cNvPr>
          <p:cNvCxnSpPr>
            <a:cxnSpLocks/>
          </p:cNvCxnSpPr>
          <p:nvPr/>
        </p:nvCxnSpPr>
        <p:spPr>
          <a:xfrm flipH="1">
            <a:off x="6509039" y="1844002"/>
            <a:ext cx="449880" cy="7174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D0ABB14F-CB9C-B964-2081-878298BA19CD}"/>
              </a:ext>
            </a:extLst>
          </p:cNvPr>
          <p:cNvSpPr>
            <a:spLocks/>
          </p:cNvSpPr>
          <p:nvPr/>
        </p:nvSpPr>
        <p:spPr>
          <a:xfrm>
            <a:off x="6958919" y="2451610"/>
            <a:ext cx="1697507" cy="791399"/>
          </a:xfrm>
          <a:prstGeom prst="roundRect">
            <a:avLst>
              <a:gd name="adj" fmla="val 7662"/>
            </a:avLst>
          </a:prstGeom>
          <a:solidFill>
            <a:srgbClr val="EF5366"/>
          </a:solidFill>
          <a:ln>
            <a:solidFill>
              <a:srgbClr val="EF5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Use the auto-scrolling transcript to follow along with the video as it plays.</a:t>
            </a:r>
          </a:p>
        </p:txBody>
      </p:sp>
      <p:cxnSp>
        <p:nvCxnSpPr>
          <p:cNvPr id="24" name="Straight Connector 23">
            <a:extLst>
              <a:ext uri="{FF2B5EF4-FFF2-40B4-BE49-F238E27FC236}">
                <a16:creationId xmlns:a16="http://schemas.microsoft.com/office/drawing/2014/main" id="{99775008-B9B2-7050-6B50-06AD9131AE86}"/>
              </a:ext>
            </a:extLst>
          </p:cNvPr>
          <p:cNvCxnSpPr>
            <a:cxnSpLocks/>
          </p:cNvCxnSpPr>
          <p:nvPr/>
        </p:nvCxnSpPr>
        <p:spPr>
          <a:xfrm flipH="1" flipV="1">
            <a:off x="6313336" y="2748167"/>
            <a:ext cx="645583" cy="112765"/>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D47FCF85-83E4-2F71-B3E2-2572DD2033E9}"/>
              </a:ext>
            </a:extLst>
          </p:cNvPr>
          <p:cNvSpPr>
            <a:spLocks/>
          </p:cNvSpPr>
          <p:nvPr/>
        </p:nvSpPr>
        <p:spPr>
          <a:xfrm>
            <a:off x="6958919" y="3463891"/>
            <a:ext cx="1697507" cy="791399"/>
          </a:xfrm>
          <a:prstGeom prst="roundRect">
            <a:avLst>
              <a:gd name="adj" fmla="val 7662"/>
            </a:avLst>
          </a:prstGeom>
          <a:solidFill>
            <a:srgbClr val="EF5366"/>
          </a:solidFill>
          <a:ln>
            <a:solidFill>
              <a:srgbClr val="EF5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Download the video transcript as a PDF.</a:t>
            </a:r>
          </a:p>
        </p:txBody>
      </p:sp>
      <p:cxnSp>
        <p:nvCxnSpPr>
          <p:cNvPr id="28" name="Straight Connector 27">
            <a:extLst>
              <a:ext uri="{FF2B5EF4-FFF2-40B4-BE49-F238E27FC236}">
                <a16:creationId xmlns:a16="http://schemas.microsoft.com/office/drawing/2014/main" id="{B51E8DA5-4CB3-2C63-614E-1490A43D6F96}"/>
              </a:ext>
            </a:extLst>
          </p:cNvPr>
          <p:cNvCxnSpPr>
            <a:cxnSpLocks/>
          </p:cNvCxnSpPr>
          <p:nvPr/>
        </p:nvCxnSpPr>
        <p:spPr>
          <a:xfrm flipH="1" flipV="1">
            <a:off x="5263763" y="3341997"/>
            <a:ext cx="1695156" cy="531216"/>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3" name="Rectangle: Rounded Corners 32">
            <a:extLst>
              <a:ext uri="{FF2B5EF4-FFF2-40B4-BE49-F238E27FC236}">
                <a16:creationId xmlns:a16="http://schemas.microsoft.com/office/drawing/2014/main" id="{02233906-2D25-6809-1686-A6E8A46B030F}"/>
              </a:ext>
            </a:extLst>
          </p:cNvPr>
          <p:cNvSpPr>
            <a:spLocks/>
          </p:cNvSpPr>
          <p:nvPr/>
        </p:nvSpPr>
        <p:spPr>
          <a:xfrm>
            <a:off x="354464" y="4303265"/>
            <a:ext cx="1697507" cy="580485"/>
          </a:xfrm>
          <a:prstGeom prst="roundRect">
            <a:avLst>
              <a:gd name="adj" fmla="val 7662"/>
            </a:avLst>
          </a:prstGeom>
          <a:solidFill>
            <a:srgbClr val="EF5366"/>
          </a:solidFill>
          <a:ln>
            <a:solidFill>
              <a:srgbClr val="EF5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100" b="0" i="1"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Video info</a:t>
            </a:r>
            <a:r>
              <a:rPr kumimoji="0" lang="en-US" sz="11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 detailed metadata linking to related content.</a:t>
            </a:r>
          </a:p>
        </p:txBody>
      </p:sp>
      <p:cxnSp>
        <p:nvCxnSpPr>
          <p:cNvPr id="34" name="Straight Connector 33">
            <a:extLst>
              <a:ext uri="{FF2B5EF4-FFF2-40B4-BE49-F238E27FC236}">
                <a16:creationId xmlns:a16="http://schemas.microsoft.com/office/drawing/2014/main" id="{55839AC5-90C0-6857-475E-6C466ED99515}"/>
              </a:ext>
            </a:extLst>
          </p:cNvPr>
          <p:cNvCxnSpPr>
            <a:cxnSpLocks/>
          </p:cNvCxnSpPr>
          <p:nvPr/>
        </p:nvCxnSpPr>
        <p:spPr>
          <a:xfrm flipH="1">
            <a:off x="2051971" y="3966344"/>
            <a:ext cx="1359139" cy="671496"/>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6" name="Rectangle: Rounded Corners 35">
            <a:extLst>
              <a:ext uri="{FF2B5EF4-FFF2-40B4-BE49-F238E27FC236}">
                <a16:creationId xmlns:a16="http://schemas.microsoft.com/office/drawing/2014/main" id="{47475817-302D-E3D1-CEEE-4216295525A7}"/>
              </a:ext>
            </a:extLst>
          </p:cNvPr>
          <p:cNvSpPr>
            <a:spLocks/>
          </p:cNvSpPr>
          <p:nvPr/>
        </p:nvSpPr>
        <p:spPr>
          <a:xfrm>
            <a:off x="354465" y="2860932"/>
            <a:ext cx="1697507" cy="580485"/>
          </a:xfrm>
          <a:prstGeom prst="roundRect">
            <a:avLst>
              <a:gd name="adj" fmla="val 7662"/>
            </a:avLst>
          </a:prstGeom>
          <a:solidFill>
            <a:srgbClr val="EF5366"/>
          </a:solidFill>
          <a:ln>
            <a:solidFill>
              <a:srgbClr val="EF5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Create a clip with a unique URL.</a:t>
            </a:r>
          </a:p>
        </p:txBody>
      </p:sp>
      <p:cxnSp>
        <p:nvCxnSpPr>
          <p:cNvPr id="41" name="Straight Connector 40">
            <a:extLst>
              <a:ext uri="{FF2B5EF4-FFF2-40B4-BE49-F238E27FC236}">
                <a16:creationId xmlns:a16="http://schemas.microsoft.com/office/drawing/2014/main" id="{13B9227D-2993-8227-46B6-109E2C2F55F4}"/>
              </a:ext>
            </a:extLst>
          </p:cNvPr>
          <p:cNvCxnSpPr>
            <a:cxnSpLocks/>
          </p:cNvCxnSpPr>
          <p:nvPr/>
        </p:nvCxnSpPr>
        <p:spPr>
          <a:xfrm flipH="1" flipV="1">
            <a:off x="2051972" y="3021696"/>
            <a:ext cx="2329197" cy="101735"/>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7C714D5-EEB8-83D4-A989-F38F453F4ECF}"/>
              </a:ext>
            </a:extLst>
          </p:cNvPr>
          <p:cNvCxnSpPr>
            <a:cxnSpLocks/>
          </p:cNvCxnSpPr>
          <p:nvPr/>
        </p:nvCxnSpPr>
        <p:spPr>
          <a:xfrm flipH="1" flipV="1">
            <a:off x="2051972" y="3672567"/>
            <a:ext cx="882059" cy="10209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74794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B6B3C417-E62C-0113-B23F-509FD788714B}"/>
              </a:ext>
            </a:extLst>
          </p:cNvPr>
          <p:cNvSpPr>
            <a:spLocks noGrp="1"/>
          </p:cNvSpPr>
          <p:nvPr>
            <p:ph idx="1"/>
          </p:nvPr>
        </p:nvSpPr>
        <p:spPr>
          <a:xfrm>
            <a:off x="4014652" y="1884231"/>
            <a:ext cx="4775318" cy="2825289"/>
          </a:xfrm>
        </p:spPr>
        <p:txBody>
          <a:bodyPr>
            <a:normAutofit/>
          </a:bodyPr>
          <a:lstStyle/>
          <a:p>
            <a:pPr marL="0" indent="0">
              <a:buNone/>
            </a:pPr>
            <a:r>
              <a:rPr lang="en-US" sz="1800" dirty="0">
                <a:solidFill>
                  <a:srgbClr val="F7BC1E"/>
                </a:solidFill>
              </a:rPr>
              <a:t>Cases</a:t>
            </a:r>
          </a:p>
          <a:p>
            <a:pPr marL="0" indent="0">
              <a:buNone/>
            </a:pPr>
            <a:r>
              <a:rPr lang="en-US" sz="1400" i="1" dirty="0">
                <a:solidFill>
                  <a:schemeClr val="tx1">
                    <a:lumMod val="50000"/>
                    <a:lumOff val="50000"/>
                  </a:schemeClr>
                </a:solidFill>
              </a:rPr>
              <a:t>SAGE Research Methods </a:t>
            </a:r>
            <a:r>
              <a:rPr lang="en-US" sz="1400" dirty="0">
                <a:solidFill>
                  <a:schemeClr val="tx1">
                    <a:lumMod val="50000"/>
                    <a:lumOff val="50000"/>
                  </a:schemeClr>
                </a:solidFill>
              </a:rPr>
              <a:t>Cases are detailed records of how real research projects are conducted, written by the researchers themselves.</a:t>
            </a:r>
          </a:p>
          <a:p>
            <a:pPr marL="0" indent="0">
              <a:buNone/>
            </a:pPr>
            <a:r>
              <a:rPr lang="en-US" sz="1000" dirty="0">
                <a:solidFill>
                  <a:schemeClr val="tx1">
                    <a:lumMod val="50000"/>
                    <a:lumOff val="50000"/>
                  </a:schemeClr>
                </a:solidFill>
              </a:rPr>
              <a:t> </a:t>
            </a:r>
          </a:p>
          <a:p>
            <a:pPr marL="0" indent="0">
              <a:buNone/>
            </a:pPr>
            <a:r>
              <a:rPr lang="en-US" sz="1400" dirty="0">
                <a:solidFill>
                  <a:schemeClr val="tx1">
                    <a:lumMod val="50000"/>
                    <a:lumOff val="50000"/>
                  </a:schemeClr>
                </a:solidFill>
              </a:rPr>
              <a:t>They explain </a:t>
            </a:r>
            <a:r>
              <a:rPr lang="en-US" sz="1400" b="1" dirty="0">
                <a:solidFill>
                  <a:schemeClr val="tx1">
                    <a:lumMod val="50000"/>
                    <a:lumOff val="50000"/>
                  </a:schemeClr>
                </a:solidFill>
              </a:rPr>
              <a:t>why</a:t>
            </a:r>
            <a:r>
              <a:rPr lang="en-US" sz="1400" dirty="0">
                <a:solidFill>
                  <a:schemeClr val="tx1">
                    <a:lumMod val="50000"/>
                    <a:lumOff val="50000"/>
                  </a:schemeClr>
                </a:solidFill>
              </a:rPr>
              <a:t> the researchers chose the research methods, </a:t>
            </a:r>
            <a:r>
              <a:rPr lang="en-US" sz="1400" b="1" dirty="0">
                <a:solidFill>
                  <a:schemeClr val="tx1">
                    <a:lumMod val="50000"/>
                    <a:lumOff val="50000"/>
                  </a:schemeClr>
                </a:solidFill>
              </a:rPr>
              <a:t>how</a:t>
            </a:r>
            <a:r>
              <a:rPr lang="en-US" sz="1400" dirty="0">
                <a:solidFill>
                  <a:schemeClr val="tx1">
                    <a:lumMod val="50000"/>
                    <a:lumOff val="50000"/>
                  </a:schemeClr>
                </a:solidFill>
              </a:rPr>
              <a:t> they overcame challenges, </a:t>
            </a:r>
            <a:r>
              <a:rPr lang="en-US" sz="1400" b="1" dirty="0">
                <a:solidFill>
                  <a:schemeClr val="tx1">
                    <a:lumMod val="50000"/>
                    <a:lumOff val="50000"/>
                  </a:schemeClr>
                </a:solidFill>
              </a:rPr>
              <a:t>what</a:t>
            </a:r>
            <a:r>
              <a:rPr lang="en-US" sz="1400" dirty="0">
                <a:solidFill>
                  <a:schemeClr val="tx1">
                    <a:lumMod val="50000"/>
                    <a:lumOff val="50000"/>
                  </a:schemeClr>
                </a:solidFill>
              </a:rPr>
              <a:t> went well, and what they might have done differently.</a:t>
            </a:r>
          </a:p>
          <a:p>
            <a:pPr marL="0" indent="0">
              <a:buNone/>
            </a:pPr>
            <a:r>
              <a:rPr lang="en-US" sz="1000" dirty="0">
                <a:solidFill>
                  <a:schemeClr val="tx1">
                    <a:lumMod val="50000"/>
                    <a:lumOff val="50000"/>
                  </a:schemeClr>
                </a:solidFill>
              </a:rPr>
              <a:t> </a:t>
            </a:r>
          </a:p>
          <a:p>
            <a:pPr marL="0" indent="0">
              <a:buNone/>
            </a:pPr>
            <a:r>
              <a:rPr lang="en-US" sz="1400" dirty="0">
                <a:solidFill>
                  <a:schemeClr val="tx1">
                    <a:lumMod val="50000"/>
                    <a:lumOff val="50000"/>
                  </a:schemeClr>
                </a:solidFill>
              </a:rPr>
              <a:t>Peer-reviewed and classroom-ready, there are more than 3000 cases available across the platform.</a:t>
            </a:r>
          </a:p>
        </p:txBody>
      </p:sp>
      <p:pic>
        <p:nvPicPr>
          <p:cNvPr id="7" name="Graphic 6">
            <a:extLst>
              <a:ext uri="{FF2B5EF4-FFF2-40B4-BE49-F238E27FC236}">
                <a16:creationId xmlns:a16="http://schemas.microsoft.com/office/drawing/2014/main" id="{D794F33A-2B33-EDE5-5D21-0C404C3445F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3032" y="1968286"/>
            <a:ext cx="1068950" cy="1068950"/>
          </a:xfrm>
          <a:prstGeom prst="rect">
            <a:avLst/>
          </a:prstGeom>
        </p:spPr>
      </p:pic>
      <p:pic>
        <p:nvPicPr>
          <p:cNvPr id="9" name="Picture 8">
            <a:extLst>
              <a:ext uri="{FF2B5EF4-FFF2-40B4-BE49-F238E27FC236}">
                <a16:creationId xmlns:a16="http://schemas.microsoft.com/office/drawing/2014/main" id="{EED7D657-F70A-3E58-DD97-6B5154E03FE6}"/>
              </a:ext>
            </a:extLst>
          </p:cNvPr>
          <p:cNvPicPr>
            <a:picLocks noChangeAspect="1"/>
          </p:cNvPicPr>
          <p:nvPr/>
        </p:nvPicPr>
        <p:blipFill rotWithShape="1">
          <a:blip r:embed="rId5"/>
          <a:srcRect t="4482" b="6520"/>
          <a:stretch/>
        </p:blipFill>
        <p:spPr>
          <a:xfrm>
            <a:off x="0" y="0"/>
            <a:ext cx="9144000" cy="1669010"/>
          </a:xfrm>
          <a:prstGeom prst="rect">
            <a:avLst/>
          </a:prstGeom>
        </p:spPr>
      </p:pic>
      <p:sp>
        <p:nvSpPr>
          <p:cNvPr id="10" name="TextBox 9">
            <a:extLst>
              <a:ext uri="{FF2B5EF4-FFF2-40B4-BE49-F238E27FC236}">
                <a16:creationId xmlns:a16="http://schemas.microsoft.com/office/drawing/2014/main" id="{D7000B67-63D5-7757-9E7D-77EF3EE94807}"/>
              </a:ext>
            </a:extLst>
          </p:cNvPr>
          <p:cNvSpPr txBox="1"/>
          <p:nvPr/>
        </p:nvSpPr>
        <p:spPr>
          <a:xfrm>
            <a:off x="964866" y="3223058"/>
            <a:ext cx="2830930" cy="1569660"/>
          </a:xfrm>
          <a:prstGeom prst="rect">
            <a:avLst/>
          </a:prstGeom>
          <a:noFill/>
        </p:spPr>
        <p:txBody>
          <a:bodyPr wrap="square" rtlCol="0">
            <a:spAutoFit/>
          </a:bodyPr>
          <a:lstStyle/>
          <a:p>
            <a:pPr marL="0" marR="0" lvl="0" indent="0" algn="l" defTabSz="457189" rtl="0" eaLnBrk="1" fontAlgn="base" latinLnBrk="0" hangingPunct="1">
              <a:lnSpc>
                <a:spcPct val="100000"/>
              </a:lnSpc>
              <a:spcBef>
                <a:spcPct val="0"/>
              </a:spcBef>
              <a:spcAft>
                <a:spcPct val="0"/>
              </a:spcAft>
              <a:buClrTx/>
              <a:buSzTx/>
              <a:buFontTx/>
              <a:buNone/>
              <a:tabLst/>
              <a:defRPr/>
            </a:pPr>
            <a:r>
              <a:rPr kumimoji="0" lang="en-GB" sz="1600" b="0" i="1" u="none" strike="noStrike" kern="1200" cap="none" spc="0" normalizeH="0" baseline="0" noProof="0" dirty="0">
                <a:ln>
                  <a:noFill/>
                </a:ln>
                <a:solidFill>
                  <a:srgbClr val="F7BC1E"/>
                </a:solidFill>
                <a:effectLst/>
                <a:uLnTx/>
                <a:uFillTx/>
                <a:latin typeface="Arial" charset="0"/>
                <a:ea typeface="ＭＳ Ｐゴシック" pitchFamily="34" charset="-128"/>
                <a:cs typeface="+mn-cs"/>
              </a:rPr>
              <a:t>Collections:</a:t>
            </a:r>
          </a:p>
          <a:p>
            <a:pPr marL="285750" marR="0" lvl="0" indent="-285750" algn="l" defTabSz="457189"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F7BC1E"/>
                </a:solidFill>
                <a:effectLst/>
                <a:uLnTx/>
                <a:uFillTx/>
                <a:latin typeface="Arial" charset="0"/>
                <a:ea typeface="ＭＳ Ｐゴシック" pitchFamily="34" charset="-128"/>
                <a:cs typeface="+mn-cs"/>
              </a:rPr>
              <a:t>Cases Part 1</a:t>
            </a:r>
          </a:p>
          <a:p>
            <a:pPr marL="285750" marR="0" lvl="0" indent="-285750" algn="l" defTabSz="457189"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F7BC1E"/>
                </a:solidFill>
                <a:effectLst/>
                <a:uLnTx/>
                <a:uFillTx/>
                <a:latin typeface="Arial" charset="0"/>
                <a:ea typeface="ＭＳ Ｐゴシック" pitchFamily="34" charset="-128"/>
                <a:cs typeface="+mn-cs"/>
              </a:rPr>
              <a:t>Cases Part 2</a:t>
            </a:r>
          </a:p>
          <a:p>
            <a:pPr marL="285750" marR="0" lvl="0" indent="-285750" algn="l" defTabSz="457189"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F7BC1E"/>
                </a:solidFill>
                <a:effectLst/>
                <a:uLnTx/>
                <a:uFillTx/>
                <a:latin typeface="Arial" charset="0"/>
                <a:ea typeface="ＭＳ Ｐゴシック" pitchFamily="34" charset="-128"/>
                <a:cs typeface="+mn-cs"/>
              </a:rPr>
              <a:t>Cases: Medicine &amp; Health</a:t>
            </a:r>
          </a:p>
          <a:p>
            <a:pPr marL="285750" marR="0" lvl="0" indent="-285750" algn="l" defTabSz="457189"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F7BC1E"/>
                </a:solidFill>
                <a:effectLst/>
                <a:uLnTx/>
                <a:uFillTx/>
                <a:latin typeface="Arial" charset="0"/>
                <a:ea typeface="ＭＳ Ｐゴシック" pitchFamily="34" charset="-128"/>
                <a:cs typeface="+mn-cs"/>
              </a:rPr>
              <a:t>Cases: Doing Research Online</a:t>
            </a:r>
          </a:p>
        </p:txBody>
      </p:sp>
    </p:spTree>
    <p:extLst>
      <p:ext uri="{BB962C8B-B14F-4D97-AF65-F5344CB8AC3E}">
        <p14:creationId xmlns:p14="http://schemas.microsoft.com/office/powerpoint/2010/main" val="9110157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F5CA58B-CF11-ACCB-7F14-7C14C8046085}"/>
              </a:ext>
            </a:extLst>
          </p:cNvPr>
          <p:cNvSpPr txBox="1">
            <a:spLocks/>
          </p:cNvSpPr>
          <p:nvPr/>
        </p:nvSpPr>
        <p:spPr>
          <a:xfrm>
            <a:off x="883513" y="119154"/>
            <a:ext cx="7161732" cy="77932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2"/>
                </a:solidFill>
                <a:latin typeface="Arial" pitchFamily="34"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000000">
                    <a:lumMod val="50000"/>
                    <a:lumOff val="50000"/>
                  </a:srgbClr>
                </a:solidFill>
                <a:effectLst/>
                <a:uLnTx/>
                <a:uFillTx/>
                <a:latin typeface="Arial"/>
                <a:ea typeface="+mj-ea"/>
                <a:cs typeface="Arial" pitchFamily="34" charset="0"/>
              </a:rPr>
              <a:t>cases resource page</a:t>
            </a:r>
          </a:p>
        </p:txBody>
      </p:sp>
      <p:sp>
        <p:nvSpPr>
          <p:cNvPr id="6" name="Rectangle 5">
            <a:extLst>
              <a:ext uri="{FF2B5EF4-FFF2-40B4-BE49-F238E27FC236}">
                <a16:creationId xmlns:a16="http://schemas.microsoft.com/office/drawing/2014/main" id="{443745A6-4DB0-9E74-53B0-C23C43E9AC23}"/>
              </a:ext>
            </a:extLst>
          </p:cNvPr>
          <p:cNvSpPr/>
          <p:nvPr/>
        </p:nvSpPr>
        <p:spPr>
          <a:xfrm>
            <a:off x="428" y="1266187"/>
            <a:ext cx="9143572" cy="447897"/>
          </a:xfrm>
          <a:prstGeom prst="rect">
            <a:avLst/>
          </a:prstGeom>
          <a:solidFill>
            <a:srgbClr val="00A87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200" b="1" i="0" u="none" strike="noStrike" kern="1200" cap="none" spc="0" normalizeH="0" baseline="0" noProof="0" dirty="0">
              <a:ln>
                <a:noFill/>
              </a:ln>
              <a:solidFill>
                <a:srgbClr val="008563"/>
              </a:solidFill>
              <a:effectLst/>
              <a:uLnTx/>
              <a:uFillTx/>
              <a:latin typeface="Arial Nova Light" panose="020B0304020202020204" pitchFamily="34" charset="0"/>
              <a:ea typeface="+mn-ea"/>
              <a:cs typeface="+mn-cs"/>
            </a:endParaRPr>
          </a:p>
        </p:txBody>
      </p:sp>
      <p:sp>
        <p:nvSpPr>
          <p:cNvPr id="37" name="Isosceles Triangle 36">
            <a:extLst>
              <a:ext uri="{FF2B5EF4-FFF2-40B4-BE49-F238E27FC236}">
                <a16:creationId xmlns:a16="http://schemas.microsoft.com/office/drawing/2014/main" id="{C1BC8D2F-43D3-31A5-3837-3EC4FCFB021E}"/>
              </a:ext>
            </a:extLst>
          </p:cNvPr>
          <p:cNvSpPr/>
          <p:nvPr/>
        </p:nvSpPr>
        <p:spPr>
          <a:xfrm flipV="1">
            <a:off x="7519436" y="4551099"/>
            <a:ext cx="1463704" cy="299309"/>
          </a:xfrm>
          <a:prstGeom prst="triangle">
            <a:avLst/>
          </a:prstGeom>
          <a:solidFill>
            <a:srgbClr val="F7BC1E"/>
          </a:solidFill>
          <a:ln>
            <a:solidFill>
              <a:srgbClr val="F7BC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38" name="Rectangle: Rounded Corners 37">
            <a:extLst>
              <a:ext uri="{FF2B5EF4-FFF2-40B4-BE49-F238E27FC236}">
                <a16:creationId xmlns:a16="http://schemas.microsoft.com/office/drawing/2014/main" id="{8EF2530E-C733-6F4C-CBEC-8EABAF700E89}"/>
              </a:ext>
            </a:extLst>
          </p:cNvPr>
          <p:cNvSpPr/>
          <p:nvPr/>
        </p:nvSpPr>
        <p:spPr>
          <a:xfrm>
            <a:off x="7518597" y="3769266"/>
            <a:ext cx="1473252" cy="794804"/>
          </a:xfrm>
          <a:prstGeom prst="roundRect">
            <a:avLst>
              <a:gd name="adj" fmla="val 7662"/>
            </a:avLst>
          </a:prstGeom>
          <a:solidFill>
            <a:srgbClr val="F7BC1E"/>
          </a:solidFill>
          <a:ln>
            <a:solidFill>
              <a:srgbClr val="F7BC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rPr>
              <a:t>Full text of the case continues down the page.</a:t>
            </a:r>
          </a:p>
        </p:txBody>
      </p:sp>
      <p:sp>
        <p:nvSpPr>
          <p:cNvPr id="16" name="Rectangle: Rounded Corners 15">
            <a:extLst>
              <a:ext uri="{FF2B5EF4-FFF2-40B4-BE49-F238E27FC236}">
                <a16:creationId xmlns:a16="http://schemas.microsoft.com/office/drawing/2014/main" id="{A6599274-5DE6-03F1-DBF9-B2D191993D77}"/>
              </a:ext>
            </a:extLst>
          </p:cNvPr>
          <p:cNvSpPr>
            <a:spLocks/>
          </p:cNvSpPr>
          <p:nvPr/>
        </p:nvSpPr>
        <p:spPr>
          <a:xfrm>
            <a:off x="7500065" y="1577703"/>
            <a:ext cx="1473253" cy="791398"/>
          </a:xfrm>
          <a:prstGeom prst="roundRect">
            <a:avLst>
              <a:gd name="adj" fmla="val 7662"/>
            </a:avLst>
          </a:prstGeom>
          <a:solidFill>
            <a:srgbClr val="F7BC1E"/>
          </a:solidFill>
          <a:ln>
            <a:solidFill>
              <a:srgbClr val="F7BC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rPr>
              <a:t>Search for a keyword within this resource.</a:t>
            </a:r>
          </a:p>
        </p:txBody>
      </p:sp>
      <p:pic>
        <p:nvPicPr>
          <p:cNvPr id="44" name="Graphic 43">
            <a:extLst>
              <a:ext uri="{FF2B5EF4-FFF2-40B4-BE49-F238E27FC236}">
                <a16:creationId xmlns:a16="http://schemas.microsoft.com/office/drawing/2014/main" id="{E0FCDEB9-EF37-0717-5021-7FED08FDE06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2983" y="261165"/>
            <a:ext cx="495300" cy="495300"/>
          </a:xfrm>
          <a:prstGeom prst="rect">
            <a:avLst/>
          </a:prstGeom>
        </p:spPr>
      </p:pic>
      <p:pic>
        <p:nvPicPr>
          <p:cNvPr id="48" name="Picture 47">
            <a:extLst>
              <a:ext uri="{FF2B5EF4-FFF2-40B4-BE49-F238E27FC236}">
                <a16:creationId xmlns:a16="http://schemas.microsoft.com/office/drawing/2014/main" id="{1F6EB549-7A2B-F11D-02C6-5F89C24DA641}"/>
              </a:ext>
            </a:extLst>
          </p:cNvPr>
          <p:cNvPicPr>
            <a:picLocks noChangeAspect="1"/>
          </p:cNvPicPr>
          <p:nvPr/>
        </p:nvPicPr>
        <p:blipFill rotWithShape="1">
          <a:blip r:embed="rId4"/>
          <a:srcRect b="4299"/>
          <a:stretch/>
        </p:blipFill>
        <p:spPr>
          <a:xfrm>
            <a:off x="2732816" y="1260924"/>
            <a:ext cx="4361099" cy="3877314"/>
          </a:xfrm>
          <a:prstGeom prst="rect">
            <a:avLst/>
          </a:prstGeom>
          <a:ln>
            <a:solidFill>
              <a:srgbClr val="F7BC1E"/>
            </a:solidFill>
          </a:ln>
        </p:spPr>
      </p:pic>
      <p:cxnSp>
        <p:nvCxnSpPr>
          <p:cNvPr id="20" name="Straight Connector 19">
            <a:extLst>
              <a:ext uri="{FF2B5EF4-FFF2-40B4-BE49-F238E27FC236}">
                <a16:creationId xmlns:a16="http://schemas.microsoft.com/office/drawing/2014/main" id="{11CC7CF7-F9A2-E618-906B-7E6BFE89B071}"/>
              </a:ext>
            </a:extLst>
          </p:cNvPr>
          <p:cNvCxnSpPr>
            <a:cxnSpLocks/>
            <a:stCxn id="16" idx="1"/>
          </p:cNvCxnSpPr>
          <p:nvPr/>
        </p:nvCxnSpPr>
        <p:spPr>
          <a:xfrm flipH="1">
            <a:off x="6785473" y="1973402"/>
            <a:ext cx="714592" cy="1137588"/>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29E75CE3-34F8-ABD8-59A5-EE9646D7646C}"/>
              </a:ext>
            </a:extLst>
          </p:cNvPr>
          <p:cNvCxnSpPr>
            <a:cxnSpLocks/>
            <a:stCxn id="51" idx="1"/>
          </p:cNvCxnSpPr>
          <p:nvPr/>
        </p:nvCxnSpPr>
        <p:spPr>
          <a:xfrm flipH="1">
            <a:off x="6785473" y="2928695"/>
            <a:ext cx="714592" cy="1094665"/>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6" name="Rectangle: Rounded Corners 65">
            <a:extLst>
              <a:ext uri="{FF2B5EF4-FFF2-40B4-BE49-F238E27FC236}">
                <a16:creationId xmlns:a16="http://schemas.microsoft.com/office/drawing/2014/main" id="{40314041-6CCF-C073-527C-6E501FBCF8AF}"/>
              </a:ext>
            </a:extLst>
          </p:cNvPr>
          <p:cNvSpPr>
            <a:spLocks/>
          </p:cNvSpPr>
          <p:nvPr/>
        </p:nvSpPr>
        <p:spPr>
          <a:xfrm>
            <a:off x="499002" y="1266187"/>
            <a:ext cx="1735241" cy="1450804"/>
          </a:xfrm>
          <a:prstGeom prst="roundRect">
            <a:avLst>
              <a:gd name="adj" fmla="val 7662"/>
            </a:avLst>
          </a:prstGeom>
          <a:solidFill>
            <a:srgbClr val="C84681"/>
          </a:solidFill>
          <a:ln>
            <a:solidFill>
              <a:srgbClr val="C84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All Cases come with learning outcomes, exercises and discussion questions, which make them great for self-study and as a ready-to-go teaching resource.</a:t>
            </a:r>
            <a:endParaRPr kumimoji="0" lang="en-GB" sz="11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endParaRPr>
          </a:p>
        </p:txBody>
      </p:sp>
      <p:sp>
        <p:nvSpPr>
          <p:cNvPr id="51" name="Rectangle: Rounded Corners 50">
            <a:extLst>
              <a:ext uri="{FF2B5EF4-FFF2-40B4-BE49-F238E27FC236}">
                <a16:creationId xmlns:a16="http://schemas.microsoft.com/office/drawing/2014/main" id="{5DDA0892-AB44-9237-3849-ECBC18B3D31A}"/>
              </a:ext>
            </a:extLst>
          </p:cNvPr>
          <p:cNvSpPr>
            <a:spLocks/>
          </p:cNvSpPr>
          <p:nvPr/>
        </p:nvSpPr>
        <p:spPr>
          <a:xfrm>
            <a:off x="7500065" y="2532996"/>
            <a:ext cx="1473253" cy="791398"/>
          </a:xfrm>
          <a:prstGeom prst="roundRect">
            <a:avLst>
              <a:gd name="adj" fmla="val 7662"/>
            </a:avLst>
          </a:prstGeom>
          <a:solidFill>
            <a:srgbClr val="F7BC1E"/>
          </a:solidFill>
          <a:ln>
            <a:solidFill>
              <a:srgbClr val="F7BC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rPr>
              <a:t>Use quick links to jump to relevant sections of the resource</a:t>
            </a:r>
          </a:p>
        </p:txBody>
      </p:sp>
      <p:pic>
        <p:nvPicPr>
          <p:cNvPr id="68" name="Picture 67">
            <a:extLst>
              <a:ext uri="{FF2B5EF4-FFF2-40B4-BE49-F238E27FC236}">
                <a16:creationId xmlns:a16="http://schemas.microsoft.com/office/drawing/2014/main" id="{CC4DE4E1-CA23-9929-9686-1CE7660899BD}"/>
              </a:ext>
            </a:extLst>
          </p:cNvPr>
          <p:cNvPicPr>
            <a:picLocks noChangeAspect="1"/>
          </p:cNvPicPr>
          <p:nvPr/>
        </p:nvPicPr>
        <p:blipFill>
          <a:blip r:embed="rId5"/>
          <a:stretch>
            <a:fillRect/>
          </a:stretch>
        </p:blipFill>
        <p:spPr>
          <a:xfrm>
            <a:off x="170682" y="2925679"/>
            <a:ext cx="2410639" cy="889745"/>
          </a:xfrm>
          <a:prstGeom prst="rect">
            <a:avLst/>
          </a:prstGeom>
          <a:ln>
            <a:solidFill>
              <a:srgbClr val="F7BC1E"/>
            </a:solidFill>
          </a:ln>
        </p:spPr>
      </p:pic>
      <p:pic>
        <p:nvPicPr>
          <p:cNvPr id="70" name="Picture 69">
            <a:extLst>
              <a:ext uri="{FF2B5EF4-FFF2-40B4-BE49-F238E27FC236}">
                <a16:creationId xmlns:a16="http://schemas.microsoft.com/office/drawing/2014/main" id="{2FF18809-4BAA-9059-4DC0-10C4E8F8B0C5}"/>
              </a:ext>
            </a:extLst>
          </p:cNvPr>
          <p:cNvPicPr>
            <a:picLocks noChangeAspect="1"/>
          </p:cNvPicPr>
          <p:nvPr/>
        </p:nvPicPr>
        <p:blipFill>
          <a:blip r:embed="rId6"/>
          <a:stretch>
            <a:fillRect/>
          </a:stretch>
        </p:blipFill>
        <p:spPr>
          <a:xfrm>
            <a:off x="170682" y="3960663"/>
            <a:ext cx="2410639" cy="812187"/>
          </a:xfrm>
          <a:prstGeom prst="rect">
            <a:avLst/>
          </a:prstGeom>
          <a:ln>
            <a:solidFill>
              <a:srgbClr val="F7BC1E"/>
            </a:solidFill>
          </a:ln>
        </p:spPr>
      </p:pic>
    </p:spTree>
    <p:extLst>
      <p:ext uri="{BB962C8B-B14F-4D97-AF65-F5344CB8AC3E}">
        <p14:creationId xmlns:p14="http://schemas.microsoft.com/office/powerpoint/2010/main" val="37675825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B6B3C417-E62C-0113-B23F-509FD788714B}"/>
              </a:ext>
            </a:extLst>
          </p:cNvPr>
          <p:cNvSpPr>
            <a:spLocks noGrp="1"/>
          </p:cNvSpPr>
          <p:nvPr>
            <p:ph idx="1"/>
          </p:nvPr>
        </p:nvSpPr>
        <p:spPr>
          <a:xfrm>
            <a:off x="3682600" y="1800176"/>
            <a:ext cx="5055118" cy="3184574"/>
          </a:xfrm>
        </p:spPr>
        <p:txBody>
          <a:bodyPr>
            <a:normAutofit/>
          </a:bodyPr>
          <a:lstStyle/>
          <a:p>
            <a:pPr marL="0" indent="0">
              <a:buNone/>
            </a:pPr>
            <a:r>
              <a:rPr lang="en-US" sz="1800" dirty="0">
                <a:solidFill>
                  <a:srgbClr val="A300D2"/>
                </a:solidFill>
              </a:rPr>
              <a:t>Datasets</a:t>
            </a:r>
          </a:p>
          <a:p>
            <a:pPr marL="0" indent="0">
              <a:lnSpc>
                <a:spcPct val="110000"/>
              </a:lnSpc>
              <a:buNone/>
            </a:pPr>
            <a:r>
              <a:rPr lang="en-US" sz="1400" i="1" dirty="0">
                <a:solidFill>
                  <a:schemeClr val="tx1">
                    <a:lumMod val="50000"/>
                    <a:lumOff val="50000"/>
                  </a:schemeClr>
                </a:solidFill>
              </a:rPr>
              <a:t>SAGE Research Methods </a:t>
            </a:r>
            <a:r>
              <a:rPr lang="en-US" sz="1400" dirty="0">
                <a:solidFill>
                  <a:schemeClr val="tx1">
                    <a:lumMod val="50000"/>
                    <a:lumOff val="50000"/>
                  </a:schemeClr>
                </a:solidFill>
              </a:rPr>
              <a:t>Datasets is a collection of topical, engaging practice datasets, indexed by method and data type, presented with </a:t>
            </a:r>
            <a:r>
              <a:rPr lang="en-US" sz="1400" b="1" dirty="0">
                <a:solidFill>
                  <a:schemeClr val="tx1">
                    <a:lumMod val="50000"/>
                    <a:lumOff val="50000"/>
                  </a:schemeClr>
                </a:solidFill>
              </a:rPr>
              <a:t>instructional guides </a:t>
            </a:r>
            <a:r>
              <a:rPr lang="en-US" sz="1400" dirty="0">
                <a:solidFill>
                  <a:schemeClr val="tx1">
                    <a:lumMod val="50000"/>
                    <a:lumOff val="50000"/>
                  </a:schemeClr>
                </a:solidFill>
              </a:rPr>
              <a:t>that can be used to support the teaching and independent learning of quantitative and qualitative </a:t>
            </a:r>
            <a:r>
              <a:rPr lang="en-US" sz="1400" b="1" dirty="0">
                <a:solidFill>
                  <a:schemeClr val="tx1">
                    <a:lumMod val="50000"/>
                    <a:lumOff val="50000"/>
                  </a:schemeClr>
                </a:solidFill>
              </a:rPr>
              <a:t>data analysis</a:t>
            </a:r>
            <a:r>
              <a:rPr lang="en-US" sz="1400" dirty="0">
                <a:solidFill>
                  <a:schemeClr val="tx1">
                    <a:lumMod val="50000"/>
                    <a:lumOff val="50000"/>
                  </a:schemeClr>
                </a:solidFill>
              </a:rPr>
              <a:t> techniques.</a:t>
            </a:r>
          </a:p>
          <a:p>
            <a:pPr marL="0" indent="0">
              <a:lnSpc>
                <a:spcPct val="110000"/>
              </a:lnSpc>
              <a:buNone/>
            </a:pPr>
            <a:r>
              <a:rPr lang="en-US" sz="1000" dirty="0">
                <a:solidFill>
                  <a:schemeClr val="tx1">
                    <a:lumMod val="50000"/>
                    <a:lumOff val="50000"/>
                  </a:schemeClr>
                </a:solidFill>
              </a:rPr>
              <a:t>  </a:t>
            </a:r>
          </a:p>
          <a:p>
            <a:pPr marL="0" indent="0">
              <a:lnSpc>
                <a:spcPct val="110000"/>
              </a:lnSpc>
              <a:buNone/>
            </a:pPr>
            <a:r>
              <a:rPr lang="en-US" sz="1400" dirty="0">
                <a:solidFill>
                  <a:schemeClr val="tx1">
                    <a:lumMod val="50000"/>
                    <a:lumOff val="50000"/>
                  </a:schemeClr>
                </a:solidFill>
              </a:rPr>
              <a:t>Use </a:t>
            </a:r>
            <a:r>
              <a:rPr lang="en-US" sz="1400" i="1" dirty="0">
                <a:solidFill>
                  <a:schemeClr val="tx1">
                    <a:lumMod val="50000"/>
                    <a:lumOff val="50000"/>
                  </a:schemeClr>
                </a:solidFill>
              </a:rPr>
              <a:t>Datasets</a:t>
            </a:r>
            <a:r>
              <a:rPr lang="en-US" sz="1400" dirty="0">
                <a:solidFill>
                  <a:schemeClr val="tx1">
                    <a:lumMod val="50000"/>
                    <a:lumOff val="50000"/>
                  </a:schemeClr>
                </a:solidFill>
              </a:rPr>
              <a:t> for:</a:t>
            </a:r>
          </a:p>
          <a:p>
            <a:pPr>
              <a:lnSpc>
                <a:spcPct val="110000"/>
              </a:lnSpc>
            </a:pPr>
            <a:r>
              <a:rPr lang="en-US" sz="1400" dirty="0">
                <a:solidFill>
                  <a:schemeClr val="tx1">
                    <a:lumMod val="50000"/>
                    <a:lumOff val="50000"/>
                  </a:schemeClr>
                </a:solidFill>
              </a:rPr>
              <a:t>To support classroom teaching and lab assignments</a:t>
            </a:r>
          </a:p>
          <a:p>
            <a:pPr>
              <a:lnSpc>
                <a:spcPct val="110000"/>
              </a:lnSpc>
            </a:pPr>
            <a:r>
              <a:rPr lang="en-US" sz="1400" dirty="0">
                <a:solidFill>
                  <a:schemeClr val="tx1">
                    <a:lumMod val="50000"/>
                    <a:lumOff val="50000"/>
                  </a:schemeClr>
                </a:solidFill>
              </a:rPr>
              <a:t>for independent learning or practice of analytical methods</a:t>
            </a:r>
          </a:p>
          <a:p>
            <a:pPr>
              <a:lnSpc>
                <a:spcPct val="110000"/>
              </a:lnSpc>
            </a:pPr>
            <a:r>
              <a:rPr lang="en-US" sz="1400" dirty="0">
                <a:solidFill>
                  <a:schemeClr val="tx1">
                    <a:lumMod val="50000"/>
                    <a:lumOff val="50000"/>
                  </a:schemeClr>
                </a:solidFill>
              </a:rPr>
              <a:t>refresher training of data analysis techniques.</a:t>
            </a:r>
          </a:p>
          <a:p>
            <a:pPr marL="0" indent="0">
              <a:lnSpc>
                <a:spcPct val="110000"/>
              </a:lnSpc>
              <a:buNone/>
            </a:pPr>
            <a:endParaRPr lang="en-US" sz="1400" dirty="0">
              <a:solidFill>
                <a:schemeClr val="tx1">
                  <a:lumMod val="50000"/>
                  <a:lumOff val="50000"/>
                </a:schemeClr>
              </a:solidFill>
            </a:endParaRPr>
          </a:p>
        </p:txBody>
      </p:sp>
      <p:sp>
        <p:nvSpPr>
          <p:cNvPr id="4" name="TextBox 3">
            <a:extLst>
              <a:ext uri="{FF2B5EF4-FFF2-40B4-BE49-F238E27FC236}">
                <a16:creationId xmlns:a16="http://schemas.microsoft.com/office/drawing/2014/main" id="{64BD478A-3FB9-8EA1-3F0A-16ADB3016030}"/>
              </a:ext>
            </a:extLst>
          </p:cNvPr>
          <p:cNvSpPr txBox="1"/>
          <p:nvPr/>
        </p:nvSpPr>
        <p:spPr>
          <a:xfrm>
            <a:off x="1313209" y="3142288"/>
            <a:ext cx="1656450" cy="369332"/>
          </a:xfrm>
          <a:prstGeom prst="rect">
            <a:avLst/>
          </a:prstGeom>
          <a:noFill/>
        </p:spPr>
        <p:txBody>
          <a:bodyPr wrap="square" rtlCol="0">
            <a:spAutoFit/>
          </a:bodyPr>
          <a:lstStyle/>
          <a:p>
            <a:pPr marL="0" marR="0" lvl="0" indent="0" algn="l" defTabSz="457189"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A300D2"/>
                </a:solidFill>
                <a:effectLst/>
                <a:uLnTx/>
                <a:uFillTx/>
                <a:latin typeface="Arial" charset="0"/>
                <a:ea typeface="ＭＳ Ｐゴシック" pitchFamily="34" charset="-128"/>
                <a:cs typeface="+mn-cs"/>
              </a:rPr>
              <a:t>Datasets</a:t>
            </a:r>
          </a:p>
        </p:txBody>
      </p:sp>
      <p:pic>
        <p:nvPicPr>
          <p:cNvPr id="6" name="Picture 5">
            <a:extLst>
              <a:ext uri="{FF2B5EF4-FFF2-40B4-BE49-F238E27FC236}">
                <a16:creationId xmlns:a16="http://schemas.microsoft.com/office/drawing/2014/main" id="{8927E97E-B91C-B2A5-1BCC-D7172E8E36B1}"/>
              </a:ext>
            </a:extLst>
          </p:cNvPr>
          <p:cNvPicPr>
            <a:picLocks noChangeAspect="1"/>
          </p:cNvPicPr>
          <p:nvPr/>
        </p:nvPicPr>
        <p:blipFill>
          <a:blip r:embed="rId3"/>
          <a:stretch>
            <a:fillRect/>
          </a:stretch>
        </p:blipFill>
        <p:spPr>
          <a:xfrm>
            <a:off x="0" y="0"/>
            <a:ext cx="9144000" cy="1591519"/>
          </a:xfrm>
          <a:prstGeom prst="rect">
            <a:avLst/>
          </a:prstGeom>
        </p:spPr>
      </p:pic>
      <p:pic>
        <p:nvPicPr>
          <p:cNvPr id="10" name="Graphic 9">
            <a:extLst>
              <a:ext uri="{FF2B5EF4-FFF2-40B4-BE49-F238E27FC236}">
                <a16:creationId xmlns:a16="http://schemas.microsoft.com/office/drawing/2014/main" id="{C9353080-62DC-D408-EA47-06A3B690602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03957" y="1884231"/>
            <a:ext cx="1068950" cy="1068950"/>
          </a:xfrm>
          <a:prstGeom prst="rect">
            <a:avLst/>
          </a:prstGeom>
        </p:spPr>
      </p:pic>
    </p:spTree>
    <p:extLst>
      <p:ext uri="{BB962C8B-B14F-4D97-AF65-F5344CB8AC3E}">
        <p14:creationId xmlns:p14="http://schemas.microsoft.com/office/powerpoint/2010/main" val="24465076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a:extLst>
              <a:ext uri="{FF2B5EF4-FFF2-40B4-BE49-F238E27FC236}">
                <a16:creationId xmlns:a16="http://schemas.microsoft.com/office/drawing/2014/main" id="{BA0F6F51-E5FA-851C-1889-FA2856C0455C}"/>
              </a:ext>
            </a:extLst>
          </p:cNvPr>
          <p:cNvCxnSpPr>
            <a:cxnSpLocks/>
            <a:stCxn id="11" idx="0"/>
            <a:endCxn id="16" idx="2"/>
          </p:cNvCxnSpPr>
          <p:nvPr/>
        </p:nvCxnSpPr>
        <p:spPr>
          <a:xfrm flipH="1" flipV="1">
            <a:off x="1152191" y="2765540"/>
            <a:ext cx="1" cy="51995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EF5CA58B-CF11-ACCB-7F14-7C14C8046085}"/>
              </a:ext>
            </a:extLst>
          </p:cNvPr>
          <p:cNvSpPr txBox="1">
            <a:spLocks/>
          </p:cNvSpPr>
          <p:nvPr/>
        </p:nvSpPr>
        <p:spPr>
          <a:xfrm>
            <a:off x="883513" y="119154"/>
            <a:ext cx="7161732" cy="77932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2"/>
                </a:solidFill>
                <a:latin typeface="Arial" pitchFamily="34"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000000">
                    <a:lumMod val="50000"/>
                    <a:lumOff val="50000"/>
                  </a:srgbClr>
                </a:solidFill>
                <a:effectLst/>
                <a:uLnTx/>
                <a:uFillTx/>
                <a:latin typeface="Arial"/>
                <a:ea typeface="+mj-ea"/>
                <a:cs typeface="Arial" pitchFamily="34" charset="0"/>
              </a:rPr>
              <a:t>datasets resource page</a:t>
            </a:r>
          </a:p>
        </p:txBody>
      </p:sp>
      <p:sp>
        <p:nvSpPr>
          <p:cNvPr id="6" name="Rectangle 5">
            <a:extLst>
              <a:ext uri="{FF2B5EF4-FFF2-40B4-BE49-F238E27FC236}">
                <a16:creationId xmlns:a16="http://schemas.microsoft.com/office/drawing/2014/main" id="{443745A6-4DB0-9E74-53B0-C23C43E9AC23}"/>
              </a:ext>
            </a:extLst>
          </p:cNvPr>
          <p:cNvSpPr/>
          <p:nvPr/>
        </p:nvSpPr>
        <p:spPr>
          <a:xfrm>
            <a:off x="428" y="1266187"/>
            <a:ext cx="9143572" cy="447897"/>
          </a:xfrm>
          <a:prstGeom prst="rect">
            <a:avLst/>
          </a:prstGeom>
          <a:solidFill>
            <a:srgbClr val="00A87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200" b="1" i="0" u="none" strike="noStrike" kern="1200" cap="none" spc="0" normalizeH="0" baseline="0" noProof="0" dirty="0">
              <a:ln>
                <a:noFill/>
              </a:ln>
              <a:solidFill>
                <a:srgbClr val="008563"/>
              </a:solidFill>
              <a:effectLst/>
              <a:uLnTx/>
              <a:uFillTx/>
              <a:latin typeface="Arial Nova Light" panose="020B0304020202020204" pitchFamily="34" charset="0"/>
              <a:ea typeface="+mn-ea"/>
              <a:cs typeface="+mn-cs"/>
            </a:endParaRPr>
          </a:p>
        </p:txBody>
      </p:sp>
      <p:pic>
        <p:nvPicPr>
          <p:cNvPr id="2" name="Graphic 1">
            <a:extLst>
              <a:ext uri="{FF2B5EF4-FFF2-40B4-BE49-F238E27FC236}">
                <a16:creationId xmlns:a16="http://schemas.microsoft.com/office/drawing/2014/main" id="{EDE696E8-2FFF-6AE7-FBC2-78EE1C35384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2983" y="254815"/>
            <a:ext cx="495300" cy="495300"/>
          </a:xfrm>
          <a:prstGeom prst="rect">
            <a:avLst/>
          </a:prstGeom>
        </p:spPr>
      </p:pic>
      <p:pic>
        <p:nvPicPr>
          <p:cNvPr id="9" name="Picture 8">
            <a:extLst>
              <a:ext uri="{FF2B5EF4-FFF2-40B4-BE49-F238E27FC236}">
                <a16:creationId xmlns:a16="http://schemas.microsoft.com/office/drawing/2014/main" id="{C492339F-41CB-885E-9403-D9CE11C027C8}"/>
              </a:ext>
            </a:extLst>
          </p:cNvPr>
          <p:cNvPicPr>
            <a:picLocks noChangeAspect="1"/>
          </p:cNvPicPr>
          <p:nvPr/>
        </p:nvPicPr>
        <p:blipFill rotWithShape="1">
          <a:blip r:embed="rId4"/>
          <a:srcRect b="11266"/>
          <a:stretch/>
        </p:blipFill>
        <p:spPr>
          <a:xfrm>
            <a:off x="2378944" y="1284069"/>
            <a:ext cx="4386111" cy="3882576"/>
          </a:xfrm>
          <a:prstGeom prst="rect">
            <a:avLst/>
          </a:prstGeom>
          <a:ln>
            <a:solidFill>
              <a:srgbClr val="A300D2"/>
            </a:solidFill>
          </a:ln>
        </p:spPr>
      </p:pic>
      <p:pic>
        <p:nvPicPr>
          <p:cNvPr id="11" name="Picture 10">
            <a:extLst>
              <a:ext uri="{FF2B5EF4-FFF2-40B4-BE49-F238E27FC236}">
                <a16:creationId xmlns:a16="http://schemas.microsoft.com/office/drawing/2014/main" id="{94B6795E-1599-3943-E42C-A3C13F40D4FD}"/>
              </a:ext>
            </a:extLst>
          </p:cNvPr>
          <p:cNvPicPr>
            <a:picLocks noChangeAspect="1"/>
          </p:cNvPicPr>
          <p:nvPr/>
        </p:nvPicPr>
        <p:blipFill>
          <a:blip r:embed="rId5"/>
          <a:stretch>
            <a:fillRect/>
          </a:stretch>
        </p:blipFill>
        <p:spPr>
          <a:xfrm>
            <a:off x="199974" y="3285490"/>
            <a:ext cx="1904435" cy="1460984"/>
          </a:xfrm>
          <a:prstGeom prst="rect">
            <a:avLst/>
          </a:prstGeom>
          <a:ln>
            <a:solidFill>
              <a:srgbClr val="A300D2"/>
            </a:solidFill>
          </a:ln>
        </p:spPr>
      </p:pic>
      <p:cxnSp>
        <p:nvCxnSpPr>
          <p:cNvPr id="15" name="Straight Connector 14">
            <a:extLst>
              <a:ext uri="{FF2B5EF4-FFF2-40B4-BE49-F238E27FC236}">
                <a16:creationId xmlns:a16="http://schemas.microsoft.com/office/drawing/2014/main" id="{24E2618A-FDA7-CC34-EBF1-81092706ABE9}"/>
              </a:ext>
            </a:extLst>
          </p:cNvPr>
          <p:cNvCxnSpPr>
            <a:cxnSpLocks/>
            <a:stCxn id="66" idx="1"/>
          </p:cNvCxnSpPr>
          <p:nvPr/>
        </p:nvCxnSpPr>
        <p:spPr>
          <a:xfrm flipH="1">
            <a:off x="4264925" y="2230156"/>
            <a:ext cx="2641684" cy="1522978"/>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B6A605B-D7ED-DF2C-40A0-25E023D018D7}"/>
              </a:ext>
            </a:extLst>
          </p:cNvPr>
          <p:cNvCxnSpPr>
            <a:cxnSpLocks/>
            <a:stCxn id="13" idx="0"/>
            <a:endCxn id="66" idx="2"/>
          </p:cNvCxnSpPr>
          <p:nvPr/>
        </p:nvCxnSpPr>
        <p:spPr>
          <a:xfrm flipV="1">
            <a:off x="7954527" y="2955558"/>
            <a:ext cx="0" cy="235822"/>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6" name="Rectangle: Rounded Corners 65">
            <a:extLst>
              <a:ext uri="{FF2B5EF4-FFF2-40B4-BE49-F238E27FC236}">
                <a16:creationId xmlns:a16="http://schemas.microsoft.com/office/drawing/2014/main" id="{40314041-6CCF-C073-527C-6E501FBCF8AF}"/>
              </a:ext>
            </a:extLst>
          </p:cNvPr>
          <p:cNvSpPr>
            <a:spLocks/>
          </p:cNvSpPr>
          <p:nvPr/>
        </p:nvSpPr>
        <p:spPr>
          <a:xfrm>
            <a:off x="6906609" y="1504754"/>
            <a:ext cx="2095836" cy="1450804"/>
          </a:xfrm>
          <a:prstGeom prst="roundRect">
            <a:avLst>
              <a:gd name="adj" fmla="val 7662"/>
            </a:avLst>
          </a:prstGeom>
          <a:solidFill>
            <a:srgbClr val="A300D2"/>
          </a:solidFill>
          <a:ln>
            <a:solidFill>
              <a:srgbClr val="A300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Click on the </a:t>
            </a:r>
            <a:r>
              <a:rPr kumimoji="0" lang="en-US" sz="1100" b="0" i="1"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Teaching and Learning Material </a:t>
            </a:r>
            <a:r>
              <a:rPr kumimoji="0" lang="en-US" sz="11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tab to access the Teaching Guide for tips on how to use the dataset, and the Student Guide for step-by-step instructions on how to approach and </a:t>
            </a:r>
            <a:r>
              <a:rPr kumimoji="0" lang="en-US" sz="1100" b="0" i="0" u="none" strike="noStrike" kern="1200" cap="none" spc="0" normalizeH="0" baseline="0" noProof="0" dirty="0" err="1">
                <a:ln>
                  <a:noFill/>
                </a:ln>
                <a:solidFill>
                  <a:prstClr val="white"/>
                </a:solidFill>
                <a:effectLst/>
                <a:uLnTx/>
                <a:uFillTx/>
                <a:latin typeface="Arial Nova Light" panose="020B0304020202020204" pitchFamily="34" charset="0"/>
                <a:ea typeface="ＭＳ Ｐゴシック" pitchFamily="34" charset="-128"/>
                <a:cs typeface="Arial" pitchFamily="34" charset="0"/>
              </a:rPr>
              <a:t>analyse</a:t>
            </a:r>
            <a:r>
              <a:rPr kumimoji="0" lang="en-US" sz="11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 the dataset.</a:t>
            </a:r>
            <a:endParaRPr kumimoji="0" lang="en-GB" sz="11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endParaRPr>
          </a:p>
        </p:txBody>
      </p:sp>
      <p:pic>
        <p:nvPicPr>
          <p:cNvPr id="13" name="Picture 12">
            <a:extLst>
              <a:ext uri="{FF2B5EF4-FFF2-40B4-BE49-F238E27FC236}">
                <a16:creationId xmlns:a16="http://schemas.microsoft.com/office/drawing/2014/main" id="{6B13AC8A-8C51-9028-FEAC-01EBAFC29686}"/>
              </a:ext>
            </a:extLst>
          </p:cNvPr>
          <p:cNvPicPr>
            <a:picLocks noChangeAspect="1"/>
          </p:cNvPicPr>
          <p:nvPr/>
        </p:nvPicPr>
        <p:blipFill>
          <a:blip r:embed="rId6"/>
          <a:stretch>
            <a:fillRect/>
          </a:stretch>
        </p:blipFill>
        <p:spPr>
          <a:xfrm>
            <a:off x="6998120" y="3191380"/>
            <a:ext cx="1912814" cy="1342512"/>
          </a:xfrm>
          <a:prstGeom prst="rect">
            <a:avLst/>
          </a:prstGeom>
          <a:ln>
            <a:solidFill>
              <a:srgbClr val="A300D2"/>
            </a:solidFill>
          </a:ln>
        </p:spPr>
      </p:pic>
      <p:sp>
        <p:nvSpPr>
          <p:cNvPr id="33" name="Rectangle 32">
            <a:extLst>
              <a:ext uri="{FF2B5EF4-FFF2-40B4-BE49-F238E27FC236}">
                <a16:creationId xmlns:a16="http://schemas.microsoft.com/office/drawing/2014/main" id="{890A386D-0019-6BE3-58A5-F0E18CDB967C}"/>
              </a:ext>
            </a:extLst>
          </p:cNvPr>
          <p:cNvSpPr/>
          <p:nvPr/>
        </p:nvSpPr>
        <p:spPr>
          <a:xfrm>
            <a:off x="3305305" y="3753134"/>
            <a:ext cx="959620" cy="198000"/>
          </a:xfrm>
          <a:prstGeom prst="rect">
            <a:avLst/>
          </a:prstGeom>
          <a:noFill/>
          <a:ln>
            <a:solidFill>
              <a:srgbClr val="C84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cxnSp>
        <p:nvCxnSpPr>
          <p:cNvPr id="40" name="Straight Connector 39">
            <a:extLst>
              <a:ext uri="{FF2B5EF4-FFF2-40B4-BE49-F238E27FC236}">
                <a16:creationId xmlns:a16="http://schemas.microsoft.com/office/drawing/2014/main" id="{AF1E7D8F-D933-0A30-54E4-AFFA8CBC34F8}"/>
              </a:ext>
            </a:extLst>
          </p:cNvPr>
          <p:cNvCxnSpPr>
            <a:cxnSpLocks/>
            <a:endCxn id="16" idx="3"/>
          </p:cNvCxnSpPr>
          <p:nvPr/>
        </p:nvCxnSpPr>
        <p:spPr>
          <a:xfrm flipH="1" flipV="1">
            <a:off x="1888817" y="2369841"/>
            <a:ext cx="1032516" cy="138329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7E6923AC-BC31-D024-A4E2-0DFEC9E5C0E9}"/>
              </a:ext>
            </a:extLst>
          </p:cNvPr>
          <p:cNvSpPr/>
          <p:nvPr/>
        </p:nvSpPr>
        <p:spPr>
          <a:xfrm>
            <a:off x="2921333" y="3753134"/>
            <a:ext cx="329110" cy="198000"/>
          </a:xfrm>
          <a:prstGeom prst="rect">
            <a:avLst/>
          </a:prstGeom>
          <a:noFill/>
          <a:ln>
            <a:solidFill>
              <a:srgbClr val="C84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6" name="Rectangle: Rounded Corners 15">
            <a:extLst>
              <a:ext uri="{FF2B5EF4-FFF2-40B4-BE49-F238E27FC236}">
                <a16:creationId xmlns:a16="http://schemas.microsoft.com/office/drawing/2014/main" id="{A6599274-5DE6-03F1-DBF9-B2D191993D77}"/>
              </a:ext>
            </a:extLst>
          </p:cNvPr>
          <p:cNvSpPr>
            <a:spLocks/>
          </p:cNvSpPr>
          <p:nvPr/>
        </p:nvSpPr>
        <p:spPr>
          <a:xfrm>
            <a:off x="415564" y="1974142"/>
            <a:ext cx="1473253" cy="791398"/>
          </a:xfrm>
          <a:prstGeom prst="roundRect">
            <a:avLst>
              <a:gd name="adj" fmla="val 7662"/>
            </a:avLst>
          </a:prstGeom>
          <a:solidFill>
            <a:srgbClr val="A300D2"/>
          </a:solidFill>
          <a:ln>
            <a:solidFill>
              <a:srgbClr val="A300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itchFamily="34" charset="-128"/>
                <a:cs typeface="Arial" panose="020B0604020202020204" pitchFamily="34" charset="0"/>
              </a:rPr>
              <a:t>Access or download the data sample.</a:t>
            </a:r>
          </a:p>
        </p:txBody>
      </p:sp>
    </p:spTree>
    <p:extLst>
      <p:ext uri="{BB962C8B-B14F-4D97-AF65-F5344CB8AC3E}">
        <p14:creationId xmlns:p14="http://schemas.microsoft.com/office/powerpoint/2010/main" val="24564590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B6B3C417-E62C-0113-B23F-509FD788714B}"/>
              </a:ext>
            </a:extLst>
          </p:cNvPr>
          <p:cNvSpPr>
            <a:spLocks noGrp="1"/>
          </p:cNvSpPr>
          <p:nvPr>
            <p:ph idx="1"/>
          </p:nvPr>
        </p:nvSpPr>
        <p:spPr>
          <a:xfrm>
            <a:off x="3682600" y="1800176"/>
            <a:ext cx="5055118" cy="2825289"/>
          </a:xfrm>
        </p:spPr>
        <p:txBody>
          <a:bodyPr>
            <a:normAutofit lnSpcReduction="10000"/>
          </a:bodyPr>
          <a:lstStyle/>
          <a:p>
            <a:pPr marL="0" indent="0">
              <a:buNone/>
            </a:pPr>
            <a:r>
              <a:rPr lang="en-US" sz="1800" dirty="0">
                <a:solidFill>
                  <a:srgbClr val="8CBC2A"/>
                </a:solidFill>
              </a:rPr>
              <a:t>Foundations</a:t>
            </a:r>
            <a:endParaRPr lang="en-US" sz="1800" dirty="0">
              <a:solidFill>
                <a:schemeClr val="tx1">
                  <a:lumMod val="50000"/>
                  <a:lumOff val="50000"/>
                </a:schemeClr>
              </a:solidFill>
            </a:endParaRPr>
          </a:p>
          <a:p>
            <a:pPr marL="0" indent="0">
              <a:lnSpc>
                <a:spcPct val="110000"/>
              </a:lnSpc>
              <a:buNone/>
            </a:pPr>
            <a:r>
              <a:rPr lang="en-US" sz="1400" dirty="0">
                <a:solidFill>
                  <a:schemeClr val="tx1">
                    <a:lumMod val="50000"/>
                    <a:lumOff val="50000"/>
                  </a:schemeClr>
                </a:solidFill>
              </a:rPr>
              <a:t>A starting point for newer researchers to guide them to the content they need, providing an introduction to the concept and showing the concept within the larger context of the research methods field.</a:t>
            </a:r>
          </a:p>
          <a:p>
            <a:pPr marL="0" indent="0">
              <a:buNone/>
            </a:pPr>
            <a:endParaRPr lang="en-US" sz="1400" dirty="0">
              <a:solidFill>
                <a:schemeClr val="tx1">
                  <a:lumMod val="50000"/>
                  <a:lumOff val="50000"/>
                </a:schemeClr>
              </a:solidFill>
            </a:endParaRPr>
          </a:p>
          <a:p>
            <a:r>
              <a:rPr lang="en-US" sz="1400" dirty="0">
                <a:solidFill>
                  <a:schemeClr val="tx1">
                    <a:lumMod val="50000"/>
                    <a:lumOff val="50000"/>
                  </a:schemeClr>
                </a:solidFill>
              </a:rPr>
              <a:t>Online reference resource presented in series of </a:t>
            </a:r>
            <a:r>
              <a:rPr lang="en-US" sz="1400" b="1" dirty="0">
                <a:solidFill>
                  <a:schemeClr val="tx1">
                    <a:lumMod val="50000"/>
                    <a:lumOff val="50000"/>
                  </a:schemeClr>
                </a:solidFill>
              </a:rPr>
              <a:t>entries</a:t>
            </a:r>
            <a:r>
              <a:rPr lang="en-US" sz="1400" dirty="0">
                <a:solidFill>
                  <a:schemeClr val="tx1">
                    <a:lumMod val="50000"/>
                    <a:lumOff val="50000"/>
                  </a:schemeClr>
                </a:solidFill>
              </a:rPr>
              <a:t> and </a:t>
            </a:r>
            <a:r>
              <a:rPr lang="en-US" sz="1400" b="1" dirty="0">
                <a:solidFill>
                  <a:schemeClr val="tx1">
                    <a:lumMod val="50000"/>
                    <a:lumOff val="50000"/>
                  </a:schemeClr>
                </a:solidFill>
              </a:rPr>
              <a:t>short essays </a:t>
            </a:r>
            <a:r>
              <a:rPr lang="en-US" sz="1400" dirty="0">
                <a:solidFill>
                  <a:schemeClr val="tx1">
                    <a:lumMod val="50000"/>
                    <a:lumOff val="50000"/>
                  </a:schemeClr>
                </a:solidFill>
              </a:rPr>
              <a:t>on key concepts and scholars.</a:t>
            </a:r>
          </a:p>
          <a:p>
            <a:r>
              <a:rPr lang="en-US" sz="1400" dirty="0">
                <a:solidFill>
                  <a:schemeClr val="tx1">
                    <a:lumMod val="50000"/>
                    <a:lumOff val="50000"/>
                  </a:schemeClr>
                </a:solidFill>
              </a:rPr>
              <a:t>Special emphasis on traditionally under-represented scholars.</a:t>
            </a:r>
          </a:p>
          <a:p>
            <a:r>
              <a:rPr lang="en-US" sz="1400" dirty="0">
                <a:solidFill>
                  <a:schemeClr val="tx1">
                    <a:lumMod val="50000"/>
                    <a:lumOff val="50000"/>
                  </a:schemeClr>
                </a:solidFill>
              </a:rPr>
              <a:t>Includes content on cutting-edge methodologies, covering qualitative, quantitative and mixed methods.</a:t>
            </a:r>
            <a:endParaRPr lang="en-GB" sz="1400" dirty="0">
              <a:solidFill>
                <a:schemeClr val="tx1">
                  <a:lumMod val="50000"/>
                  <a:lumOff val="50000"/>
                </a:schemeClr>
              </a:solidFill>
            </a:endParaRPr>
          </a:p>
        </p:txBody>
      </p:sp>
      <p:pic>
        <p:nvPicPr>
          <p:cNvPr id="2" name="Picture 1">
            <a:extLst>
              <a:ext uri="{FF2B5EF4-FFF2-40B4-BE49-F238E27FC236}">
                <a16:creationId xmlns:a16="http://schemas.microsoft.com/office/drawing/2014/main" id="{7ED12A9B-26A2-75F4-5346-2FDE14FEB2E7}"/>
              </a:ext>
            </a:extLst>
          </p:cNvPr>
          <p:cNvPicPr>
            <a:picLocks noChangeAspect="1"/>
          </p:cNvPicPr>
          <p:nvPr/>
        </p:nvPicPr>
        <p:blipFill>
          <a:blip r:embed="rId3"/>
          <a:stretch>
            <a:fillRect/>
          </a:stretch>
        </p:blipFill>
        <p:spPr>
          <a:xfrm>
            <a:off x="0" y="0"/>
            <a:ext cx="9144000" cy="1590261"/>
          </a:xfrm>
          <a:prstGeom prst="rect">
            <a:avLst/>
          </a:prstGeom>
        </p:spPr>
      </p:pic>
      <p:pic>
        <p:nvPicPr>
          <p:cNvPr id="3" name="Graphic 2">
            <a:extLst>
              <a:ext uri="{FF2B5EF4-FFF2-40B4-BE49-F238E27FC236}">
                <a16:creationId xmlns:a16="http://schemas.microsoft.com/office/drawing/2014/main" id="{D12C285F-E1EF-02FF-605E-82349A7C047D}"/>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403957" y="1884230"/>
            <a:ext cx="1068951" cy="1068951"/>
          </a:xfrm>
          <a:prstGeom prst="rect">
            <a:avLst/>
          </a:prstGeom>
        </p:spPr>
      </p:pic>
      <p:sp>
        <p:nvSpPr>
          <p:cNvPr id="4" name="TextBox 3">
            <a:extLst>
              <a:ext uri="{FF2B5EF4-FFF2-40B4-BE49-F238E27FC236}">
                <a16:creationId xmlns:a16="http://schemas.microsoft.com/office/drawing/2014/main" id="{64BD478A-3FB9-8EA1-3F0A-16ADB3016030}"/>
              </a:ext>
            </a:extLst>
          </p:cNvPr>
          <p:cNvSpPr txBox="1"/>
          <p:nvPr/>
        </p:nvSpPr>
        <p:spPr>
          <a:xfrm>
            <a:off x="1313209" y="3142288"/>
            <a:ext cx="1656450" cy="369332"/>
          </a:xfrm>
          <a:prstGeom prst="rect">
            <a:avLst/>
          </a:prstGeom>
          <a:noFill/>
        </p:spPr>
        <p:txBody>
          <a:bodyPr wrap="square" rtlCol="0">
            <a:spAutoFit/>
          </a:bodyPr>
          <a:lstStyle/>
          <a:p>
            <a:pPr marL="0" marR="0" lvl="0" indent="0" algn="l" defTabSz="457189"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8CBC2A"/>
                </a:solidFill>
                <a:effectLst/>
                <a:uLnTx/>
                <a:uFillTx/>
                <a:latin typeface="Arial" charset="0"/>
                <a:ea typeface="ＭＳ Ｐゴシック" pitchFamily="34" charset="-128"/>
                <a:cs typeface="+mn-cs"/>
              </a:rPr>
              <a:t>Foundations</a:t>
            </a:r>
          </a:p>
        </p:txBody>
      </p:sp>
    </p:spTree>
    <p:extLst>
      <p:ext uri="{BB962C8B-B14F-4D97-AF65-F5344CB8AC3E}">
        <p14:creationId xmlns:p14="http://schemas.microsoft.com/office/powerpoint/2010/main" val="18025661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F5CA58B-CF11-ACCB-7F14-7C14C8046085}"/>
              </a:ext>
            </a:extLst>
          </p:cNvPr>
          <p:cNvSpPr txBox="1">
            <a:spLocks/>
          </p:cNvSpPr>
          <p:nvPr/>
        </p:nvSpPr>
        <p:spPr>
          <a:xfrm>
            <a:off x="883513" y="119154"/>
            <a:ext cx="7161732" cy="77932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2"/>
                </a:solidFill>
                <a:latin typeface="Arial" pitchFamily="34"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000000">
                    <a:lumMod val="50000"/>
                    <a:lumOff val="50000"/>
                  </a:srgbClr>
                </a:solidFill>
                <a:effectLst/>
                <a:uLnTx/>
                <a:uFillTx/>
                <a:latin typeface="Arial"/>
                <a:ea typeface="+mj-ea"/>
                <a:cs typeface="Arial" pitchFamily="34" charset="0"/>
              </a:rPr>
              <a:t>foundations entry</a:t>
            </a:r>
          </a:p>
        </p:txBody>
      </p:sp>
      <p:sp>
        <p:nvSpPr>
          <p:cNvPr id="6" name="Rectangle 5">
            <a:extLst>
              <a:ext uri="{FF2B5EF4-FFF2-40B4-BE49-F238E27FC236}">
                <a16:creationId xmlns:a16="http://schemas.microsoft.com/office/drawing/2014/main" id="{443745A6-4DB0-9E74-53B0-C23C43E9AC23}"/>
              </a:ext>
            </a:extLst>
          </p:cNvPr>
          <p:cNvSpPr/>
          <p:nvPr/>
        </p:nvSpPr>
        <p:spPr>
          <a:xfrm>
            <a:off x="428" y="1266187"/>
            <a:ext cx="9143572" cy="447897"/>
          </a:xfrm>
          <a:prstGeom prst="rect">
            <a:avLst/>
          </a:prstGeom>
          <a:solidFill>
            <a:srgbClr val="00A87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200" b="1" i="0" u="none" strike="noStrike" kern="1200" cap="none" spc="0" normalizeH="0" baseline="0" noProof="0" dirty="0">
              <a:ln>
                <a:noFill/>
              </a:ln>
              <a:solidFill>
                <a:srgbClr val="008563"/>
              </a:solidFill>
              <a:effectLst/>
              <a:uLnTx/>
              <a:uFillTx/>
              <a:latin typeface="Arial Nova Light" panose="020B0304020202020204" pitchFamily="34" charset="0"/>
              <a:ea typeface="+mn-ea"/>
              <a:cs typeface="+mn-cs"/>
            </a:endParaRPr>
          </a:p>
        </p:txBody>
      </p:sp>
      <p:sp>
        <p:nvSpPr>
          <p:cNvPr id="26" name="Rectangle: Rounded Corners 25">
            <a:extLst>
              <a:ext uri="{FF2B5EF4-FFF2-40B4-BE49-F238E27FC236}">
                <a16:creationId xmlns:a16="http://schemas.microsoft.com/office/drawing/2014/main" id="{5C7C2D56-522D-DA92-834A-4141296174EA}"/>
              </a:ext>
            </a:extLst>
          </p:cNvPr>
          <p:cNvSpPr>
            <a:spLocks/>
          </p:cNvSpPr>
          <p:nvPr/>
        </p:nvSpPr>
        <p:spPr>
          <a:xfrm>
            <a:off x="248018" y="2274037"/>
            <a:ext cx="1697507" cy="1673905"/>
          </a:xfrm>
          <a:prstGeom prst="roundRect">
            <a:avLst>
              <a:gd name="adj" fmla="val 7662"/>
            </a:avLst>
          </a:prstGeom>
          <a:solidFill>
            <a:srgbClr val="8CBC2A"/>
          </a:solidFill>
          <a:ln>
            <a:solidFill>
              <a:srgbClr val="8CBC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Each Series is structured in a way which makes it easy for you to get an overview of the topic area, and go straight to the topic, concept or author which interests you the most.</a:t>
            </a:r>
          </a:p>
        </p:txBody>
      </p:sp>
      <p:sp>
        <p:nvSpPr>
          <p:cNvPr id="39" name="Rectangle: Rounded Corners 38">
            <a:extLst>
              <a:ext uri="{FF2B5EF4-FFF2-40B4-BE49-F238E27FC236}">
                <a16:creationId xmlns:a16="http://schemas.microsoft.com/office/drawing/2014/main" id="{24680EF8-59C8-E92D-773F-89CAE153C8E9}"/>
              </a:ext>
            </a:extLst>
          </p:cNvPr>
          <p:cNvSpPr>
            <a:spLocks/>
          </p:cNvSpPr>
          <p:nvPr/>
        </p:nvSpPr>
        <p:spPr>
          <a:xfrm>
            <a:off x="248018" y="1327983"/>
            <a:ext cx="1697507" cy="791399"/>
          </a:xfrm>
          <a:prstGeom prst="roundRect">
            <a:avLst>
              <a:gd name="adj" fmla="val 7662"/>
            </a:avLst>
          </a:prstGeom>
          <a:solidFill>
            <a:srgbClr val="8CBC2A"/>
          </a:solidFill>
          <a:ln>
            <a:solidFill>
              <a:srgbClr val="8CBC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Each Foundation Entry forms part of a Series: a broad research methods topic area. </a:t>
            </a:r>
          </a:p>
        </p:txBody>
      </p:sp>
      <p:pic>
        <p:nvPicPr>
          <p:cNvPr id="2" name="Graphic 1">
            <a:extLst>
              <a:ext uri="{FF2B5EF4-FFF2-40B4-BE49-F238E27FC236}">
                <a16:creationId xmlns:a16="http://schemas.microsoft.com/office/drawing/2014/main" id="{8D28BC11-45D1-FB59-50B9-58C2D3F5072F}"/>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282983" y="265958"/>
            <a:ext cx="495300" cy="495300"/>
          </a:xfrm>
          <a:prstGeom prst="rect">
            <a:avLst/>
          </a:prstGeom>
        </p:spPr>
      </p:pic>
      <p:pic>
        <p:nvPicPr>
          <p:cNvPr id="11" name="Picture 10">
            <a:extLst>
              <a:ext uri="{FF2B5EF4-FFF2-40B4-BE49-F238E27FC236}">
                <a16:creationId xmlns:a16="http://schemas.microsoft.com/office/drawing/2014/main" id="{7F100B4A-767F-D00E-EC2B-AE48AC67A65C}"/>
              </a:ext>
            </a:extLst>
          </p:cNvPr>
          <p:cNvPicPr>
            <a:picLocks noChangeAspect="1"/>
          </p:cNvPicPr>
          <p:nvPr/>
        </p:nvPicPr>
        <p:blipFill rotWithShape="1">
          <a:blip r:embed="rId4"/>
          <a:srcRect b="1660"/>
          <a:stretch/>
        </p:blipFill>
        <p:spPr>
          <a:xfrm>
            <a:off x="2449525" y="1266187"/>
            <a:ext cx="4232432" cy="3877313"/>
          </a:xfrm>
          <a:prstGeom prst="rect">
            <a:avLst/>
          </a:prstGeom>
          <a:ln>
            <a:solidFill>
              <a:srgbClr val="8CBC2A"/>
            </a:solidFill>
          </a:ln>
        </p:spPr>
      </p:pic>
      <p:cxnSp>
        <p:nvCxnSpPr>
          <p:cNvPr id="27" name="Straight Connector 26">
            <a:extLst>
              <a:ext uri="{FF2B5EF4-FFF2-40B4-BE49-F238E27FC236}">
                <a16:creationId xmlns:a16="http://schemas.microsoft.com/office/drawing/2014/main" id="{8DF9CB0D-7447-A23F-82FE-6E469AFB04CA}"/>
              </a:ext>
            </a:extLst>
          </p:cNvPr>
          <p:cNvCxnSpPr>
            <a:cxnSpLocks/>
            <a:endCxn id="26" idx="3"/>
          </p:cNvCxnSpPr>
          <p:nvPr/>
        </p:nvCxnSpPr>
        <p:spPr>
          <a:xfrm flipH="1">
            <a:off x="1945525" y="3024119"/>
            <a:ext cx="640921" cy="8687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A6599274-5DE6-03F1-DBF9-B2D191993D77}"/>
              </a:ext>
            </a:extLst>
          </p:cNvPr>
          <p:cNvSpPr>
            <a:spLocks/>
          </p:cNvSpPr>
          <p:nvPr/>
        </p:nvSpPr>
        <p:spPr>
          <a:xfrm>
            <a:off x="7176352" y="2637394"/>
            <a:ext cx="1473253" cy="791398"/>
          </a:xfrm>
          <a:prstGeom prst="roundRect">
            <a:avLst>
              <a:gd name="adj" fmla="val 7662"/>
            </a:avLst>
          </a:prstGeom>
          <a:solidFill>
            <a:srgbClr val="8CBC2A"/>
          </a:solidFill>
          <a:ln>
            <a:solidFill>
              <a:srgbClr val="8CBC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Search for a keyword within this resource.</a:t>
            </a:r>
          </a:p>
        </p:txBody>
      </p:sp>
      <p:cxnSp>
        <p:nvCxnSpPr>
          <p:cNvPr id="20" name="Straight Connector 19">
            <a:extLst>
              <a:ext uri="{FF2B5EF4-FFF2-40B4-BE49-F238E27FC236}">
                <a16:creationId xmlns:a16="http://schemas.microsoft.com/office/drawing/2014/main" id="{11CC7CF7-F9A2-E618-906B-7E6BFE89B071}"/>
              </a:ext>
            </a:extLst>
          </p:cNvPr>
          <p:cNvCxnSpPr>
            <a:cxnSpLocks/>
            <a:stCxn id="16" idx="1"/>
          </p:cNvCxnSpPr>
          <p:nvPr/>
        </p:nvCxnSpPr>
        <p:spPr>
          <a:xfrm flipH="1">
            <a:off x="6557556" y="3033093"/>
            <a:ext cx="618796" cy="253262"/>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7" name="Isosceles Triangle 36">
            <a:extLst>
              <a:ext uri="{FF2B5EF4-FFF2-40B4-BE49-F238E27FC236}">
                <a16:creationId xmlns:a16="http://schemas.microsoft.com/office/drawing/2014/main" id="{C1BC8D2F-43D3-31A5-3837-3EC4FCFB021E}"/>
              </a:ext>
            </a:extLst>
          </p:cNvPr>
          <p:cNvSpPr/>
          <p:nvPr/>
        </p:nvSpPr>
        <p:spPr>
          <a:xfrm flipV="1">
            <a:off x="7177191" y="4473938"/>
            <a:ext cx="1463704" cy="299309"/>
          </a:xfrm>
          <a:prstGeom prst="triangle">
            <a:avLst/>
          </a:prstGeom>
          <a:solidFill>
            <a:srgbClr val="8CBC2A"/>
          </a:solidFill>
          <a:ln>
            <a:solidFill>
              <a:srgbClr val="8CBC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38" name="Rectangle: Rounded Corners 37">
            <a:extLst>
              <a:ext uri="{FF2B5EF4-FFF2-40B4-BE49-F238E27FC236}">
                <a16:creationId xmlns:a16="http://schemas.microsoft.com/office/drawing/2014/main" id="{8EF2530E-C733-6F4C-CBEC-8EABAF700E89}"/>
              </a:ext>
            </a:extLst>
          </p:cNvPr>
          <p:cNvSpPr/>
          <p:nvPr/>
        </p:nvSpPr>
        <p:spPr>
          <a:xfrm>
            <a:off x="7176352" y="3692105"/>
            <a:ext cx="1473252" cy="794804"/>
          </a:xfrm>
          <a:prstGeom prst="roundRect">
            <a:avLst>
              <a:gd name="adj" fmla="val 7662"/>
            </a:avLst>
          </a:prstGeom>
          <a:solidFill>
            <a:srgbClr val="8CBC2A"/>
          </a:solidFill>
          <a:ln>
            <a:solidFill>
              <a:srgbClr val="8CBC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Full text of the resource continues down the page.</a:t>
            </a:r>
          </a:p>
        </p:txBody>
      </p:sp>
    </p:spTree>
    <p:extLst>
      <p:ext uri="{BB962C8B-B14F-4D97-AF65-F5344CB8AC3E}">
        <p14:creationId xmlns:p14="http://schemas.microsoft.com/office/powerpoint/2010/main" val="16770161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B6B3C417-E62C-0113-B23F-509FD788714B}"/>
              </a:ext>
            </a:extLst>
          </p:cNvPr>
          <p:cNvSpPr>
            <a:spLocks noGrp="1"/>
          </p:cNvSpPr>
          <p:nvPr>
            <p:ph idx="1"/>
          </p:nvPr>
        </p:nvSpPr>
        <p:spPr>
          <a:xfrm>
            <a:off x="3507671" y="1819034"/>
            <a:ext cx="5397790" cy="3324466"/>
          </a:xfrm>
        </p:spPr>
        <p:txBody>
          <a:bodyPr>
            <a:normAutofit/>
          </a:bodyPr>
          <a:lstStyle/>
          <a:p>
            <a:pPr marL="0" indent="0">
              <a:buNone/>
            </a:pPr>
            <a:r>
              <a:rPr lang="en-US" sz="1800" dirty="0">
                <a:solidFill>
                  <a:srgbClr val="F08400"/>
                </a:solidFill>
              </a:rPr>
              <a:t>Doing Research Online</a:t>
            </a:r>
          </a:p>
          <a:p>
            <a:pPr marL="0" indent="0">
              <a:lnSpc>
                <a:spcPct val="110000"/>
              </a:lnSpc>
              <a:buNone/>
            </a:pPr>
            <a:r>
              <a:rPr lang="en-US" sz="1500" dirty="0">
                <a:solidFill>
                  <a:schemeClr val="tx1">
                    <a:lumMod val="50000"/>
                    <a:lumOff val="50000"/>
                  </a:schemeClr>
                </a:solidFill>
              </a:rPr>
              <a:t>A multimedia collection, designed to support novice or experienced social science researchers conducting research online.</a:t>
            </a:r>
          </a:p>
          <a:p>
            <a:pPr marL="0" indent="0">
              <a:lnSpc>
                <a:spcPct val="110000"/>
              </a:lnSpc>
              <a:buNone/>
            </a:pPr>
            <a:r>
              <a:rPr lang="en-US" sz="800" dirty="0">
                <a:solidFill>
                  <a:schemeClr val="tx1">
                    <a:lumMod val="50000"/>
                    <a:lumOff val="50000"/>
                  </a:schemeClr>
                </a:solidFill>
              </a:rPr>
              <a:t>  </a:t>
            </a:r>
          </a:p>
          <a:p>
            <a:pPr marL="0" indent="0">
              <a:lnSpc>
                <a:spcPct val="110000"/>
              </a:lnSpc>
              <a:buNone/>
            </a:pPr>
            <a:r>
              <a:rPr lang="en-US" sz="1500" dirty="0">
                <a:solidFill>
                  <a:schemeClr val="tx1">
                    <a:lumMod val="50000"/>
                    <a:lumOff val="50000"/>
                  </a:schemeClr>
                </a:solidFill>
              </a:rPr>
              <a:t>Includes:</a:t>
            </a:r>
          </a:p>
          <a:p>
            <a:r>
              <a:rPr lang="en-US" sz="1300" dirty="0">
                <a:solidFill>
                  <a:schemeClr val="tx1">
                    <a:lumMod val="50000"/>
                    <a:lumOff val="50000"/>
                  </a:schemeClr>
                </a:solidFill>
              </a:rPr>
              <a:t>How to Guides providing practical help with using digital research methods</a:t>
            </a:r>
          </a:p>
          <a:p>
            <a:r>
              <a:rPr lang="en-US" sz="1300" dirty="0">
                <a:solidFill>
                  <a:schemeClr val="tx1">
                    <a:lumMod val="50000"/>
                    <a:lumOff val="50000"/>
                  </a:schemeClr>
                </a:solidFill>
              </a:rPr>
              <a:t>Videos (including tutorials, expert interviews, video case studies)</a:t>
            </a:r>
          </a:p>
          <a:p>
            <a:r>
              <a:rPr lang="en-US" sz="1300" dirty="0">
                <a:solidFill>
                  <a:schemeClr val="tx1">
                    <a:lumMod val="50000"/>
                    <a:lumOff val="50000"/>
                  </a:schemeClr>
                </a:solidFill>
              </a:rPr>
              <a:t>Case studies focused on challenges of designing and conducting research online</a:t>
            </a:r>
          </a:p>
          <a:p>
            <a:r>
              <a:rPr lang="en-US" sz="1300" dirty="0">
                <a:solidFill>
                  <a:schemeClr val="tx1">
                    <a:lumMod val="50000"/>
                    <a:lumOff val="50000"/>
                  </a:schemeClr>
                </a:solidFill>
              </a:rPr>
              <a:t>Teaching sets of data with instructional guides</a:t>
            </a:r>
            <a:endParaRPr lang="en-GB" sz="1300" dirty="0">
              <a:solidFill>
                <a:schemeClr val="tx1">
                  <a:lumMod val="50000"/>
                  <a:lumOff val="50000"/>
                </a:schemeClr>
              </a:solidFill>
            </a:endParaRPr>
          </a:p>
        </p:txBody>
      </p:sp>
      <p:sp>
        <p:nvSpPr>
          <p:cNvPr id="4" name="TextBox 3">
            <a:extLst>
              <a:ext uri="{FF2B5EF4-FFF2-40B4-BE49-F238E27FC236}">
                <a16:creationId xmlns:a16="http://schemas.microsoft.com/office/drawing/2014/main" id="{64BD478A-3FB9-8EA1-3F0A-16ADB3016030}"/>
              </a:ext>
            </a:extLst>
          </p:cNvPr>
          <p:cNvSpPr txBox="1"/>
          <p:nvPr/>
        </p:nvSpPr>
        <p:spPr>
          <a:xfrm>
            <a:off x="1313209" y="3233702"/>
            <a:ext cx="1656450" cy="923330"/>
          </a:xfrm>
          <a:prstGeom prst="rect">
            <a:avLst/>
          </a:prstGeom>
          <a:noFill/>
        </p:spPr>
        <p:txBody>
          <a:bodyPr wrap="square" rtlCol="0">
            <a:spAutoFit/>
          </a:bodyPr>
          <a:lstStyle/>
          <a:p>
            <a:pPr marL="0" marR="0" lvl="0" indent="0" algn="l" defTabSz="457189"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F08400"/>
                </a:solidFill>
                <a:effectLst/>
                <a:uLnTx/>
                <a:uFillTx/>
                <a:latin typeface="Arial" charset="0"/>
                <a:ea typeface="ＭＳ Ｐゴシック" pitchFamily="34" charset="-128"/>
                <a:cs typeface="+mn-cs"/>
              </a:rPr>
              <a:t>Doing Research Online</a:t>
            </a:r>
          </a:p>
        </p:txBody>
      </p:sp>
      <p:pic>
        <p:nvPicPr>
          <p:cNvPr id="6" name="Picture 5">
            <a:extLst>
              <a:ext uri="{FF2B5EF4-FFF2-40B4-BE49-F238E27FC236}">
                <a16:creationId xmlns:a16="http://schemas.microsoft.com/office/drawing/2014/main" id="{10F171EA-7A1A-AB42-36E7-D17B20F233C8}"/>
              </a:ext>
            </a:extLst>
          </p:cNvPr>
          <p:cNvPicPr>
            <a:picLocks noChangeAspect="1"/>
          </p:cNvPicPr>
          <p:nvPr/>
        </p:nvPicPr>
        <p:blipFill>
          <a:blip r:embed="rId3"/>
          <a:stretch>
            <a:fillRect/>
          </a:stretch>
        </p:blipFill>
        <p:spPr>
          <a:xfrm>
            <a:off x="0" y="0"/>
            <a:ext cx="9144000" cy="1591733"/>
          </a:xfrm>
          <a:prstGeom prst="rect">
            <a:avLst/>
          </a:prstGeom>
        </p:spPr>
      </p:pic>
      <p:pic>
        <p:nvPicPr>
          <p:cNvPr id="12" name="Graphic 11">
            <a:extLst>
              <a:ext uri="{FF2B5EF4-FFF2-40B4-BE49-F238E27FC236}">
                <a16:creationId xmlns:a16="http://schemas.microsoft.com/office/drawing/2014/main" id="{46E3EEB4-AE13-44D2-3CF5-0D0A6BB3542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03957" y="1983004"/>
            <a:ext cx="1068950" cy="1068950"/>
          </a:xfrm>
          <a:prstGeom prst="rect">
            <a:avLst/>
          </a:prstGeom>
        </p:spPr>
      </p:pic>
    </p:spTree>
    <p:extLst>
      <p:ext uri="{BB962C8B-B14F-4D97-AF65-F5344CB8AC3E}">
        <p14:creationId xmlns:p14="http://schemas.microsoft.com/office/powerpoint/2010/main" val="2431123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437624"/>
            <a:ext cx="6255657" cy="3455463"/>
          </a:xfrm>
        </p:spPr>
        <p:txBody>
          <a:bodyPr>
            <a:normAutofit/>
          </a:bodyPr>
          <a:lstStyle/>
          <a:p>
            <a:pPr marL="0" indent="0">
              <a:buNone/>
            </a:pPr>
            <a:r>
              <a:rPr lang="en-GB" sz="2600" dirty="0">
                <a:solidFill>
                  <a:schemeClr val="tx1">
                    <a:lumMod val="50000"/>
                    <a:lumOff val="50000"/>
                  </a:schemeClr>
                </a:solidFill>
              </a:rPr>
              <a:t>By the end of this session, participants will be able to:</a:t>
            </a:r>
          </a:p>
          <a:p>
            <a:pPr marL="0" indent="0">
              <a:buNone/>
            </a:pPr>
            <a:r>
              <a:rPr lang="en-GB" sz="1200" dirty="0">
                <a:solidFill>
                  <a:schemeClr val="tx1">
                    <a:lumMod val="50000"/>
                    <a:lumOff val="50000"/>
                  </a:schemeClr>
                </a:solidFill>
              </a:rPr>
              <a:t> </a:t>
            </a:r>
          </a:p>
          <a:p>
            <a:r>
              <a:rPr lang="en-GB" sz="2200" dirty="0">
                <a:solidFill>
                  <a:schemeClr val="tx1">
                    <a:lumMod val="50000"/>
                    <a:lumOff val="50000"/>
                  </a:schemeClr>
                </a:solidFill>
              </a:rPr>
              <a:t>Describe how </a:t>
            </a:r>
            <a:r>
              <a:rPr lang="en-GB" sz="2200" i="1" dirty="0">
                <a:solidFill>
                  <a:schemeClr val="tx1">
                    <a:lumMod val="50000"/>
                    <a:lumOff val="50000"/>
                  </a:schemeClr>
                </a:solidFill>
              </a:rPr>
              <a:t>SAGE Research Methods </a:t>
            </a:r>
            <a:r>
              <a:rPr lang="en-GB" sz="2200" dirty="0">
                <a:solidFill>
                  <a:schemeClr val="tx1">
                    <a:lumMod val="50000"/>
                    <a:lumOff val="50000"/>
                  </a:schemeClr>
                </a:solidFill>
              </a:rPr>
              <a:t>can help them in their study or research</a:t>
            </a:r>
          </a:p>
          <a:p>
            <a:r>
              <a:rPr lang="en-GB" sz="2200" dirty="0">
                <a:solidFill>
                  <a:schemeClr val="tx1">
                    <a:lumMod val="50000"/>
                    <a:lumOff val="50000"/>
                  </a:schemeClr>
                </a:solidFill>
              </a:rPr>
              <a:t>Locate relevant resources using browse and search options</a:t>
            </a:r>
          </a:p>
          <a:p>
            <a:r>
              <a:rPr lang="en-GB" sz="2200" dirty="0">
                <a:solidFill>
                  <a:schemeClr val="tx1">
                    <a:lumMod val="50000"/>
                    <a:lumOff val="50000"/>
                  </a:schemeClr>
                </a:solidFill>
              </a:rPr>
              <a:t>Save a resource to a list within the platform</a:t>
            </a:r>
          </a:p>
        </p:txBody>
      </p:sp>
      <p:pic>
        <p:nvPicPr>
          <p:cNvPr id="2" name="Picture 1">
            <a:extLst>
              <a:ext uri="{FF2B5EF4-FFF2-40B4-BE49-F238E27FC236}">
                <a16:creationId xmlns:a16="http://schemas.microsoft.com/office/drawing/2014/main" id="{EE189870-63AB-CA19-AD04-20BF567B27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8971" y="2797950"/>
            <a:ext cx="1981200" cy="1981200"/>
          </a:xfrm>
          <a:prstGeom prst="rect">
            <a:avLst/>
          </a:prstGeom>
        </p:spPr>
      </p:pic>
      <p:sp>
        <p:nvSpPr>
          <p:cNvPr id="8" name="Title 1">
            <a:extLst>
              <a:ext uri="{FF2B5EF4-FFF2-40B4-BE49-F238E27FC236}">
                <a16:creationId xmlns:a16="http://schemas.microsoft.com/office/drawing/2014/main" id="{902B37E2-D72F-C720-6BD9-71875FAE1B02}"/>
              </a:ext>
            </a:extLst>
          </p:cNvPr>
          <p:cNvSpPr txBox="1">
            <a:spLocks/>
          </p:cNvSpPr>
          <p:nvPr/>
        </p:nvSpPr>
        <p:spPr>
          <a:xfrm>
            <a:off x="4724374" y="128483"/>
            <a:ext cx="4330726" cy="77932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2"/>
                </a:solidFill>
                <a:latin typeface="Arial" pitchFamily="34"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000000">
                    <a:lumMod val="50000"/>
                    <a:lumOff val="50000"/>
                  </a:srgbClr>
                </a:solidFill>
                <a:effectLst/>
                <a:uLnTx/>
                <a:uFillTx/>
                <a:latin typeface="Arial"/>
                <a:ea typeface="+mj-ea"/>
                <a:cs typeface="Arial" pitchFamily="34" charset="0"/>
              </a:rPr>
              <a:t>session objectives</a:t>
            </a:r>
          </a:p>
        </p:txBody>
      </p:sp>
      <p:pic>
        <p:nvPicPr>
          <p:cNvPr id="9" name="Picture 8">
            <a:extLst>
              <a:ext uri="{FF2B5EF4-FFF2-40B4-BE49-F238E27FC236}">
                <a16:creationId xmlns:a16="http://schemas.microsoft.com/office/drawing/2014/main" id="{FB76D1C3-6628-5F23-4E03-09DC697C671A}"/>
              </a:ext>
            </a:extLst>
          </p:cNvPr>
          <p:cNvPicPr>
            <a:picLocks noChangeAspect="1"/>
          </p:cNvPicPr>
          <p:nvPr/>
        </p:nvPicPr>
        <p:blipFill>
          <a:blip r:embed="rId3"/>
          <a:stretch>
            <a:fillRect/>
          </a:stretch>
        </p:blipFill>
        <p:spPr>
          <a:xfrm>
            <a:off x="482599" y="342811"/>
            <a:ext cx="4241775" cy="446326"/>
          </a:xfrm>
          <a:prstGeom prst="rect">
            <a:avLst/>
          </a:prstGeom>
        </p:spPr>
      </p:pic>
    </p:spTree>
    <p:extLst>
      <p:ext uri="{BB962C8B-B14F-4D97-AF65-F5344CB8AC3E}">
        <p14:creationId xmlns:p14="http://schemas.microsoft.com/office/powerpoint/2010/main" val="18760670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Rounded Corners 31">
            <a:extLst>
              <a:ext uri="{FF2B5EF4-FFF2-40B4-BE49-F238E27FC236}">
                <a16:creationId xmlns:a16="http://schemas.microsoft.com/office/drawing/2014/main" id="{B515FBF3-CF51-C28D-F443-768CA21BDE75}"/>
              </a:ext>
            </a:extLst>
          </p:cNvPr>
          <p:cNvSpPr>
            <a:spLocks/>
          </p:cNvSpPr>
          <p:nvPr/>
        </p:nvSpPr>
        <p:spPr>
          <a:xfrm>
            <a:off x="694687" y="3097274"/>
            <a:ext cx="3356582" cy="1709169"/>
          </a:xfrm>
          <a:prstGeom prst="roundRect">
            <a:avLst>
              <a:gd name="adj" fmla="val 7662"/>
            </a:avLst>
          </a:prstGeom>
          <a:solidFill>
            <a:srgbClr val="C84681"/>
          </a:solidFill>
          <a:ln>
            <a:solidFill>
              <a:srgbClr val="C84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GB" sz="11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endParaRPr>
          </a:p>
        </p:txBody>
      </p:sp>
      <p:sp>
        <p:nvSpPr>
          <p:cNvPr id="5" name="Title 1">
            <a:extLst>
              <a:ext uri="{FF2B5EF4-FFF2-40B4-BE49-F238E27FC236}">
                <a16:creationId xmlns:a16="http://schemas.microsoft.com/office/drawing/2014/main" id="{EF5CA58B-CF11-ACCB-7F14-7C14C8046085}"/>
              </a:ext>
            </a:extLst>
          </p:cNvPr>
          <p:cNvSpPr txBox="1">
            <a:spLocks/>
          </p:cNvSpPr>
          <p:nvPr/>
        </p:nvSpPr>
        <p:spPr>
          <a:xfrm>
            <a:off x="883513" y="119154"/>
            <a:ext cx="7161732" cy="77932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2"/>
                </a:solidFill>
                <a:latin typeface="Arial" pitchFamily="34"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000000">
                    <a:lumMod val="50000"/>
                    <a:lumOff val="50000"/>
                  </a:srgbClr>
                </a:solidFill>
                <a:effectLst/>
                <a:uLnTx/>
                <a:uFillTx/>
                <a:latin typeface="Arial"/>
                <a:ea typeface="+mj-ea"/>
                <a:cs typeface="Arial" pitchFamily="34" charset="0"/>
              </a:rPr>
              <a:t>doing research online content</a:t>
            </a:r>
          </a:p>
        </p:txBody>
      </p:sp>
      <p:sp>
        <p:nvSpPr>
          <p:cNvPr id="6" name="Rectangle 5">
            <a:extLst>
              <a:ext uri="{FF2B5EF4-FFF2-40B4-BE49-F238E27FC236}">
                <a16:creationId xmlns:a16="http://schemas.microsoft.com/office/drawing/2014/main" id="{443745A6-4DB0-9E74-53B0-C23C43E9AC23}"/>
              </a:ext>
            </a:extLst>
          </p:cNvPr>
          <p:cNvSpPr/>
          <p:nvPr/>
        </p:nvSpPr>
        <p:spPr>
          <a:xfrm>
            <a:off x="428" y="1266187"/>
            <a:ext cx="9143572" cy="447897"/>
          </a:xfrm>
          <a:prstGeom prst="rect">
            <a:avLst/>
          </a:prstGeom>
          <a:solidFill>
            <a:srgbClr val="00A87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200" b="1" i="0" u="none" strike="noStrike" kern="1200" cap="none" spc="0" normalizeH="0" baseline="0" noProof="0" dirty="0">
              <a:ln>
                <a:noFill/>
              </a:ln>
              <a:solidFill>
                <a:srgbClr val="008563"/>
              </a:solidFill>
              <a:effectLst/>
              <a:uLnTx/>
              <a:uFillTx/>
              <a:latin typeface="Arial Nova Light" panose="020B0304020202020204" pitchFamily="34" charset="0"/>
              <a:ea typeface="+mn-ea"/>
              <a:cs typeface="+mn-cs"/>
            </a:endParaRPr>
          </a:p>
        </p:txBody>
      </p:sp>
      <p:pic>
        <p:nvPicPr>
          <p:cNvPr id="3" name="Graphic 2">
            <a:extLst>
              <a:ext uri="{FF2B5EF4-FFF2-40B4-BE49-F238E27FC236}">
                <a16:creationId xmlns:a16="http://schemas.microsoft.com/office/drawing/2014/main" id="{FF14F169-2AB6-E524-74D5-B31D3550F09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2983" y="265958"/>
            <a:ext cx="495300" cy="495300"/>
          </a:xfrm>
          <a:prstGeom prst="rect">
            <a:avLst/>
          </a:prstGeom>
        </p:spPr>
      </p:pic>
      <p:pic>
        <p:nvPicPr>
          <p:cNvPr id="4" name="Picture 3" descr="Graphical user interface, application&#10;&#10;Description automatically generated">
            <a:extLst>
              <a:ext uri="{FF2B5EF4-FFF2-40B4-BE49-F238E27FC236}">
                <a16:creationId xmlns:a16="http://schemas.microsoft.com/office/drawing/2014/main" id="{4FBBC7F5-A9C7-0845-7FDD-64D412B2C32B}"/>
              </a:ext>
            </a:extLst>
          </p:cNvPr>
          <p:cNvPicPr>
            <a:picLocks noChangeAspect="1"/>
          </p:cNvPicPr>
          <p:nvPr/>
        </p:nvPicPr>
        <p:blipFill>
          <a:blip r:embed="rId4"/>
          <a:stretch>
            <a:fillRect/>
          </a:stretch>
        </p:blipFill>
        <p:spPr>
          <a:xfrm>
            <a:off x="6037237" y="1156891"/>
            <a:ext cx="998150" cy="1397410"/>
          </a:xfrm>
          <a:prstGeom prst="rect">
            <a:avLst/>
          </a:prstGeom>
        </p:spPr>
      </p:pic>
      <p:cxnSp>
        <p:nvCxnSpPr>
          <p:cNvPr id="7" name="Straight Connector 6">
            <a:extLst>
              <a:ext uri="{FF2B5EF4-FFF2-40B4-BE49-F238E27FC236}">
                <a16:creationId xmlns:a16="http://schemas.microsoft.com/office/drawing/2014/main" id="{224F0CE0-BF6D-4A41-2829-D8E8A1F263CF}"/>
              </a:ext>
            </a:extLst>
          </p:cNvPr>
          <p:cNvCxnSpPr>
            <a:cxnSpLocks/>
          </p:cNvCxnSpPr>
          <p:nvPr/>
        </p:nvCxnSpPr>
        <p:spPr>
          <a:xfrm>
            <a:off x="5969318" y="2766129"/>
            <a:ext cx="0" cy="449825"/>
          </a:xfrm>
          <a:prstGeom prst="line">
            <a:avLst/>
          </a:prstGeom>
          <a:ln w="38100">
            <a:solidFill>
              <a:srgbClr val="D63047"/>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3E5E61C-AAD1-FC62-095C-26817C59F686}"/>
              </a:ext>
            </a:extLst>
          </p:cNvPr>
          <p:cNvCxnSpPr>
            <a:cxnSpLocks/>
          </p:cNvCxnSpPr>
          <p:nvPr/>
        </p:nvCxnSpPr>
        <p:spPr>
          <a:xfrm>
            <a:off x="4894902" y="2758178"/>
            <a:ext cx="0" cy="449825"/>
          </a:xfrm>
          <a:prstGeom prst="line">
            <a:avLst/>
          </a:prstGeom>
          <a:ln w="38100">
            <a:solidFill>
              <a:srgbClr val="D63047"/>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E643FC6-4D15-A68B-718E-0B3D05384196}"/>
              </a:ext>
            </a:extLst>
          </p:cNvPr>
          <p:cNvCxnSpPr>
            <a:cxnSpLocks/>
          </p:cNvCxnSpPr>
          <p:nvPr/>
        </p:nvCxnSpPr>
        <p:spPr>
          <a:xfrm>
            <a:off x="8133476" y="2758178"/>
            <a:ext cx="0" cy="449825"/>
          </a:xfrm>
          <a:prstGeom prst="line">
            <a:avLst/>
          </a:prstGeom>
          <a:ln w="38100">
            <a:solidFill>
              <a:srgbClr val="D6304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2E90AF6-E1A6-0143-68C8-448F8A1D2564}"/>
              </a:ext>
            </a:extLst>
          </p:cNvPr>
          <p:cNvCxnSpPr>
            <a:cxnSpLocks/>
          </p:cNvCxnSpPr>
          <p:nvPr/>
        </p:nvCxnSpPr>
        <p:spPr>
          <a:xfrm>
            <a:off x="7059059" y="2766129"/>
            <a:ext cx="0" cy="449825"/>
          </a:xfrm>
          <a:prstGeom prst="line">
            <a:avLst/>
          </a:prstGeom>
          <a:ln w="38100">
            <a:solidFill>
              <a:srgbClr val="D6304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F127199-6EC8-97F8-EF7E-6ABBE7CC318F}"/>
              </a:ext>
            </a:extLst>
          </p:cNvPr>
          <p:cNvCxnSpPr>
            <a:cxnSpLocks/>
          </p:cNvCxnSpPr>
          <p:nvPr/>
        </p:nvCxnSpPr>
        <p:spPr>
          <a:xfrm>
            <a:off x="4879577" y="2766129"/>
            <a:ext cx="3269224" cy="0"/>
          </a:xfrm>
          <a:prstGeom prst="line">
            <a:avLst/>
          </a:prstGeom>
          <a:ln w="38100">
            <a:solidFill>
              <a:srgbClr val="D63047"/>
            </a:solidFill>
          </a:ln>
        </p:spPr>
        <p:style>
          <a:lnRef idx="1">
            <a:schemeClr val="accent1"/>
          </a:lnRef>
          <a:fillRef idx="0">
            <a:schemeClr val="accent1"/>
          </a:fillRef>
          <a:effectRef idx="0">
            <a:schemeClr val="accent1"/>
          </a:effectRef>
          <a:fontRef idx="minor">
            <a:schemeClr val="tx1"/>
          </a:fontRef>
        </p:style>
      </p:cxnSp>
      <p:pic>
        <p:nvPicPr>
          <p:cNvPr id="13" name="Picture 12" descr="Icon&#10;&#10;Description automatically generated">
            <a:extLst>
              <a:ext uri="{FF2B5EF4-FFF2-40B4-BE49-F238E27FC236}">
                <a16:creationId xmlns:a16="http://schemas.microsoft.com/office/drawing/2014/main" id="{4AFBC967-5545-AB8E-F73F-3FBEDB81F850}"/>
              </a:ext>
            </a:extLst>
          </p:cNvPr>
          <p:cNvPicPr>
            <a:picLocks noChangeAspect="1"/>
          </p:cNvPicPr>
          <p:nvPr/>
        </p:nvPicPr>
        <p:blipFill>
          <a:blip r:embed="rId5"/>
          <a:stretch>
            <a:fillRect/>
          </a:stretch>
        </p:blipFill>
        <p:spPr>
          <a:xfrm>
            <a:off x="4410979" y="3301980"/>
            <a:ext cx="937195" cy="1312073"/>
          </a:xfrm>
          <a:prstGeom prst="rect">
            <a:avLst/>
          </a:prstGeom>
        </p:spPr>
      </p:pic>
      <p:pic>
        <p:nvPicPr>
          <p:cNvPr id="14" name="Picture 13" descr="Icon&#10;&#10;Description automatically generated">
            <a:extLst>
              <a:ext uri="{FF2B5EF4-FFF2-40B4-BE49-F238E27FC236}">
                <a16:creationId xmlns:a16="http://schemas.microsoft.com/office/drawing/2014/main" id="{E9395570-4A5A-0690-6E24-A4457F6A03CE}"/>
              </a:ext>
            </a:extLst>
          </p:cNvPr>
          <p:cNvPicPr>
            <a:picLocks noChangeAspect="1"/>
          </p:cNvPicPr>
          <p:nvPr/>
        </p:nvPicPr>
        <p:blipFill>
          <a:blip r:embed="rId6"/>
          <a:stretch>
            <a:fillRect/>
          </a:stretch>
        </p:blipFill>
        <p:spPr>
          <a:xfrm>
            <a:off x="6609249" y="3301981"/>
            <a:ext cx="937195" cy="1312073"/>
          </a:xfrm>
          <a:prstGeom prst="rect">
            <a:avLst/>
          </a:prstGeom>
        </p:spPr>
      </p:pic>
      <p:sp>
        <p:nvSpPr>
          <p:cNvPr id="15" name="Rectangle: Rounded Corners 14">
            <a:extLst>
              <a:ext uri="{FF2B5EF4-FFF2-40B4-BE49-F238E27FC236}">
                <a16:creationId xmlns:a16="http://schemas.microsoft.com/office/drawing/2014/main" id="{CB636B94-6B62-9E25-22E1-004B9AF6BA5E}"/>
              </a:ext>
            </a:extLst>
          </p:cNvPr>
          <p:cNvSpPr/>
          <p:nvPr/>
        </p:nvSpPr>
        <p:spPr>
          <a:xfrm>
            <a:off x="5500720" y="3301979"/>
            <a:ext cx="937195" cy="1312073"/>
          </a:xfrm>
          <a:prstGeom prst="roundRect">
            <a:avLst>
              <a:gd name="adj" fmla="val 2504"/>
            </a:avLst>
          </a:prstGeom>
          <a:solidFill>
            <a:srgbClr val="018A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7" name="Right Triangle 16">
            <a:extLst>
              <a:ext uri="{FF2B5EF4-FFF2-40B4-BE49-F238E27FC236}">
                <a16:creationId xmlns:a16="http://schemas.microsoft.com/office/drawing/2014/main" id="{47BDD603-4A60-34EC-F271-A3127B418587}"/>
              </a:ext>
            </a:extLst>
          </p:cNvPr>
          <p:cNvSpPr/>
          <p:nvPr/>
        </p:nvSpPr>
        <p:spPr>
          <a:xfrm flipH="1">
            <a:off x="5500720" y="3301981"/>
            <a:ext cx="937194" cy="1312073"/>
          </a:xfrm>
          <a:prstGeom prst="rtTriangle">
            <a:avLst/>
          </a:prstGeom>
          <a:solidFill>
            <a:srgbClr val="33A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8" name="Graphic 17" descr="Checklist with solid fill">
            <a:extLst>
              <a:ext uri="{FF2B5EF4-FFF2-40B4-BE49-F238E27FC236}">
                <a16:creationId xmlns:a16="http://schemas.microsoft.com/office/drawing/2014/main" id="{04907AF2-0A3F-4202-9FA6-93B3311581E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91581" y="3951859"/>
            <a:ext cx="355474" cy="355474"/>
          </a:xfrm>
          <a:prstGeom prst="rect">
            <a:avLst/>
          </a:prstGeom>
        </p:spPr>
      </p:pic>
      <p:sp>
        <p:nvSpPr>
          <p:cNvPr id="19" name="TextBox 18">
            <a:extLst>
              <a:ext uri="{FF2B5EF4-FFF2-40B4-BE49-F238E27FC236}">
                <a16:creationId xmlns:a16="http://schemas.microsoft.com/office/drawing/2014/main" id="{C5A3F96E-3C09-BDCB-1110-881F463C5E76}"/>
              </a:ext>
            </a:extLst>
          </p:cNvPr>
          <p:cNvSpPr txBox="1"/>
          <p:nvPr/>
        </p:nvSpPr>
        <p:spPr>
          <a:xfrm>
            <a:off x="5630068" y="3508737"/>
            <a:ext cx="678425" cy="400110"/>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charset="0"/>
                <a:ea typeface="ＭＳ Ｐゴシック" pitchFamily="34" charset="-128"/>
                <a:cs typeface="+mn-cs"/>
              </a:rPr>
              <a:t>How-to</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charset="0"/>
                <a:ea typeface="ＭＳ Ｐゴシック" pitchFamily="34" charset="-128"/>
                <a:cs typeface="+mn-cs"/>
              </a:rPr>
              <a:t>Guide</a:t>
            </a:r>
          </a:p>
        </p:txBody>
      </p:sp>
      <p:sp>
        <p:nvSpPr>
          <p:cNvPr id="21" name="Rectangle: Rounded Corners 20">
            <a:extLst>
              <a:ext uri="{FF2B5EF4-FFF2-40B4-BE49-F238E27FC236}">
                <a16:creationId xmlns:a16="http://schemas.microsoft.com/office/drawing/2014/main" id="{AD1B8CF7-4B5F-B4E4-28D2-EE69E755D085}"/>
              </a:ext>
            </a:extLst>
          </p:cNvPr>
          <p:cNvSpPr/>
          <p:nvPr/>
        </p:nvSpPr>
        <p:spPr>
          <a:xfrm>
            <a:off x="7700521" y="3301977"/>
            <a:ext cx="937195" cy="1312073"/>
          </a:xfrm>
          <a:prstGeom prst="roundRect">
            <a:avLst>
              <a:gd name="adj" fmla="val 2504"/>
            </a:avLst>
          </a:prstGeom>
          <a:solidFill>
            <a:srgbClr val="EF5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2" name="Right Triangle 21">
            <a:extLst>
              <a:ext uri="{FF2B5EF4-FFF2-40B4-BE49-F238E27FC236}">
                <a16:creationId xmlns:a16="http://schemas.microsoft.com/office/drawing/2014/main" id="{DDACE290-32E4-7D63-4821-4F3D6F69FDF2}"/>
              </a:ext>
            </a:extLst>
          </p:cNvPr>
          <p:cNvSpPr/>
          <p:nvPr/>
        </p:nvSpPr>
        <p:spPr>
          <a:xfrm flipH="1">
            <a:off x="7700521" y="3301979"/>
            <a:ext cx="937194" cy="1312073"/>
          </a:xfrm>
          <a:prstGeom prst="rtTriangle">
            <a:avLst/>
          </a:prstGeom>
          <a:solidFill>
            <a:srgbClr val="F27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23" name="Graphic 22" descr="Play with solid fill">
            <a:extLst>
              <a:ext uri="{FF2B5EF4-FFF2-40B4-BE49-F238E27FC236}">
                <a16:creationId xmlns:a16="http://schemas.microsoft.com/office/drawing/2014/main" id="{1CF5FE6D-5497-9C2A-E41D-95A214D90EDE}"/>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7991382" y="3951857"/>
            <a:ext cx="355474" cy="355474"/>
          </a:xfrm>
          <a:prstGeom prst="rect">
            <a:avLst/>
          </a:prstGeom>
        </p:spPr>
      </p:pic>
      <p:sp>
        <p:nvSpPr>
          <p:cNvPr id="24" name="TextBox 23">
            <a:extLst>
              <a:ext uri="{FF2B5EF4-FFF2-40B4-BE49-F238E27FC236}">
                <a16:creationId xmlns:a16="http://schemas.microsoft.com/office/drawing/2014/main" id="{2288B466-5B82-2F1B-5B02-228EC6C51D47}"/>
              </a:ext>
            </a:extLst>
          </p:cNvPr>
          <p:cNvSpPr txBox="1"/>
          <p:nvPr/>
        </p:nvSpPr>
        <p:spPr>
          <a:xfrm>
            <a:off x="7829869" y="3582525"/>
            <a:ext cx="678425" cy="246221"/>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charset="0"/>
                <a:ea typeface="ＭＳ Ｐゴシック" pitchFamily="34" charset="-128"/>
                <a:cs typeface="+mn-cs"/>
              </a:rPr>
              <a:t>Video</a:t>
            </a:r>
          </a:p>
        </p:txBody>
      </p:sp>
      <p:grpSp>
        <p:nvGrpSpPr>
          <p:cNvPr id="25" name="Group 24">
            <a:extLst>
              <a:ext uri="{FF2B5EF4-FFF2-40B4-BE49-F238E27FC236}">
                <a16:creationId xmlns:a16="http://schemas.microsoft.com/office/drawing/2014/main" id="{C07F9A24-1E3D-152A-AC06-18ADC05A1486}"/>
              </a:ext>
            </a:extLst>
          </p:cNvPr>
          <p:cNvGrpSpPr>
            <a:grpSpLocks noChangeAspect="1"/>
          </p:cNvGrpSpPr>
          <p:nvPr/>
        </p:nvGrpSpPr>
        <p:grpSpPr>
          <a:xfrm rot="21233640">
            <a:off x="870005" y="947894"/>
            <a:ext cx="2670344" cy="1867033"/>
            <a:chOff x="4961523" y="1160291"/>
            <a:chExt cx="3688088" cy="2578613"/>
          </a:xfrm>
        </p:grpSpPr>
        <p:pic>
          <p:nvPicPr>
            <p:cNvPr id="28" name="Picture 27" descr="Shape, square&#10;&#10;Description automatically generated">
              <a:extLst>
                <a:ext uri="{FF2B5EF4-FFF2-40B4-BE49-F238E27FC236}">
                  <a16:creationId xmlns:a16="http://schemas.microsoft.com/office/drawing/2014/main" id="{65E43EF3-F8D0-2EDA-9E45-94D4919DD89C}"/>
                </a:ext>
              </a:extLst>
            </p:cNvPr>
            <p:cNvPicPr>
              <a:picLocks noChangeAspect="1"/>
            </p:cNvPicPr>
            <p:nvPr/>
          </p:nvPicPr>
          <p:blipFill>
            <a:blip r:embed="rId11"/>
            <a:stretch>
              <a:fillRect/>
            </a:stretch>
          </p:blipFill>
          <p:spPr>
            <a:xfrm>
              <a:off x="4961523" y="1160291"/>
              <a:ext cx="3688088" cy="2578613"/>
            </a:xfrm>
            <a:prstGeom prst="rect">
              <a:avLst/>
            </a:prstGeom>
          </p:spPr>
        </p:pic>
        <p:pic>
          <p:nvPicPr>
            <p:cNvPr id="29" name="Picture 28">
              <a:extLst>
                <a:ext uri="{FF2B5EF4-FFF2-40B4-BE49-F238E27FC236}">
                  <a16:creationId xmlns:a16="http://schemas.microsoft.com/office/drawing/2014/main" id="{FDCAD4E2-48CA-E326-B964-3F7923FCBC8B}"/>
                </a:ext>
              </a:extLst>
            </p:cNvPr>
            <p:cNvPicPr>
              <a:picLocks noChangeAspect="1"/>
            </p:cNvPicPr>
            <p:nvPr/>
          </p:nvPicPr>
          <p:blipFill rotWithShape="1">
            <a:blip r:embed="rId12"/>
            <a:srcRect l="14679" r="15098"/>
            <a:stretch/>
          </p:blipFill>
          <p:spPr>
            <a:xfrm>
              <a:off x="5804097" y="1605373"/>
              <a:ext cx="2335315" cy="1782259"/>
            </a:xfrm>
            <a:prstGeom prst="rect">
              <a:avLst/>
            </a:prstGeom>
          </p:spPr>
        </p:pic>
      </p:grpSp>
      <p:sp>
        <p:nvSpPr>
          <p:cNvPr id="31" name="TextBox 30">
            <a:extLst>
              <a:ext uri="{FF2B5EF4-FFF2-40B4-BE49-F238E27FC236}">
                <a16:creationId xmlns:a16="http://schemas.microsoft.com/office/drawing/2014/main" id="{181A1188-4CB9-4375-0847-FC0865DA97DF}"/>
              </a:ext>
            </a:extLst>
          </p:cNvPr>
          <p:cNvSpPr txBox="1"/>
          <p:nvPr/>
        </p:nvSpPr>
        <p:spPr>
          <a:xfrm>
            <a:off x="807752" y="3157075"/>
            <a:ext cx="3116912" cy="1615827"/>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mn-cs"/>
              </a:rPr>
              <a:t>Users will find support to employ a variety of digital methods from online surveys, interviews to digital ethnography, social media, and text analysis, as well as learn how to manage, store and archive digital data. Privacy and other ethical considerations specific to conducting research online are also covered. Researchers can also find support with how to navigate the challenges of being supervised online.</a:t>
            </a:r>
            <a:endParaRPr kumimoji="0" lang="en-GB" sz="11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mn-cs"/>
            </a:endParaRPr>
          </a:p>
        </p:txBody>
      </p:sp>
    </p:spTree>
    <p:extLst>
      <p:ext uri="{BB962C8B-B14F-4D97-AF65-F5344CB8AC3E}">
        <p14:creationId xmlns:p14="http://schemas.microsoft.com/office/powerpoint/2010/main" val="8652591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B6B3C417-E62C-0113-B23F-509FD788714B}"/>
              </a:ext>
            </a:extLst>
          </p:cNvPr>
          <p:cNvSpPr>
            <a:spLocks noGrp="1"/>
          </p:cNvSpPr>
          <p:nvPr>
            <p:ph idx="1"/>
          </p:nvPr>
        </p:nvSpPr>
        <p:spPr>
          <a:xfrm>
            <a:off x="3404304" y="2012796"/>
            <a:ext cx="5175153" cy="2814173"/>
          </a:xfrm>
        </p:spPr>
        <p:txBody>
          <a:bodyPr>
            <a:normAutofit fontScale="92500"/>
          </a:bodyPr>
          <a:lstStyle/>
          <a:p>
            <a:pPr marL="0" indent="0">
              <a:buNone/>
            </a:pPr>
            <a:r>
              <a:rPr lang="en-US" sz="1800" dirty="0">
                <a:solidFill>
                  <a:srgbClr val="008BBF"/>
                </a:solidFill>
              </a:rPr>
              <a:t>Medicine and Health</a:t>
            </a:r>
          </a:p>
          <a:p>
            <a:pPr marL="0" indent="0">
              <a:lnSpc>
                <a:spcPct val="110000"/>
              </a:lnSpc>
              <a:buNone/>
            </a:pPr>
            <a:r>
              <a:rPr lang="en-US" sz="1500" dirty="0">
                <a:solidFill>
                  <a:schemeClr val="tx1">
                    <a:lumMod val="50000"/>
                    <a:lumOff val="50000"/>
                  </a:schemeClr>
                </a:solidFill>
              </a:rPr>
              <a:t>A set of mixed media modules focused on research methodology resources for clinical medicine and public health.</a:t>
            </a:r>
          </a:p>
          <a:p>
            <a:pPr marL="0" indent="0">
              <a:lnSpc>
                <a:spcPct val="110000"/>
              </a:lnSpc>
              <a:buNone/>
            </a:pPr>
            <a:r>
              <a:rPr lang="en-US" sz="1000" dirty="0">
                <a:solidFill>
                  <a:schemeClr val="tx1">
                    <a:lumMod val="50000"/>
                    <a:lumOff val="50000"/>
                  </a:schemeClr>
                </a:solidFill>
              </a:rPr>
              <a:t> </a:t>
            </a:r>
          </a:p>
          <a:p>
            <a:pPr marL="0" indent="0">
              <a:lnSpc>
                <a:spcPct val="110000"/>
              </a:lnSpc>
              <a:buNone/>
            </a:pPr>
            <a:r>
              <a:rPr lang="en-US" sz="1500" dirty="0">
                <a:solidFill>
                  <a:schemeClr val="tx1">
                    <a:lumMod val="50000"/>
                    <a:lumOff val="50000"/>
                  </a:schemeClr>
                </a:solidFill>
              </a:rPr>
              <a:t>The </a:t>
            </a:r>
            <a:r>
              <a:rPr lang="en-US" sz="1500" i="1" dirty="0">
                <a:solidFill>
                  <a:schemeClr val="tx1">
                    <a:lumMod val="50000"/>
                    <a:lumOff val="50000"/>
                  </a:schemeClr>
                </a:solidFill>
              </a:rPr>
              <a:t>SAGE Research Methods </a:t>
            </a:r>
            <a:r>
              <a:rPr lang="en-US" sz="1500" dirty="0">
                <a:solidFill>
                  <a:schemeClr val="tx1">
                    <a:lumMod val="50000"/>
                    <a:lumOff val="50000"/>
                  </a:schemeClr>
                </a:solidFill>
              </a:rPr>
              <a:t>Medicine &amp; Health collections cover primary clinical and epidemiological research, both interventional and observational, as well as systematic review and meta-analysis. Examples of studies are drawn from across all major medical specialties, as well as public health, nursing, dentistry, health policy, and services research.</a:t>
            </a:r>
            <a:endParaRPr lang="en-GB" sz="1300" dirty="0">
              <a:solidFill>
                <a:schemeClr val="tx1">
                  <a:lumMod val="50000"/>
                  <a:lumOff val="50000"/>
                </a:schemeClr>
              </a:solidFill>
            </a:endParaRPr>
          </a:p>
        </p:txBody>
      </p:sp>
      <p:sp>
        <p:nvSpPr>
          <p:cNvPr id="4" name="TextBox 3">
            <a:extLst>
              <a:ext uri="{FF2B5EF4-FFF2-40B4-BE49-F238E27FC236}">
                <a16:creationId xmlns:a16="http://schemas.microsoft.com/office/drawing/2014/main" id="{64BD478A-3FB9-8EA1-3F0A-16ADB3016030}"/>
              </a:ext>
            </a:extLst>
          </p:cNvPr>
          <p:cNvSpPr txBox="1"/>
          <p:nvPr/>
        </p:nvSpPr>
        <p:spPr>
          <a:xfrm>
            <a:off x="1313209" y="3321167"/>
            <a:ext cx="1656450" cy="646331"/>
          </a:xfrm>
          <a:prstGeom prst="rect">
            <a:avLst/>
          </a:prstGeom>
          <a:noFill/>
        </p:spPr>
        <p:txBody>
          <a:bodyPr wrap="square" rtlCol="0">
            <a:spAutoFit/>
          </a:bodyPr>
          <a:lstStyle/>
          <a:p>
            <a:pPr marL="0" marR="0" lvl="0" indent="0" algn="l" defTabSz="457189"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008BBF"/>
                </a:solidFill>
                <a:effectLst/>
                <a:uLnTx/>
                <a:uFillTx/>
                <a:latin typeface="Arial" charset="0"/>
                <a:ea typeface="ＭＳ Ｐゴシック" pitchFamily="34" charset="-128"/>
                <a:cs typeface="+mn-cs"/>
              </a:rPr>
              <a:t>Medicine</a:t>
            </a:r>
          </a:p>
          <a:p>
            <a:pPr marL="0" marR="0" lvl="0" indent="0" algn="l" defTabSz="457189" rtl="0" eaLnBrk="1" fontAlgn="base" latinLnBrk="0" hangingPunct="1">
              <a:lnSpc>
                <a:spcPct val="100000"/>
              </a:lnSpc>
              <a:spcBef>
                <a:spcPct val="0"/>
              </a:spcBef>
              <a:spcAft>
                <a:spcPct val="0"/>
              </a:spcAft>
              <a:buClrTx/>
              <a:buSzTx/>
              <a:buFontTx/>
              <a:buNone/>
              <a:tabLst/>
              <a:defRPr/>
            </a:pPr>
            <a:r>
              <a:rPr lang="en-GB" dirty="0">
                <a:solidFill>
                  <a:srgbClr val="008BBF"/>
                </a:solidFill>
              </a:rPr>
              <a:t>and</a:t>
            </a:r>
            <a:r>
              <a:rPr kumimoji="0" lang="en-GB" sz="1800" b="0" i="0" u="none" strike="noStrike" kern="1200" cap="none" spc="0" normalizeH="0" baseline="0" noProof="0" dirty="0">
                <a:ln>
                  <a:noFill/>
                </a:ln>
                <a:solidFill>
                  <a:srgbClr val="008BBF"/>
                </a:solidFill>
                <a:effectLst/>
                <a:uLnTx/>
                <a:uFillTx/>
                <a:latin typeface="Arial" charset="0"/>
                <a:ea typeface="ＭＳ Ｐゴシック" pitchFamily="34" charset="-128"/>
                <a:cs typeface="+mn-cs"/>
              </a:rPr>
              <a:t> Health</a:t>
            </a:r>
          </a:p>
        </p:txBody>
      </p:sp>
      <p:pic>
        <p:nvPicPr>
          <p:cNvPr id="3" name="Picture 2">
            <a:extLst>
              <a:ext uri="{FF2B5EF4-FFF2-40B4-BE49-F238E27FC236}">
                <a16:creationId xmlns:a16="http://schemas.microsoft.com/office/drawing/2014/main" id="{9FF7F81E-B523-A8AF-1E04-4E2ECF33AF74}"/>
              </a:ext>
            </a:extLst>
          </p:cNvPr>
          <p:cNvPicPr>
            <a:picLocks noChangeAspect="1"/>
          </p:cNvPicPr>
          <p:nvPr/>
        </p:nvPicPr>
        <p:blipFill rotWithShape="1">
          <a:blip r:embed="rId3"/>
          <a:srcRect t="5046" b="3799"/>
          <a:stretch/>
        </p:blipFill>
        <p:spPr>
          <a:xfrm>
            <a:off x="0" y="0"/>
            <a:ext cx="9144000" cy="1723618"/>
          </a:xfrm>
          <a:prstGeom prst="rect">
            <a:avLst/>
          </a:prstGeom>
        </p:spPr>
      </p:pic>
      <p:pic>
        <p:nvPicPr>
          <p:cNvPr id="8" name="Graphic 7">
            <a:extLst>
              <a:ext uri="{FF2B5EF4-FFF2-40B4-BE49-F238E27FC236}">
                <a16:creationId xmlns:a16="http://schemas.microsoft.com/office/drawing/2014/main" id="{F1C9B7BC-47BE-AB97-53EB-2855FF67DDC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03957" y="2064117"/>
            <a:ext cx="1068950" cy="1068950"/>
          </a:xfrm>
          <a:prstGeom prst="rect">
            <a:avLst/>
          </a:prstGeom>
        </p:spPr>
      </p:pic>
    </p:spTree>
    <p:extLst>
      <p:ext uri="{BB962C8B-B14F-4D97-AF65-F5344CB8AC3E}">
        <p14:creationId xmlns:p14="http://schemas.microsoft.com/office/powerpoint/2010/main" val="39830904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F5CA58B-CF11-ACCB-7F14-7C14C8046085}"/>
              </a:ext>
            </a:extLst>
          </p:cNvPr>
          <p:cNvSpPr txBox="1">
            <a:spLocks/>
          </p:cNvSpPr>
          <p:nvPr/>
        </p:nvSpPr>
        <p:spPr>
          <a:xfrm>
            <a:off x="883513" y="119154"/>
            <a:ext cx="7161732" cy="77932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2"/>
                </a:solidFill>
                <a:latin typeface="Arial" pitchFamily="34"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000000">
                    <a:lumMod val="50000"/>
                    <a:lumOff val="50000"/>
                  </a:srgbClr>
                </a:solidFill>
                <a:effectLst/>
                <a:uLnTx/>
                <a:uFillTx/>
                <a:latin typeface="Arial"/>
                <a:ea typeface="+mj-ea"/>
                <a:cs typeface="Arial" pitchFamily="34" charset="0"/>
              </a:rPr>
              <a:t>medicine &amp; health content</a:t>
            </a:r>
          </a:p>
        </p:txBody>
      </p:sp>
      <p:sp>
        <p:nvSpPr>
          <p:cNvPr id="6" name="Rectangle 5">
            <a:extLst>
              <a:ext uri="{FF2B5EF4-FFF2-40B4-BE49-F238E27FC236}">
                <a16:creationId xmlns:a16="http://schemas.microsoft.com/office/drawing/2014/main" id="{443745A6-4DB0-9E74-53B0-C23C43E9AC23}"/>
              </a:ext>
            </a:extLst>
          </p:cNvPr>
          <p:cNvSpPr/>
          <p:nvPr/>
        </p:nvSpPr>
        <p:spPr>
          <a:xfrm>
            <a:off x="428" y="1266187"/>
            <a:ext cx="9143572" cy="447897"/>
          </a:xfrm>
          <a:prstGeom prst="rect">
            <a:avLst/>
          </a:prstGeom>
          <a:solidFill>
            <a:srgbClr val="00A87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200" b="1" i="0" u="none" strike="noStrike" kern="1200" cap="none" spc="0" normalizeH="0" baseline="0" noProof="0" dirty="0">
              <a:ln>
                <a:noFill/>
              </a:ln>
              <a:solidFill>
                <a:srgbClr val="008563"/>
              </a:solidFill>
              <a:effectLst/>
              <a:uLnTx/>
              <a:uFillTx/>
              <a:latin typeface="Arial Nova Light" panose="020B0304020202020204" pitchFamily="34" charset="0"/>
              <a:ea typeface="+mn-ea"/>
              <a:cs typeface="+mn-cs"/>
            </a:endParaRPr>
          </a:p>
        </p:txBody>
      </p:sp>
      <p:pic>
        <p:nvPicPr>
          <p:cNvPr id="2" name="Graphic 1">
            <a:extLst>
              <a:ext uri="{FF2B5EF4-FFF2-40B4-BE49-F238E27FC236}">
                <a16:creationId xmlns:a16="http://schemas.microsoft.com/office/drawing/2014/main" id="{31577A6D-A09C-B34C-D97B-FC52C8222E2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2983" y="260304"/>
            <a:ext cx="495300" cy="495300"/>
          </a:xfrm>
          <a:prstGeom prst="rect">
            <a:avLst/>
          </a:prstGeom>
        </p:spPr>
      </p:pic>
      <p:cxnSp>
        <p:nvCxnSpPr>
          <p:cNvPr id="11" name="Straight Connector 10">
            <a:extLst>
              <a:ext uri="{FF2B5EF4-FFF2-40B4-BE49-F238E27FC236}">
                <a16:creationId xmlns:a16="http://schemas.microsoft.com/office/drawing/2014/main" id="{6123C8B5-BDF0-AAE9-1828-36C0287D063B}"/>
              </a:ext>
            </a:extLst>
          </p:cNvPr>
          <p:cNvCxnSpPr>
            <a:cxnSpLocks/>
          </p:cNvCxnSpPr>
          <p:nvPr/>
        </p:nvCxnSpPr>
        <p:spPr>
          <a:xfrm>
            <a:off x="1391776" y="2948578"/>
            <a:ext cx="0" cy="449825"/>
          </a:xfrm>
          <a:prstGeom prst="line">
            <a:avLst/>
          </a:prstGeom>
          <a:ln w="38100">
            <a:solidFill>
              <a:srgbClr val="D63047"/>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1299C00-BA4C-AE69-C2C1-C73AF322E5AF}"/>
              </a:ext>
            </a:extLst>
          </p:cNvPr>
          <p:cNvCxnSpPr>
            <a:cxnSpLocks/>
          </p:cNvCxnSpPr>
          <p:nvPr/>
        </p:nvCxnSpPr>
        <p:spPr>
          <a:xfrm>
            <a:off x="2449713" y="2948578"/>
            <a:ext cx="0" cy="449825"/>
          </a:xfrm>
          <a:prstGeom prst="line">
            <a:avLst/>
          </a:prstGeom>
          <a:ln w="38100">
            <a:solidFill>
              <a:srgbClr val="D63047"/>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5D7A0C2-AAE5-C1D3-BD5B-0C85C792E967}"/>
              </a:ext>
            </a:extLst>
          </p:cNvPr>
          <p:cNvCxnSpPr>
            <a:cxnSpLocks/>
          </p:cNvCxnSpPr>
          <p:nvPr/>
        </p:nvCxnSpPr>
        <p:spPr>
          <a:xfrm>
            <a:off x="1375874" y="2956529"/>
            <a:ext cx="1089741" cy="0"/>
          </a:xfrm>
          <a:prstGeom prst="line">
            <a:avLst/>
          </a:prstGeom>
          <a:ln w="38100">
            <a:solidFill>
              <a:srgbClr val="D63047"/>
            </a:solidFill>
          </a:ln>
        </p:spPr>
        <p:style>
          <a:lnRef idx="1">
            <a:schemeClr val="accent1"/>
          </a:lnRef>
          <a:fillRef idx="0">
            <a:schemeClr val="accent1"/>
          </a:fillRef>
          <a:effectRef idx="0">
            <a:schemeClr val="accent1"/>
          </a:effectRef>
          <a:fontRef idx="minor">
            <a:schemeClr val="tx1"/>
          </a:fontRef>
        </p:style>
      </p:cxnSp>
      <p:pic>
        <p:nvPicPr>
          <p:cNvPr id="26" name="Picture 25" descr="Icon&#10;&#10;Description automatically generated">
            <a:extLst>
              <a:ext uri="{FF2B5EF4-FFF2-40B4-BE49-F238E27FC236}">
                <a16:creationId xmlns:a16="http://schemas.microsoft.com/office/drawing/2014/main" id="{02193D37-0BED-6DF9-B995-E69A377CABAC}"/>
              </a:ext>
            </a:extLst>
          </p:cNvPr>
          <p:cNvPicPr>
            <a:picLocks noChangeAspect="1"/>
          </p:cNvPicPr>
          <p:nvPr/>
        </p:nvPicPr>
        <p:blipFill>
          <a:blip r:embed="rId4"/>
          <a:stretch>
            <a:fillRect/>
          </a:stretch>
        </p:blipFill>
        <p:spPr>
          <a:xfrm>
            <a:off x="778283" y="3564243"/>
            <a:ext cx="937195" cy="1312073"/>
          </a:xfrm>
          <a:prstGeom prst="rect">
            <a:avLst/>
          </a:prstGeom>
        </p:spPr>
      </p:pic>
      <p:sp>
        <p:nvSpPr>
          <p:cNvPr id="27" name="Rectangle: Rounded Corners 26">
            <a:extLst>
              <a:ext uri="{FF2B5EF4-FFF2-40B4-BE49-F238E27FC236}">
                <a16:creationId xmlns:a16="http://schemas.microsoft.com/office/drawing/2014/main" id="{794B1B04-AD7D-7FAC-ABEE-FD3C17AC3584}"/>
              </a:ext>
            </a:extLst>
          </p:cNvPr>
          <p:cNvSpPr/>
          <p:nvPr/>
        </p:nvSpPr>
        <p:spPr>
          <a:xfrm>
            <a:off x="2149197" y="3555370"/>
            <a:ext cx="937195" cy="1312073"/>
          </a:xfrm>
          <a:prstGeom prst="roundRect">
            <a:avLst>
              <a:gd name="adj" fmla="val 2504"/>
            </a:avLst>
          </a:prstGeom>
          <a:solidFill>
            <a:srgbClr val="EF5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30" name="Right Triangle 29">
            <a:extLst>
              <a:ext uri="{FF2B5EF4-FFF2-40B4-BE49-F238E27FC236}">
                <a16:creationId xmlns:a16="http://schemas.microsoft.com/office/drawing/2014/main" id="{C2D82721-B95F-12CC-4A25-06B588BF6AA9}"/>
              </a:ext>
            </a:extLst>
          </p:cNvPr>
          <p:cNvSpPr/>
          <p:nvPr/>
        </p:nvSpPr>
        <p:spPr>
          <a:xfrm flipH="1">
            <a:off x="2149197" y="3555372"/>
            <a:ext cx="937194" cy="1312073"/>
          </a:xfrm>
          <a:prstGeom prst="rtTriangle">
            <a:avLst/>
          </a:prstGeom>
          <a:solidFill>
            <a:srgbClr val="F27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31" name="Graphic 30" descr="Play with solid fill">
            <a:extLst>
              <a:ext uri="{FF2B5EF4-FFF2-40B4-BE49-F238E27FC236}">
                <a16:creationId xmlns:a16="http://schemas.microsoft.com/office/drawing/2014/main" id="{0ED1A286-CA94-85FE-5EF0-F5FCDCE3DD29}"/>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2440058" y="4205250"/>
            <a:ext cx="355474" cy="355474"/>
          </a:xfrm>
          <a:prstGeom prst="rect">
            <a:avLst/>
          </a:prstGeom>
        </p:spPr>
      </p:pic>
      <p:sp>
        <p:nvSpPr>
          <p:cNvPr id="32" name="TextBox 31">
            <a:extLst>
              <a:ext uri="{FF2B5EF4-FFF2-40B4-BE49-F238E27FC236}">
                <a16:creationId xmlns:a16="http://schemas.microsoft.com/office/drawing/2014/main" id="{EC812A6E-51C9-52E2-18A8-5CEEDEBDE2C1}"/>
              </a:ext>
            </a:extLst>
          </p:cNvPr>
          <p:cNvSpPr txBox="1"/>
          <p:nvPr/>
        </p:nvSpPr>
        <p:spPr>
          <a:xfrm>
            <a:off x="2278545" y="3835918"/>
            <a:ext cx="678425" cy="246221"/>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charset="0"/>
                <a:ea typeface="ＭＳ Ｐゴシック" pitchFamily="34" charset="-128"/>
                <a:cs typeface="+mn-cs"/>
              </a:rPr>
              <a:t>Video</a:t>
            </a:r>
          </a:p>
        </p:txBody>
      </p:sp>
      <p:grpSp>
        <p:nvGrpSpPr>
          <p:cNvPr id="33" name="Group 32">
            <a:extLst>
              <a:ext uri="{FF2B5EF4-FFF2-40B4-BE49-F238E27FC236}">
                <a16:creationId xmlns:a16="http://schemas.microsoft.com/office/drawing/2014/main" id="{A8DA2CA2-5601-A463-8D87-6F2443806EDB}"/>
              </a:ext>
            </a:extLst>
          </p:cNvPr>
          <p:cNvGrpSpPr>
            <a:grpSpLocks noChangeAspect="1"/>
          </p:cNvGrpSpPr>
          <p:nvPr/>
        </p:nvGrpSpPr>
        <p:grpSpPr>
          <a:xfrm rot="360000">
            <a:off x="4545911" y="832736"/>
            <a:ext cx="3023397" cy="2113879"/>
            <a:chOff x="124543" y="311814"/>
            <a:chExt cx="3625879" cy="2535118"/>
          </a:xfrm>
        </p:grpSpPr>
        <p:pic>
          <p:nvPicPr>
            <p:cNvPr id="34" name="Picture 33" descr="Shape, square&#10;&#10;Description automatically generated">
              <a:extLst>
                <a:ext uri="{FF2B5EF4-FFF2-40B4-BE49-F238E27FC236}">
                  <a16:creationId xmlns:a16="http://schemas.microsoft.com/office/drawing/2014/main" id="{93B453ED-46EA-113F-6398-F504CAE7469B}"/>
                </a:ext>
              </a:extLst>
            </p:cNvPr>
            <p:cNvPicPr>
              <a:picLocks noChangeAspect="1"/>
            </p:cNvPicPr>
            <p:nvPr/>
          </p:nvPicPr>
          <p:blipFill>
            <a:blip r:embed="rId7"/>
            <a:stretch>
              <a:fillRect/>
            </a:stretch>
          </p:blipFill>
          <p:spPr>
            <a:xfrm>
              <a:off x="124543" y="311814"/>
              <a:ext cx="3625879" cy="2535118"/>
            </a:xfrm>
            <a:prstGeom prst="rect">
              <a:avLst/>
            </a:prstGeom>
          </p:spPr>
        </p:pic>
        <p:pic>
          <p:nvPicPr>
            <p:cNvPr id="35" name="Picture 34">
              <a:extLst>
                <a:ext uri="{FF2B5EF4-FFF2-40B4-BE49-F238E27FC236}">
                  <a16:creationId xmlns:a16="http://schemas.microsoft.com/office/drawing/2014/main" id="{B47630CC-1D9F-EC81-5262-77F754C9FA09}"/>
                </a:ext>
              </a:extLst>
            </p:cNvPr>
            <p:cNvPicPr>
              <a:picLocks noChangeAspect="1"/>
            </p:cNvPicPr>
            <p:nvPr/>
          </p:nvPicPr>
          <p:blipFill rotWithShape="1">
            <a:blip r:embed="rId8"/>
            <a:srcRect r="1410" b="3822"/>
            <a:stretch/>
          </p:blipFill>
          <p:spPr>
            <a:xfrm>
              <a:off x="929800" y="743871"/>
              <a:ext cx="2348575" cy="1758029"/>
            </a:xfrm>
            <a:prstGeom prst="rect">
              <a:avLst/>
            </a:prstGeom>
          </p:spPr>
        </p:pic>
      </p:grpSp>
      <p:pic>
        <p:nvPicPr>
          <p:cNvPr id="36" name="Picture 35" descr="Application&#10;&#10;Description automatically generated with low confidence">
            <a:extLst>
              <a:ext uri="{FF2B5EF4-FFF2-40B4-BE49-F238E27FC236}">
                <a16:creationId xmlns:a16="http://schemas.microsoft.com/office/drawing/2014/main" id="{0E68CABC-1F55-50F3-7A2E-F000C1A3815A}"/>
              </a:ext>
            </a:extLst>
          </p:cNvPr>
          <p:cNvPicPr>
            <a:picLocks noChangeAspect="1"/>
          </p:cNvPicPr>
          <p:nvPr/>
        </p:nvPicPr>
        <p:blipFill>
          <a:blip r:embed="rId9"/>
          <a:stretch>
            <a:fillRect/>
          </a:stretch>
        </p:blipFill>
        <p:spPr>
          <a:xfrm>
            <a:off x="1421669" y="1310240"/>
            <a:ext cx="998150" cy="1397410"/>
          </a:xfrm>
          <a:prstGeom prst="rect">
            <a:avLst/>
          </a:prstGeom>
        </p:spPr>
      </p:pic>
      <p:sp>
        <p:nvSpPr>
          <p:cNvPr id="37" name="Rectangle: Rounded Corners 36">
            <a:extLst>
              <a:ext uri="{FF2B5EF4-FFF2-40B4-BE49-F238E27FC236}">
                <a16:creationId xmlns:a16="http://schemas.microsoft.com/office/drawing/2014/main" id="{0FD2A976-C802-8648-FB9B-F4E0F7FC647D}"/>
              </a:ext>
            </a:extLst>
          </p:cNvPr>
          <p:cNvSpPr>
            <a:spLocks/>
          </p:cNvSpPr>
          <p:nvPr/>
        </p:nvSpPr>
        <p:spPr>
          <a:xfrm>
            <a:off x="3853468" y="3158309"/>
            <a:ext cx="2204142" cy="1709169"/>
          </a:xfrm>
          <a:prstGeom prst="roundRect">
            <a:avLst>
              <a:gd name="adj" fmla="val 7662"/>
            </a:avLst>
          </a:prstGeom>
          <a:solidFill>
            <a:srgbClr val="C84681"/>
          </a:solidFill>
          <a:ln>
            <a:solidFill>
              <a:srgbClr val="C84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GB" sz="11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endParaRPr>
          </a:p>
        </p:txBody>
      </p:sp>
      <p:sp>
        <p:nvSpPr>
          <p:cNvPr id="38" name="TextBox 37">
            <a:extLst>
              <a:ext uri="{FF2B5EF4-FFF2-40B4-BE49-F238E27FC236}">
                <a16:creationId xmlns:a16="http://schemas.microsoft.com/office/drawing/2014/main" id="{B13DB88A-019A-1989-5ECB-35F01BFDC170}"/>
              </a:ext>
            </a:extLst>
          </p:cNvPr>
          <p:cNvSpPr txBox="1"/>
          <p:nvPr/>
        </p:nvSpPr>
        <p:spPr>
          <a:xfrm>
            <a:off x="3853468" y="3235753"/>
            <a:ext cx="2204142" cy="1446550"/>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mn-cs"/>
              </a:rPr>
              <a:t>Case studies</a:t>
            </a:r>
            <a:r>
              <a:rPr kumimoji="0" lang="en-US" sz="11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mn-cs"/>
              </a:rPr>
              <a:t>, written by researchers in the field, focus on research design, methods selection, and methods application, with an emphasis on the researcher’s experiences and decision-making in designing and conducting a specific study.</a:t>
            </a:r>
            <a:endParaRPr kumimoji="0" lang="en-GB" sz="11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mn-cs"/>
            </a:endParaRPr>
          </a:p>
        </p:txBody>
      </p:sp>
      <p:sp>
        <p:nvSpPr>
          <p:cNvPr id="39" name="Rectangle: Rounded Corners 38">
            <a:extLst>
              <a:ext uri="{FF2B5EF4-FFF2-40B4-BE49-F238E27FC236}">
                <a16:creationId xmlns:a16="http://schemas.microsoft.com/office/drawing/2014/main" id="{7A4296BF-955E-8CE8-CB77-25F644ACB94D}"/>
              </a:ext>
            </a:extLst>
          </p:cNvPr>
          <p:cNvSpPr>
            <a:spLocks/>
          </p:cNvSpPr>
          <p:nvPr/>
        </p:nvSpPr>
        <p:spPr>
          <a:xfrm>
            <a:off x="6210010" y="3158274"/>
            <a:ext cx="2204142" cy="1709169"/>
          </a:xfrm>
          <a:prstGeom prst="roundRect">
            <a:avLst>
              <a:gd name="adj" fmla="val 7662"/>
            </a:avLst>
          </a:prstGeom>
          <a:solidFill>
            <a:srgbClr val="C84681"/>
          </a:solidFill>
          <a:ln>
            <a:solidFill>
              <a:srgbClr val="C84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GB" sz="11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endParaRPr>
          </a:p>
        </p:txBody>
      </p:sp>
      <p:sp>
        <p:nvSpPr>
          <p:cNvPr id="40" name="TextBox 39">
            <a:extLst>
              <a:ext uri="{FF2B5EF4-FFF2-40B4-BE49-F238E27FC236}">
                <a16:creationId xmlns:a16="http://schemas.microsoft.com/office/drawing/2014/main" id="{24102EBD-C3CC-DBCB-DAA1-19E136603A28}"/>
              </a:ext>
            </a:extLst>
          </p:cNvPr>
          <p:cNvSpPr txBox="1"/>
          <p:nvPr/>
        </p:nvSpPr>
        <p:spPr>
          <a:xfrm>
            <a:off x="6210010" y="3204944"/>
            <a:ext cx="2204142" cy="1615827"/>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mn-cs"/>
              </a:rPr>
              <a:t>Bringing medical and health research to life, </a:t>
            </a:r>
            <a:r>
              <a:rPr kumimoji="0" lang="en-US" sz="1100" b="1"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mn-cs"/>
              </a:rPr>
              <a:t>videos</a:t>
            </a:r>
            <a:r>
              <a:rPr kumimoji="0" lang="en-US" sz="11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mn-cs"/>
              </a:rPr>
              <a:t> cover research methods used across medical specialties. They include tutorials, case studies and in-practice films covering clinical study design, conduct and analysis, biostatistics, systematic review and meta-analysis.</a:t>
            </a:r>
            <a:endParaRPr kumimoji="0" lang="en-GB" sz="11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mn-cs"/>
            </a:endParaRPr>
          </a:p>
        </p:txBody>
      </p:sp>
    </p:spTree>
    <p:extLst>
      <p:ext uri="{BB962C8B-B14F-4D97-AF65-F5344CB8AC3E}">
        <p14:creationId xmlns:p14="http://schemas.microsoft.com/office/powerpoint/2010/main" val="35818838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B6B3C417-E62C-0113-B23F-509FD788714B}"/>
              </a:ext>
            </a:extLst>
          </p:cNvPr>
          <p:cNvSpPr>
            <a:spLocks noGrp="1"/>
          </p:cNvSpPr>
          <p:nvPr>
            <p:ph idx="1"/>
          </p:nvPr>
        </p:nvSpPr>
        <p:spPr>
          <a:xfrm>
            <a:off x="3495052" y="1853770"/>
            <a:ext cx="5251383" cy="3160609"/>
          </a:xfrm>
        </p:spPr>
        <p:txBody>
          <a:bodyPr>
            <a:normAutofit fontScale="62500" lnSpcReduction="20000"/>
          </a:bodyPr>
          <a:lstStyle/>
          <a:p>
            <a:pPr marL="0" indent="0">
              <a:buNone/>
            </a:pPr>
            <a:r>
              <a:rPr lang="en-US" sz="2900" dirty="0">
                <a:solidFill>
                  <a:srgbClr val="8B30AB"/>
                </a:solidFill>
              </a:rPr>
              <a:t>Data Visualization</a:t>
            </a:r>
          </a:p>
          <a:p>
            <a:pPr marL="0" indent="0">
              <a:lnSpc>
                <a:spcPct val="110000"/>
              </a:lnSpc>
              <a:buNone/>
            </a:pPr>
            <a:r>
              <a:rPr lang="en-US" sz="2000" dirty="0">
                <a:solidFill>
                  <a:schemeClr val="tx1">
                    <a:lumMod val="50000"/>
                    <a:lumOff val="50000"/>
                  </a:schemeClr>
                </a:solidFill>
              </a:rPr>
              <a:t>A mixed media collection, combining text, datasets and video content to help understand and create effective data visualizations.</a:t>
            </a:r>
          </a:p>
          <a:p>
            <a:pPr marL="0" indent="0">
              <a:lnSpc>
                <a:spcPct val="110000"/>
              </a:lnSpc>
              <a:buNone/>
            </a:pPr>
            <a:r>
              <a:rPr lang="en-US" sz="1400" dirty="0">
                <a:solidFill>
                  <a:schemeClr val="tx1">
                    <a:lumMod val="50000"/>
                    <a:lumOff val="50000"/>
                  </a:schemeClr>
                </a:solidFill>
              </a:rPr>
              <a:t> </a:t>
            </a:r>
          </a:p>
          <a:p>
            <a:pPr marL="0" indent="0">
              <a:lnSpc>
                <a:spcPct val="110000"/>
              </a:lnSpc>
              <a:buNone/>
            </a:pPr>
            <a:r>
              <a:rPr lang="en-US" sz="2000" dirty="0">
                <a:solidFill>
                  <a:schemeClr val="tx1">
                    <a:lumMod val="50000"/>
                    <a:lumOff val="50000"/>
                  </a:schemeClr>
                </a:solidFill>
              </a:rPr>
              <a:t>Includes:</a:t>
            </a:r>
          </a:p>
          <a:p>
            <a:pPr>
              <a:lnSpc>
                <a:spcPct val="110000"/>
              </a:lnSpc>
            </a:pPr>
            <a:r>
              <a:rPr lang="en-US" sz="1900" dirty="0">
                <a:solidFill>
                  <a:schemeClr val="tx1">
                    <a:lumMod val="50000"/>
                    <a:lumOff val="50000"/>
                  </a:schemeClr>
                </a:solidFill>
              </a:rPr>
              <a:t>A chart gallery introducing chart examples drawn from five categories of visualizations, complete with both presentation tips and alternative versions </a:t>
            </a:r>
          </a:p>
          <a:p>
            <a:pPr>
              <a:lnSpc>
                <a:spcPct val="110000"/>
              </a:lnSpc>
            </a:pPr>
            <a:r>
              <a:rPr lang="en-US" sz="1900" dirty="0">
                <a:solidFill>
                  <a:schemeClr val="tx1">
                    <a:lumMod val="50000"/>
                    <a:lumOff val="50000"/>
                  </a:schemeClr>
                </a:solidFill>
              </a:rPr>
              <a:t>Video tutorials with experienced researchers and visualization experts, guiding users though best practices for creating their own visualizations</a:t>
            </a:r>
          </a:p>
          <a:p>
            <a:pPr>
              <a:lnSpc>
                <a:spcPct val="110000"/>
              </a:lnSpc>
            </a:pPr>
            <a:r>
              <a:rPr lang="en-US" sz="1900" dirty="0">
                <a:solidFill>
                  <a:schemeClr val="tx1">
                    <a:lumMod val="50000"/>
                    <a:lumOff val="50000"/>
                  </a:schemeClr>
                </a:solidFill>
              </a:rPr>
              <a:t>Datasets, accompanied by step-by-step guides on how to create a particular visualization using a variety of tools, that will let users put their skills into practice</a:t>
            </a:r>
          </a:p>
          <a:p>
            <a:pPr>
              <a:lnSpc>
                <a:spcPct val="110000"/>
              </a:lnSpc>
            </a:pPr>
            <a:r>
              <a:rPr lang="en-US" sz="1900" dirty="0">
                <a:solidFill>
                  <a:schemeClr val="tx1">
                    <a:lumMod val="50000"/>
                    <a:lumOff val="50000"/>
                  </a:schemeClr>
                </a:solidFill>
              </a:rPr>
              <a:t>Overviews of visualization tools, from Excel to Python, to help researchers determine the best tool for their needs</a:t>
            </a:r>
            <a:endParaRPr lang="en-GB" sz="1900" dirty="0">
              <a:solidFill>
                <a:schemeClr val="tx1">
                  <a:lumMod val="50000"/>
                  <a:lumOff val="50000"/>
                </a:schemeClr>
              </a:solidFill>
            </a:endParaRPr>
          </a:p>
        </p:txBody>
      </p:sp>
      <p:sp>
        <p:nvSpPr>
          <p:cNvPr id="4" name="TextBox 3">
            <a:extLst>
              <a:ext uri="{FF2B5EF4-FFF2-40B4-BE49-F238E27FC236}">
                <a16:creationId xmlns:a16="http://schemas.microsoft.com/office/drawing/2014/main" id="{64BD478A-3FB9-8EA1-3F0A-16ADB3016030}"/>
              </a:ext>
            </a:extLst>
          </p:cNvPr>
          <p:cNvSpPr txBox="1"/>
          <p:nvPr/>
        </p:nvSpPr>
        <p:spPr>
          <a:xfrm>
            <a:off x="1403957" y="3162141"/>
            <a:ext cx="1656450" cy="646331"/>
          </a:xfrm>
          <a:prstGeom prst="rect">
            <a:avLst/>
          </a:prstGeom>
          <a:noFill/>
        </p:spPr>
        <p:txBody>
          <a:bodyPr wrap="square" rtlCol="0">
            <a:spAutoFit/>
          </a:bodyPr>
          <a:lstStyle/>
          <a:p>
            <a:pPr marL="0" marR="0" lvl="0" indent="0" algn="l" defTabSz="457189"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8B30AB"/>
                </a:solidFill>
                <a:effectLst/>
                <a:uLnTx/>
                <a:uFillTx/>
                <a:latin typeface="Arial" charset="0"/>
                <a:ea typeface="ＭＳ Ｐゴシック" pitchFamily="34" charset="-128"/>
                <a:cs typeface="+mn-cs"/>
              </a:rPr>
              <a:t>Data Visualization</a:t>
            </a:r>
          </a:p>
        </p:txBody>
      </p:sp>
      <p:pic>
        <p:nvPicPr>
          <p:cNvPr id="5" name="Picture 4">
            <a:extLst>
              <a:ext uri="{FF2B5EF4-FFF2-40B4-BE49-F238E27FC236}">
                <a16:creationId xmlns:a16="http://schemas.microsoft.com/office/drawing/2014/main" id="{FF1B271C-2DA2-3EB0-A4C8-9F435219DCB5}"/>
              </a:ext>
            </a:extLst>
          </p:cNvPr>
          <p:cNvPicPr>
            <a:picLocks noChangeAspect="1"/>
          </p:cNvPicPr>
          <p:nvPr/>
        </p:nvPicPr>
        <p:blipFill>
          <a:blip r:embed="rId3"/>
          <a:stretch>
            <a:fillRect/>
          </a:stretch>
        </p:blipFill>
        <p:spPr>
          <a:xfrm>
            <a:off x="0" y="0"/>
            <a:ext cx="9144000" cy="1585413"/>
          </a:xfrm>
          <a:prstGeom prst="rect">
            <a:avLst/>
          </a:prstGeom>
        </p:spPr>
      </p:pic>
      <p:pic>
        <p:nvPicPr>
          <p:cNvPr id="7" name="Graphic 6">
            <a:extLst>
              <a:ext uri="{FF2B5EF4-FFF2-40B4-BE49-F238E27FC236}">
                <a16:creationId xmlns:a16="http://schemas.microsoft.com/office/drawing/2014/main" id="{972FC325-A00D-7EEA-2E1D-476DED6D871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94705" y="1897140"/>
            <a:ext cx="1068950" cy="1068950"/>
          </a:xfrm>
          <a:prstGeom prst="rect">
            <a:avLst/>
          </a:prstGeom>
        </p:spPr>
      </p:pic>
    </p:spTree>
    <p:extLst>
      <p:ext uri="{BB962C8B-B14F-4D97-AF65-F5344CB8AC3E}">
        <p14:creationId xmlns:p14="http://schemas.microsoft.com/office/powerpoint/2010/main" val="24707867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F5CA58B-CF11-ACCB-7F14-7C14C8046085}"/>
              </a:ext>
            </a:extLst>
          </p:cNvPr>
          <p:cNvSpPr txBox="1">
            <a:spLocks/>
          </p:cNvSpPr>
          <p:nvPr/>
        </p:nvSpPr>
        <p:spPr>
          <a:xfrm>
            <a:off x="883513" y="119154"/>
            <a:ext cx="7161732" cy="77932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2"/>
                </a:solidFill>
                <a:latin typeface="Arial" pitchFamily="34"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000000">
                    <a:lumMod val="50000"/>
                    <a:lumOff val="50000"/>
                  </a:srgbClr>
                </a:solidFill>
                <a:effectLst/>
                <a:uLnTx/>
                <a:uFillTx/>
                <a:latin typeface="Arial"/>
                <a:ea typeface="+mj-ea"/>
                <a:cs typeface="Arial" pitchFamily="34" charset="0"/>
              </a:rPr>
              <a:t>data visualization content</a:t>
            </a:r>
          </a:p>
        </p:txBody>
      </p:sp>
      <p:sp>
        <p:nvSpPr>
          <p:cNvPr id="6" name="Rectangle 5">
            <a:extLst>
              <a:ext uri="{FF2B5EF4-FFF2-40B4-BE49-F238E27FC236}">
                <a16:creationId xmlns:a16="http://schemas.microsoft.com/office/drawing/2014/main" id="{443745A6-4DB0-9E74-53B0-C23C43E9AC23}"/>
              </a:ext>
            </a:extLst>
          </p:cNvPr>
          <p:cNvSpPr/>
          <p:nvPr/>
        </p:nvSpPr>
        <p:spPr>
          <a:xfrm>
            <a:off x="428" y="1266187"/>
            <a:ext cx="9143572" cy="447897"/>
          </a:xfrm>
          <a:prstGeom prst="rect">
            <a:avLst/>
          </a:prstGeom>
          <a:solidFill>
            <a:srgbClr val="00A87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200" b="1" i="0" u="none" strike="noStrike" kern="1200" cap="none" spc="0" normalizeH="0" baseline="0" noProof="0" dirty="0">
              <a:ln>
                <a:noFill/>
              </a:ln>
              <a:solidFill>
                <a:srgbClr val="008563"/>
              </a:solidFill>
              <a:effectLst/>
              <a:uLnTx/>
              <a:uFillTx/>
              <a:latin typeface="Arial Nova Light" panose="020B0304020202020204" pitchFamily="34" charset="0"/>
              <a:ea typeface="+mn-ea"/>
              <a:cs typeface="+mn-cs"/>
            </a:endParaRPr>
          </a:p>
        </p:txBody>
      </p:sp>
      <p:sp>
        <p:nvSpPr>
          <p:cNvPr id="39" name="Rectangle: Rounded Corners 38">
            <a:extLst>
              <a:ext uri="{FF2B5EF4-FFF2-40B4-BE49-F238E27FC236}">
                <a16:creationId xmlns:a16="http://schemas.microsoft.com/office/drawing/2014/main" id="{7A4296BF-955E-8CE8-CB77-25F644ACB94D}"/>
              </a:ext>
            </a:extLst>
          </p:cNvPr>
          <p:cNvSpPr>
            <a:spLocks/>
          </p:cNvSpPr>
          <p:nvPr/>
        </p:nvSpPr>
        <p:spPr>
          <a:xfrm>
            <a:off x="970065" y="3210466"/>
            <a:ext cx="2642380" cy="1615827"/>
          </a:xfrm>
          <a:prstGeom prst="roundRect">
            <a:avLst>
              <a:gd name="adj" fmla="val 7662"/>
            </a:avLst>
          </a:prstGeom>
          <a:solidFill>
            <a:srgbClr val="C84681"/>
          </a:solidFill>
          <a:ln>
            <a:solidFill>
              <a:srgbClr val="C84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GB" sz="11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endParaRPr>
          </a:p>
        </p:txBody>
      </p:sp>
      <p:sp>
        <p:nvSpPr>
          <p:cNvPr id="40" name="TextBox 39">
            <a:extLst>
              <a:ext uri="{FF2B5EF4-FFF2-40B4-BE49-F238E27FC236}">
                <a16:creationId xmlns:a16="http://schemas.microsoft.com/office/drawing/2014/main" id="{24102EBD-C3CC-DBCB-DAA1-19E136603A28}"/>
              </a:ext>
            </a:extLst>
          </p:cNvPr>
          <p:cNvSpPr txBox="1"/>
          <p:nvPr/>
        </p:nvSpPr>
        <p:spPr>
          <a:xfrm>
            <a:off x="1065771" y="3266901"/>
            <a:ext cx="2462790" cy="1446550"/>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mn-cs"/>
              </a:rPr>
              <a:t>Covers the principles of data visualization, including an overview of chart types, tools, as well as overarching principles such as editorial thinking, and highly detailed how-to guides for creating specific, accurate and impactful visualizations in paper, projects and presentations.</a:t>
            </a:r>
            <a:endParaRPr kumimoji="0" lang="en-GB" sz="11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mn-cs"/>
            </a:endParaRPr>
          </a:p>
        </p:txBody>
      </p:sp>
      <p:cxnSp>
        <p:nvCxnSpPr>
          <p:cNvPr id="3" name="Straight Connector 2">
            <a:extLst>
              <a:ext uri="{FF2B5EF4-FFF2-40B4-BE49-F238E27FC236}">
                <a16:creationId xmlns:a16="http://schemas.microsoft.com/office/drawing/2014/main" id="{14CCFBA8-CCFF-157E-5D58-427632B3FCDF}"/>
              </a:ext>
            </a:extLst>
          </p:cNvPr>
          <p:cNvCxnSpPr>
            <a:cxnSpLocks/>
          </p:cNvCxnSpPr>
          <p:nvPr/>
        </p:nvCxnSpPr>
        <p:spPr>
          <a:xfrm>
            <a:off x="6490367" y="2904566"/>
            <a:ext cx="0" cy="449825"/>
          </a:xfrm>
          <a:prstGeom prst="line">
            <a:avLst/>
          </a:prstGeom>
          <a:ln w="38100">
            <a:solidFill>
              <a:srgbClr val="D63047"/>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15B2D746-086C-C356-40A7-59F680E2ADD0}"/>
              </a:ext>
            </a:extLst>
          </p:cNvPr>
          <p:cNvCxnSpPr>
            <a:cxnSpLocks/>
          </p:cNvCxnSpPr>
          <p:nvPr/>
        </p:nvCxnSpPr>
        <p:spPr>
          <a:xfrm>
            <a:off x="4580105" y="2921095"/>
            <a:ext cx="0" cy="449825"/>
          </a:xfrm>
          <a:prstGeom prst="line">
            <a:avLst/>
          </a:prstGeom>
          <a:ln w="38100">
            <a:solidFill>
              <a:srgbClr val="D63047"/>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55266A0-949B-6EED-EF59-3AEEC6CE1614}"/>
              </a:ext>
            </a:extLst>
          </p:cNvPr>
          <p:cNvCxnSpPr>
            <a:cxnSpLocks/>
          </p:cNvCxnSpPr>
          <p:nvPr/>
        </p:nvCxnSpPr>
        <p:spPr>
          <a:xfrm>
            <a:off x="8359826" y="2904566"/>
            <a:ext cx="0" cy="449825"/>
          </a:xfrm>
          <a:prstGeom prst="line">
            <a:avLst/>
          </a:prstGeom>
          <a:ln w="38100">
            <a:solidFill>
              <a:srgbClr val="D63047"/>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DA13EFD-CA21-94AA-381A-B25F8C58A58F}"/>
              </a:ext>
            </a:extLst>
          </p:cNvPr>
          <p:cNvCxnSpPr>
            <a:cxnSpLocks/>
          </p:cNvCxnSpPr>
          <p:nvPr/>
        </p:nvCxnSpPr>
        <p:spPr>
          <a:xfrm flipV="1">
            <a:off x="4564203" y="2916480"/>
            <a:ext cx="3811133" cy="4615"/>
          </a:xfrm>
          <a:prstGeom prst="line">
            <a:avLst/>
          </a:prstGeom>
          <a:ln w="38100">
            <a:solidFill>
              <a:srgbClr val="D63047"/>
            </a:solidFill>
          </a:ln>
        </p:spPr>
        <p:style>
          <a:lnRef idx="1">
            <a:schemeClr val="accent1"/>
          </a:lnRef>
          <a:fillRef idx="0">
            <a:schemeClr val="accent1"/>
          </a:fillRef>
          <a:effectRef idx="0">
            <a:schemeClr val="accent1"/>
          </a:effectRef>
          <a:fontRef idx="minor">
            <a:schemeClr val="tx1"/>
          </a:fontRef>
        </p:style>
      </p:cxnSp>
      <p:pic>
        <p:nvPicPr>
          <p:cNvPr id="9" name="Picture 8" descr="Icon&#10;&#10;Description automatically generated">
            <a:extLst>
              <a:ext uri="{FF2B5EF4-FFF2-40B4-BE49-F238E27FC236}">
                <a16:creationId xmlns:a16="http://schemas.microsoft.com/office/drawing/2014/main" id="{33EA3278-68E4-5085-BDE3-BCE7AEFCAD42}"/>
              </a:ext>
            </a:extLst>
          </p:cNvPr>
          <p:cNvPicPr>
            <a:picLocks noChangeAspect="1"/>
          </p:cNvPicPr>
          <p:nvPr/>
        </p:nvPicPr>
        <p:blipFill>
          <a:blip r:embed="rId2"/>
          <a:stretch>
            <a:fillRect/>
          </a:stretch>
        </p:blipFill>
        <p:spPr>
          <a:xfrm>
            <a:off x="8021554" y="3449245"/>
            <a:ext cx="853083" cy="1194316"/>
          </a:xfrm>
          <a:prstGeom prst="rect">
            <a:avLst/>
          </a:prstGeom>
        </p:spPr>
      </p:pic>
      <p:grpSp>
        <p:nvGrpSpPr>
          <p:cNvPr id="51" name="Group 50">
            <a:extLst>
              <a:ext uri="{FF2B5EF4-FFF2-40B4-BE49-F238E27FC236}">
                <a16:creationId xmlns:a16="http://schemas.microsoft.com/office/drawing/2014/main" id="{7A179477-055D-75C7-9493-20F9BC9735D5}"/>
              </a:ext>
            </a:extLst>
          </p:cNvPr>
          <p:cNvGrpSpPr>
            <a:grpSpLocks noChangeAspect="1"/>
          </p:cNvGrpSpPr>
          <p:nvPr/>
        </p:nvGrpSpPr>
        <p:grpSpPr>
          <a:xfrm>
            <a:off x="7050662" y="3449242"/>
            <a:ext cx="853085" cy="1194321"/>
            <a:chOff x="6870903" y="3449242"/>
            <a:chExt cx="937195" cy="1312075"/>
          </a:xfrm>
        </p:grpSpPr>
        <p:sp>
          <p:nvSpPr>
            <p:cNvPr id="10" name="Rectangle: Rounded Corners 9">
              <a:extLst>
                <a:ext uri="{FF2B5EF4-FFF2-40B4-BE49-F238E27FC236}">
                  <a16:creationId xmlns:a16="http://schemas.microsoft.com/office/drawing/2014/main" id="{9BB6E6B1-A589-7C4A-32F0-B69DABAA851C}"/>
                </a:ext>
              </a:extLst>
            </p:cNvPr>
            <p:cNvSpPr/>
            <p:nvPr/>
          </p:nvSpPr>
          <p:spPr>
            <a:xfrm>
              <a:off x="6870903" y="3449242"/>
              <a:ext cx="937195" cy="1312073"/>
            </a:xfrm>
            <a:prstGeom prst="roundRect">
              <a:avLst>
                <a:gd name="adj" fmla="val 2504"/>
              </a:avLst>
            </a:prstGeom>
            <a:solidFill>
              <a:srgbClr val="018A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Right Triangle 11">
              <a:extLst>
                <a:ext uri="{FF2B5EF4-FFF2-40B4-BE49-F238E27FC236}">
                  <a16:creationId xmlns:a16="http://schemas.microsoft.com/office/drawing/2014/main" id="{943AA415-479F-B27C-E482-AC24C5ACD839}"/>
                </a:ext>
              </a:extLst>
            </p:cNvPr>
            <p:cNvSpPr/>
            <p:nvPr/>
          </p:nvSpPr>
          <p:spPr>
            <a:xfrm flipH="1">
              <a:off x="6870903" y="3449244"/>
              <a:ext cx="937194" cy="1312073"/>
            </a:xfrm>
            <a:prstGeom prst="rtTriangle">
              <a:avLst/>
            </a:prstGeom>
            <a:solidFill>
              <a:srgbClr val="33A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3" name="Graphic 12" descr="Wrench with solid fill">
              <a:extLst>
                <a:ext uri="{FF2B5EF4-FFF2-40B4-BE49-F238E27FC236}">
                  <a16:creationId xmlns:a16="http://schemas.microsoft.com/office/drawing/2014/main" id="{8E92E773-132E-96F6-00DD-F6AEC5D40A04}"/>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161764" y="4099122"/>
              <a:ext cx="355474" cy="355474"/>
            </a:xfrm>
            <a:prstGeom prst="rect">
              <a:avLst/>
            </a:prstGeom>
          </p:spPr>
        </p:pic>
        <p:sp>
          <p:nvSpPr>
            <p:cNvPr id="14" name="TextBox 13">
              <a:extLst>
                <a:ext uri="{FF2B5EF4-FFF2-40B4-BE49-F238E27FC236}">
                  <a16:creationId xmlns:a16="http://schemas.microsoft.com/office/drawing/2014/main" id="{A3D2AD7E-6122-DE63-3090-D441481EFCB0}"/>
                </a:ext>
              </a:extLst>
            </p:cNvPr>
            <p:cNvSpPr txBox="1"/>
            <p:nvPr/>
          </p:nvSpPr>
          <p:spPr>
            <a:xfrm>
              <a:off x="6952208" y="3657344"/>
              <a:ext cx="807771" cy="400110"/>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charset="0"/>
                  <a:ea typeface="ＭＳ Ｐゴシック" pitchFamily="34" charset="-128"/>
                  <a:cs typeface="+mn-cs"/>
                </a:rPr>
                <a:t>Tools Directory</a:t>
              </a:r>
            </a:p>
          </p:txBody>
        </p:sp>
      </p:grpSp>
      <p:grpSp>
        <p:nvGrpSpPr>
          <p:cNvPr id="15" name="Group 14">
            <a:extLst>
              <a:ext uri="{FF2B5EF4-FFF2-40B4-BE49-F238E27FC236}">
                <a16:creationId xmlns:a16="http://schemas.microsoft.com/office/drawing/2014/main" id="{85ABADAF-B6CC-94D3-6978-6BB306607C76}"/>
              </a:ext>
            </a:extLst>
          </p:cNvPr>
          <p:cNvGrpSpPr>
            <a:grpSpLocks noChangeAspect="1"/>
          </p:cNvGrpSpPr>
          <p:nvPr/>
        </p:nvGrpSpPr>
        <p:grpSpPr>
          <a:xfrm>
            <a:off x="4137511" y="3442863"/>
            <a:ext cx="853452" cy="1194834"/>
            <a:chOff x="7657657" y="2457244"/>
            <a:chExt cx="937195" cy="1312075"/>
          </a:xfrm>
        </p:grpSpPr>
        <p:sp>
          <p:nvSpPr>
            <p:cNvPr id="17" name="Rectangle: Rounded Corners 16">
              <a:extLst>
                <a:ext uri="{FF2B5EF4-FFF2-40B4-BE49-F238E27FC236}">
                  <a16:creationId xmlns:a16="http://schemas.microsoft.com/office/drawing/2014/main" id="{9FEDFF85-F1B8-84D6-D8E7-3940480780E0}"/>
                </a:ext>
              </a:extLst>
            </p:cNvPr>
            <p:cNvSpPr/>
            <p:nvPr/>
          </p:nvSpPr>
          <p:spPr>
            <a:xfrm>
              <a:off x="7657657" y="2457244"/>
              <a:ext cx="937195" cy="1312073"/>
            </a:xfrm>
            <a:prstGeom prst="roundRect">
              <a:avLst>
                <a:gd name="adj" fmla="val 2504"/>
              </a:avLst>
            </a:prstGeom>
            <a:solidFill>
              <a:srgbClr val="EF5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Right Triangle 17">
              <a:extLst>
                <a:ext uri="{FF2B5EF4-FFF2-40B4-BE49-F238E27FC236}">
                  <a16:creationId xmlns:a16="http://schemas.microsoft.com/office/drawing/2014/main" id="{B0EC8E6C-59A0-A0F2-B701-3D32DFDD26C1}"/>
                </a:ext>
              </a:extLst>
            </p:cNvPr>
            <p:cNvSpPr/>
            <p:nvPr/>
          </p:nvSpPr>
          <p:spPr>
            <a:xfrm flipH="1">
              <a:off x="7657657" y="2457246"/>
              <a:ext cx="937194" cy="1312073"/>
            </a:xfrm>
            <a:prstGeom prst="rtTriangle">
              <a:avLst/>
            </a:prstGeom>
            <a:solidFill>
              <a:srgbClr val="F27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9" name="Graphic 18" descr="Play with solid fill">
              <a:extLst>
                <a:ext uri="{FF2B5EF4-FFF2-40B4-BE49-F238E27FC236}">
                  <a16:creationId xmlns:a16="http://schemas.microsoft.com/office/drawing/2014/main" id="{08E8FCAC-1272-B9E8-562A-4993641D19D5}"/>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7948518" y="3107124"/>
              <a:ext cx="355474" cy="355474"/>
            </a:xfrm>
            <a:prstGeom prst="rect">
              <a:avLst/>
            </a:prstGeom>
          </p:spPr>
        </p:pic>
        <p:sp>
          <p:nvSpPr>
            <p:cNvPr id="21" name="TextBox 20">
              <a:extLst>
                <a:ext uri="{FF2B5EF4-FFF2-40B4-BE49-F238E27FC236}">
                  <a16:creationId xmlns:a16="http://schemas.microsoft.com/office/drawing/2014/main" id="{C0001D6D-64E9-ECF5-C77A-C74AFF989CDD}"/>
                </a:ext>
              </a:extLst>
            </p:cNvPr>
            <p:cNvSpPr txBox="1"/>
            <p:nvPr/>
          </p:nvSpPr>
          <p:spPr>
            <a:xfrm>
              <a:off x="7787005" y="2737792"/>
              <a:ext cx="678425" cy="246221"/>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charset="0"/>
                  <a:ea typeface="ＭＳ Ｐゴシック" pitchFamily="34" charset="-128"/>
                  <a:cs typeface="+mn-cs"/>
                </a:rPr>
                <a:t>Video</a:t>
              </a:r>
            </a:p>
          </p:txBody>
        </p:sp>
      </p:grpSp>
      <p:grpSp>
        <p:nvGrpSpPr>
          <p:cNvPr id="22" name="Group 21">
            <a:extLst>
              <a:ext uri="{FF2B5EF4-FFF2-40B4-BE49-F238E27FC236}">
                <a16:creationId xmlns:a16="http://schemas.microsoft.com/office/drawing/2014/main" id="{D13E10C7-DDCD-4795-8527-8194CD9E4A7A}"/>
              </a:ext>
            </a:extLst>
          </p:cNvPr>
          <p:cNvGrpSpPr>
            <a:grpSpLocks noChangeAspect="1"/>
          </p:cNvGrpSpPr>
          <p:nvPr/>
        </p:nvGrpSpPr>
        <p:grpSpPr>
          <a:xfrm rot="-360000">
            <a:off x="352005" y="1063313"/>
            <a:ext cx="2654337" cy="1884564"/>
            <a:chOff x="124543" y="311814"/>
            <a:chExt cx="3625879" cy="2535118"/>
          </a:xfrm>
        </p:grpSpPr>
        <p:pic>
          <p:nvPicPr>
            <p:cNvPr id="23" name="Picture 22" descr="Shape, square&#10;&#10;Description automatically generated">
              <a:extLst>
                <a:ext uri="{FF2B5EF4-FFF2-40B4-BE49-F238E27FC236}">
                  <a16:creationId xmlns:a16="http://schemas.microsoft.com/office/drawing/2014/main" id="{63608FEC-EF98-AF09-BB0A-084A53B7C03E}"/>
                </a:ext>
              </a:extLst>
            </p:cNvPr>
            <p:cNvPicPr>
              <a:picLocks noChangeAspect="1"/>
            </p:cNvPicPr>
            <p:nvPr/>
          </p:nvPicPr>
          <p:blipFill>
            <a:blip r:embed="rId7"/>
            <a:stretch>
              <a:fillRect/>
            </a:stretch>
          </p:blipFill>
          <p:spPr>
            <a:xfrm>
              <a:off x="124543" y="311814"/>
              <a:ext cx="3625879" cy="2535118"/>
            </a:xfrm>
            <a:prstGeom prst="rect">
              <a:avLst/>
            </a:prstGeom>
          </p:spPr>
        </p:pic>
        <p:pic>
          <p:nvPicPr>
            <p:cNvPr id="24" name="Picture 23">
              <a:extLst>
                <a:ext uri="{FF2B5EF4-FFF2-40B4-BE49-F238E27FC236}">
                  <a16:creationId xmlns:a16="http://schemas.microsoft.com/office/drawing/2014/main" id="{3415E68B-D597-4EDF-63BB-527AA5F7E641}"/>
                </a:ext>
              </a:extLst>
            </p:cNvPr>
            <p:cNvPicPr>
              <a:picLocks noChangeAspect="1"/>
            </p:cNvPicPr>
            <p:nvPr/>
          </p:nvPicPr>
          <p:blipFill rotWithShape="1">
            <a:blip r:embed="rId8"/>
            <a:srcRect l="6026" r="8114"/>
            <a:stretch/>
          </p:blipFill>
          <p:spPr>
            <a:xfrm>
              <a:off x="948528" y="765692"/>
              <a:ext cx="2295197" cy="1714818"/>
            </a:xfrm>
            <a:prstGeom prst="rect">
              <a:avLst/>
            </a:prstGeom>
          </p:spPr>
        </p:pic>
      </p:grpSp>
      <p:pic>
        <p:nvPicPr>
          <p:cNvPr id="25" name="Picture 24" descr="A picture containing graphical user interface&#10;&#10;Description automatically generated">
            <a:extLst>
              <a:ext uri="{FF2B5EF4-FFF2-40B4-BE49-F238E27FC236}">
                <a16:creationId xmlns:a16="http://schemas.microsoft.com/office/drawing/2014/main" id="{3C723F03-AFE4-0C26-C4A3-A77B6B34D855}"/>
              </a:ext>
            </a:extLst>
          </p:cNvPr>
          <p:cNvPicPr>
            <a:picLocks noChangeAspect="1"/>
          </p:cNvPicPr>
          <p:nvPr/>
        </p:nvPicPr>
        <p:blipFill>
          <a:blip r:embed="rId9"/>
          <a:stretch>
            <a:fillRect/>
          </a:stretch>
        </p:blipFill>
        <p:spPr>
          <a:xfrm>
            <a:off x="5852468" y="1322795"/>
            <a:ext cx="919850" cy="1286964"/>
          </a:xfrm>
          <a:prstGeom prst="rect">
            <a:avLst/>
          </a:prstGeom>
        </p:spPr>
      </p:pic>
      <p:grpSp>
        <p:nvGrpSpPr>
          <p:cNvPr id="49" name="Group 48">
            <a:extLst>
              <a:ext uri="{FF2B5EF4-FFF2-40B4-BE49-F238E27FC236}">
                <a16:creationId xmlns:a16="http://schemas.microsoft.com/office/drawing/2014/main" id="{80A720EC-8445-9BCE-5295-18A232C26DB6}"/>
              </a:ext>
            </a:extLst>
          </p:cNvPr>
          <p:cNvGrpSpPr>
            <a:grpSpLocks noChangeAspect="1"/>
          </p:cNvGrpSpPr>
          <p:nvPr/>
        </p:nvGrpSpPr>
        <p:grpSpPr>
          <a:xfrm>
            <a:off x="5108822" y="3437771"/>
            <a:ext cx="853087" cy="1194324"/>
            <a:chOff x="4737822" y="3449238"/>
            <a:chExt cx="937195" cy="1312075"/>
          </a:xfrm>
        </p:grpSpPr>
        <p:sp>
          <p:nvSpPr>
            <p:cNvPr id="28" name="Rectangle: Rounded Corners 27">
              <a:extLst>
                <a:ext uri="{FF2B5EF4-FFF2-40B4-BE49-F238E27FC236}">
                  <a16:creationId xmlns:a16="http://schemas.microsoft.com/office/drawing/2014/main" id="{B7C41BAF-156D-64E9-43B2-89C3797E64C4}"/>
                </a:ext>
              </a:extLst>
            </p:cNvPr>
            <p:cNvSpPr/>
            <p:nvPr/>
          </p:nvSpPr>
          <p:spPr>
            <a:xfrm>
              <a:off x="4737822" y="3449238"/>
              <a:ext cx="937195" cy="1312073"/>
            </a:xfrm>
            <a:prstGeom prst="roundRect">
              <a:avLst>
                <a:gd name="adj" fmla="val 2504"/>
              </a:avLst>
            </a:prstGeom>
            <a:solidFill>
              <a:srgbClr val="F7B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9" name="Right Triangle 28">
              <a:extLst>
                <a:ext uri="{FF2B5EF4-FFF2-40B4-BE49-F238E27FC236}">
                  <a16:creationId xmlns:a16="http://schemas.microsoft.com/office/drawing/2014/main" id="{CF4CF19C-D54F-639A-9C70-938EB5473EB4}"/>
                </a:ext>
              </a:extLst>
            </p:cNvPr>
            <p:cNvSpPr/>
            <p:nvPr/>
          </p:nvSpPr>
          <p:spPr>
            <a:xfrm flipH="1">
              <a:off x="4737822" y="3449240"/>
              <a:ext cx="937194" cy="1312073"/>
            </a:xfrm>
            <a:prstGeom prst="rtTriangle">
              <a:avLst/>
            </a:prstGeom>
            <a:solidFill>
              <a:srgbClr val="F9C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41" name="Graphic 40" descr="Bar chart with solid fill">
              <a:extLst>
                <a:ext uri="{FF2B5EF4-FFF2-40B4-BE49-F238E27FC236}">
                  <a16:creationId xmlns:a16="http://schemas.microsoft.com/office/drawing/2014/main" id="{2DC4F9E1-3CD7-0D51-9A75-1E7BB7C7CCFD}"/>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5028683" y="4099118"/>
              <a:ext cx="355474" cy="355474"/>
            </a:xfrm>
            <a:prstGeom prst="rect">
              <a:avLst/>
            </a:prstGeom>
          </p:spPr>
        </p:pic>
        <p:sp>
          <p:nvSpPr>
            <p:cNvPr id="42" name="TextBox 41">
              <a:extLst>
                <a:ext uri="{FF2B5EF4-FFF2-40B4-BE49-F238E27FC236}">
                  <a16:creationId xmlns:a16="http://schemas.microsoft.com/office/drawing/2014/main" id="{1DD812E7-6BFB-7A21-4CAF-5A18677DAC33}"/>
                </a:ext>
              </a:extLst>
            </p:cNvPr>
            <p:cNvSpPr txBox="1"/>
            <p:nvPr/>
          </p:nvSpPr>
          <p:spPr>
            <a:xfrm>
              <a:off x="4867170" y="3655996"/>
              <a:ext cx="678425" cy="400110"/>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charset="0"/>
                  <a:ea typeface="ＭＳ Ｐゴシック" pitchFamily="34" charset="-128"/>
                  <a:cs typeface="+mn-cs"/>
                </a:rPr>
                <a:t>Chart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charset="0"/>
                  <a:ea typeface="ＭＳ Ｐゴシック" pitchFamily="34" charset="-128"/>
                  <a:cs typeface="+mn-cs"/>
                </a:rPr>
                <a:t>Gallery</a:t>
              </a:r>
            </a:p>
          </p:txBody>
        </p:sp>
      </p:grpSp>
      <p:cxnSp>
        <p:nvCxnSpPr>
          <p:cNvPr id="43" name="Straight Connector 42">
            <a:extLst>
              <a:ext uri="{FF2B5EF4-FFF2-40B4-BE49-F238E27FC236}">
                <a16:creationId xmlns:a16="http://schemas.microsoft.com/office/drawing/2014/main" id="{EA3DBCEB-C543-88B6-F1EA-414E4D9CDA95}"/>
              </a:ext>
            </a:extLst>
          </p:cNvPr>
          <p:cNvCxnSpPr>
            <a:cxnSpLocks/>
          </p:cNvCxnSpPr>
          <p:nvPr/>
        </p:nvCxnSpPr>
        <p:spPr>
          <a:xfrm>
            <a:off x="5485946" y="2921095"/>
            <a:ext cx="0" cy="449825"/>
          </a:xfrm>
          <a:prstGeom prst="line">
            <a:avLst/>
          </a:prstGeom>
          <a:ln w="38100">
            <a:solidFill>
              <a:srgbClr val="D63047"/>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DBD561A-55DE-B781-3D24-533AF46C4B12}"/>
              </a:ext>
            </a:extLst>
          </p:cNvPr>
          <p:cNvCxnSpPr>
            <a:cxnSpLocks/>
          </p:cNvCxnSpPr>
          <p:nvPr/>
        </p:nvCxnSpPr>
        <p:spPr>
          <a:xfrm>
            <a:off x="7458027" y="2916480"/>
            <a:ext cx="0" cy="449825"/>
          </a:xfrm>
          <a:prstGeom prst="line">
            <a:avLst/>
          </a:prstGeom>
          <a:ln w="38100">
            <a:solidFill>
              <a:srgbClr val="D63047"/>
            </a:solidFill>
          </a:ln>
        </p:spPr>
        <p:style>
          <a:lnRef idx="1">
            <a:schemeClr val="accent1"/>
          </a:lnRef>
          <a:fillRef idx="0">
            <a:schemeClr val="accent1"/>
          </a:fillRef>
          <a:effectRef idx="0">
            <a:schemeClr val="accent1"/>
          </a:effectRef>
          <a:fontRef idx="minor">
            <a:schemeClr val="tx1"/>
          </a:fontRef>
        </p:style>
      </p:cxnSp>
      <p:grpSp>
        <p:nvGrpSpPr>
          <p:cNvPr id="50" name="Group 49">
            <a:extLst>
              <a:ext uri="{FF2B5EF4-FFF2-40B4-BE49-F238E27FC236}">
                <a16:creationId xmlns:a16="http://schemas.microsoft.com/office/drawing/2014/main" id="{B4D568B9-D15D-5AE8-EFB2-3651EF9A8EC0}"/>
              </a:ext>
            </a:extLst>
          </p:cNvPr>
          <p:cNvGrpSpPr>
            <a:grpSpLocks noChangeAspect="1"/>
          </p:cNvGrpSpPr>
          <p:nvPr/>
        </p:nvGrpSpPr>
        <p:grpSpPr>
          <a:xfrm>
            <a:off x="6079767" y="3443376"/>
            <a:ext cx="853087" cy="1194323"/>
            <a:chOff x="5804363" y="3449240"/>
            <a:chExt cx="937195" cy="1312075"/>
          </a:xfrm>
        </p:grpSpPr>
        <p:sp>
          <p:nvSpPr>
            <p:cNvPr id="45" name="Rectangle: Rounded Corners 44">
              <a:extLst>
                <a:ext uri="{FF2B5EF4-FFF2-40B4-BE49-F238E27FC236}">
                  <a16:creationId xmlns:a16="http://schemas.microsoft.com/office/drawing/2014/main" id="{4A7C4A59-2ACA-FA4F-86DD-7ADE83B89BA5}"/>
                </a:ext>
              </a:extLst>
            </p:cNvPr>
            <p:cNvSpPr/>
            <p:nvPr/>
          </p:nvSpPr>
          <p:spPr>
            <a:xfrm>
              <a:off x="5804363" y="3449240"/>
              <a:ext cx="937195" cy="1312073"/>
            </a:xfrm>
            <a:prstGeom prst="roundRect">
              <a:avLst>
                <a:gd name="adj" fmla="val 2504"/>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46" name="Right Triangle 45">
              <a:extLst>
                <a:ext uri="{FF2B5EF4-FFF2-40B4-BE49-F238E27FC236}">
                  <a16:creationId xmlns:a16="http://schemas.microsoft.com/office/drawing/2014/main" id="{8EE9C6AC-1BFC-1CE2-C69E-735FB8A40EA1}"/>
                </a:ext>
              </a:extLst>
            </p:cNvPr>
            <p:cNvSpPr/>
            <p:nvPr/>
          </p:nvSpPr>
          <p:spPr>
            <a:xfrm flipH="1">
              <a:off x="5804363" y="3449242"/>
              <a:ext cx="937194" cy="1312073"/>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47" name="Graphic 46" descr="Head with gears with solid fill">
              <a:extLst>
                <a:ext uri="{FF2B5EF4-FFF2-40B4-BE49-F238E27FC236}">
                  <a16:creationId xmlns:a16="http://schemas.microsoft.com/office/drawing/2014/main" id="{1ED6FA12-C5D4-764D-FC81-CBFEFB95CBD9}"/>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6095224" y="4099120"/>
              <a:ext cx="355474" cy="355474"/>
            </a:xfrm>
            <a:prstGeom prst="rect">
              <a:avLst/>
            </a:prstGeom>
          </p:spPr>
        </p:pic>
        <p:sp>
          <p:nvSpPr>
            <p:cNvPr id="48" name="TextBox 47">
              <a:extLst>
                <a:ext uri="{FF2B5EF4-FFF2-40B4-BE49-F238E27FC236}">
                  <a16:creationId xmlns:a16="http://schemas.microsoft.com/office/drawing/2014/main" id="{8979F71D-1E62-88FA-6817-EE95F9596558}"/>
                </a:ext>
              </a:extLst>
            </p:cNvPr>
            <p:cNvSpPr txBox="1"/>
            <p:nvPr/>
          </p:nvSpPr>
          <p:spPr>
            <a:xfrm>
              <a:off x="5933711" y="3655998"/>
              <a:ext cx="678425" cy="400110"/>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charset="0"/>
                  <a:ea typeface="ＭＳ Ｐゴシック" pitchFamily="34" charset="-128"/>
                  <a:cs typeface="+mn-cs"/>
                </a:rPr>
                <a:t>Expert</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charset="0"/>
                  <a:ea typeface="ＭＳ Ｐゴシック" pitchFamily="34" charset="-128"/>
                  <a:cs typeface="+mn-cs"/>
                </a:rPr>
                <a:t>Insights</a:t>
              </a:r>
            </a:p>
          </p:txBody>
        </p:sp>
      </p:grpSp>
      <p:pic>
        <p:nvPicPr>
          <p:cNvPr id="53" name="Graphic 52">
            <a:extLst>
              <a:ext uri="{FF2B5EF4-FFF2-40B4-BE49-F238E27FC236}">
                <a16:creationId xmlns:a16="http://schemas.microsoft.com/office/drawing/2014/main" id="{64370016-E0DF-FDD1-2820-1718B93FB73B}"/>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82983" y="260304"/>
            <a:ext cx="495300" cy="495300"/>
          </a:xfrm>
          <a:prstGeom prst="rect">
            <a:avLst/>
          </a:prstGeom>
        </p:spPr>
      </p:pic>
    </p:spTree>
    <p:extLst>
      <p:ext uri="{BB962C8B-B14F-4D97-AF65-F5344CB8AC3E}">
        <p14:creationId xmlns:p14="http://schemas.microsoft.com/office/powerpoint/2010/main" val="35370569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0A87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51798" y="2633213"/>
            <a:ext cx="4394633" cy="685801"/>
          </a:xfrm>
        </p:spPr>
        <p:txBody>
          <a:bodyPr/>
          <a:lstStyle/>
          <a:p>
            <a:pPr algn="r"/>
            <a:r>
              <a:rPr lang="en-US" sz="3600" b="1" dirty="0"/>
              <a:t>research tools</a:t>
            </a:r>
          </a:p>
        </p:txBody>
      </p:sp>
      <p:sp>
        <p:nvSpPr>
          <p:cNvPr id="3" name="Subtitle 2"/>
          <p:cNvSpPr>
            <a:spLocks noGrp="1"/>
          </p:cNvSpPr>
          <p:nvPr>
            <p:ph type="subTitle" idx="1"/>
          </p:nvPr>
        </p:nvSpPr>
        <p:spPr>
          <a:xfrm>
            <a:off x="649734" y="1581080"/>
            <a:ext cx="6854565" cy="499222"/>
          </a:xfrm>
        </p:spPr>
        <p:txBody>
          <a:bodyPr>
            <a:noAutofit/>
          </a:bodyPr>
          <a:lstStyle/>
          <a:p>
            <a:r>
              <a:rPr lang="en-US" sz="2400" dirty="0">
                <a:latin typeface="Arial Nova Light" panose="020B0304020202020204" pitchFamily="34" charset="0"/>
              </a:rPr>
              <a:t>Methods Map and Project Planner</a:t>
            </a:r>
          </a:p>
        </p:txBody>
      </p:sp>
      <p:pic>
        <p:nvPicPr>
          <p:cNvPr id="8" name="Picture 7">
            <a:extLst>
              <a:ext uri="{FF2B5EF4-FFF2-40B4-BE49-F238E27FC236}">
                <a16:creationId xmlns:a16="http://schemas.microsoft.com/office/drawing/2014/main" id="{26BFD26E-9D4A-34EA-7B01-F56184B2C81B}"/>
              </a:ext>
            </a:extLst>
          </p:cNvPr>
          <p:cNvPicPr>
            <a:picLocks noChangeAspect="1"/>
          </p:cNvPicPr>
          <p:nvPr/>
        </p:nvPicPr>
        <p:blipFill>
          <a:blip r:embed="rId2"/>
          <a:stretch>
            <a:fillRect/>
          </a:stretch>
        </p:blipFill>
        <p:spPr>
          <a:xfrm>
            <a:off x="502570" y="2026612"/>
            <a:ext cx="7902054" cy="828190"/>
          </a:xfrm>
          <a:prstGeom prst="rect">
            <a:avLst/>
          </a:prstGeom>
        </p:spPr>
      </p:pic>
    </p:spTree>
    <p:extLst>
      <p:ext uri="{BB962C8B-B14F-4D97-AF65-F5344CB8AC3E}">
        <p14:creationId xmlns:p14="http://schemas.microsoft.com/office/powerpoint/2010/main" val="23005142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7827BE1D-F85A-102E-EDEB-A812178B3E3A}"/>
              </a:ext>
            </a:extLst>
          </p:cNvPr>
          <p:cNvPicPr>
            <a:picLocks noChangeAspect="1"/>
          </p:cNvPicPr>
          <p:nvPr/>
        </p:nvPicPr>
        <p:blipFill>
          <a:blip r:embed="rId2"/>
          <a:stretch>
            <a:fillRect/>
          </a:stretch>
        </p:blipFill>
        <p:spPr>
          <a:xfrm>
            <a:off x="529332" y="961426"/>
            <a:ext cx="4096646" cy="2199321"/>
          </a:xfrm>
          <a:prstGeom prst="rect">
            <a:avLst/>
          </a:prstGeom>
          <a:ln>
            <a:solidFill>
              <a:srgbClr val="C84681"/>
            </a:solidFill>
          </a:ln>
        </p:spPr>
      </p:pic>
      <p:pic>
        <p:nvPicPr>
          <p:cNvPr id="5" name="Graphic 4">
            <a:extLst>
              <a:ext uri="{FF2B5EF4-FFF2-40B4-BE49-F238E27FC236}">
                <a16:creationId xmlns:a16="http://schemas.microsoft.com/office/drawing/2014/main" id="{69ADC763-18FD-32D3-05C5-38FED7C8D7C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9859" y="280614"/>
            <a:ext cx="495300" cy="495300"/>
          </a:xfrm>
          <a:prstGeom prst="rect">
            <a:avLst/>
          </a:prstGeom>
        </p:spPr>
      </p:pic>
      <p:pic>
        <p:nvPicPr>
          <p:cNvPr id="7" name="Graphic 6">
            <a:extLst>
              <a:ext uri="{FF2B5EF4-FFF2-40B4-BE49-F238E27FC236}">
                <a16:creationId xmlns:a16="http://schemas.microsoft.com/office/drawing/2014/main" id="{164DA57E-7564-AF4C-6B56-FEF59D1CBDE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3485" y="280614"/>
            <a:ext cx="495300" cy="495300"/>
          </a:xfrm>
          <a:prstGeom prst="rect">
            <a:avLst/>
          </a:prstGeom>
        </p:spPr>
      </p:pic>
      <p:sp>
        <p:nvSpPr>
          <p:cNvPr id="11" name="Title 1">
            <a:extLst>
              <a:ext uri="{FF2B5EF4-FFF2-40B4-BE49-F238E27FC236}">
                <a16:creationId xmlns:a16="http://schemas.microsoft.com/office/drawing/2014/main" id="{FEAE5677-7D6B-ACAF-CA5C-93800DDC4BEC}"/>
              </a:ext>
            </a:extLst>
          </p:cNvPr>
          <p:cNvSpPr txBox="1">
            <a:spLocks/>
          </p:cNvSpPr>
          <p:nvPr/>
        </p:nvSpPr>
        <p:spPr>
          <a:xfrm>
            <a:off x="2402597" y="90959"/>
            <a:ext cx="7161732" cy="77932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2"/>
                </a:solidFill>
                <a:latin typeface="Arial" pitchFamily="34"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000000">
                    <a:lumMod val="50000"/>
                    <a:lumOff val="50000"/>
                  </a:srgbClr>
                </a:solidFill>
                <a:effectLst/>
                <a:uLnTx/>
                <a:uFillTx/>
                <a:latin typeface="Arial"/>
                <a:ea typeface="+mj-ea"/>
                <a:cs typeface="Arial" pitchFamily="34" charset="0"/>
              </a:rPr>
              <a:t>accessing the research tools</a:t>
            </a:r>
          </a:p>
        </p:txBody>
      </p:sp>
      <p:sp>
        <p:nvSpPr>
          <p:cNvPr id="12" name="Rectangle 11">
            <a:extLst>
              <a:ext uri="{FF2B5EF4-FFF2-40B4-BE49-F238E27FC236}">
                <a16:creationId xmlns:a16="http://schemas.microsoft.com/office/drawing/2014/main" id="{CB9E14AB-FAD1-E146-60BB-DCC1C0FFB2D0}"/>
              </a:ext>
            </a:extLst>
          </p:cNvPr>
          <p:cNvSpPr/>
          <p:nvPr/>
        </p:nvSpPr>
        <p:spPr>
          <a:xfrm>
            <a:off x="0" y="4648199"/>
            <a:ext cx="9144000" cy="504000"/>
          </a:xfrm>
          <a:prstGeom prst="rect">
            <a:avLst/>
          </a:prstGeom>
          <a:solidFill>
            <a:srgbClr val="00A87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200" b="1" i="0" u="none" strike="noStrike" kern="1200" cap="none" spc="0" normalizeH="0" baseline="0" noProof="0" dirty="0">
              <a:ln>
                <a:noFill/>
              </a:ln>
              <a:solidFill>
                <a:srgbClr val="008563"/>
              </a:solidFill>
              <a:effectLst/>
              <a:uLnTx/>
              <a:uFillTx/>
              <a:latin typeface="Arial Nova Light" panose="020B0304020202020204" pitchFamily="34" charset="0"/>
              <a:ea typeface="+mn-ea"/>
              <a:cs typeface="+mn-cs"/>
            </a:endParaRPr>
          </a:p>
        </p:txBody>
      </p:sp>
      <p:pic>
        <p:nvPicPr>
          <p:cNvPr id="19" name="Picture 18">
            <a:extLst>
              <a:ext uri="{FF2B5EF4-FFF2-40B4-BE49-F238E27FC236}">
                <a16:creationId xmlns:a16="http://schemas.microsoft.com/office/drawing/2014/main" id="{DEBD2C84-8CDB-BCBD-448B-54EBD78C0779}"/>
              </a:ext>
            </a:extLst>
          </p:cNvPr>
          <p:cNvPicPr>
            <a:picLocks noChangeAspect="1"/>
          </p:cNvPicPr>
          <p:nvPr/>
        </p:nvPicPr>
        <p:blipFill>
          <a:blip r:embed="rId7"/>
          <a:stretch>
            <a:fillRect/>
          </a:stretch>
        </p:blipFill>
        <p:spPr>
          <a:xfrm>
            <a:off x="4140717" y="2077099"/>
            <a:ext cx="4445487" cy="2786025"/>
          </a:xfrm>
          <a:prstGeom prst="rect">
            <a:avLst/>
          </a:prstGeom>
          <a:ln>
            <a:solidFill>
              <a:srgbClr val="C84681"/>
            </a:solidFill>
          </a:ln>
        </p:spPr>
      </p:pic>
      <p:sp>
        <p:nvSpPr>
          <p:cNvPr id="17" name="Rectangle 16">
            <a:extLst>
              <a:ext uri="{FF2B5EF4-FFF2-40B4-BE49-F238E27FC236}">
                <a16:creationId xmlns:a16="http://schemas.microsoft.com/office/drawing/2014/main" id="{E60F397F-6510-11B2-DA65-37588D6640C0}"/>
              </a:ext>
            </a:extLst>
          </p:cNvPr>
          <p:cNvSpPr/>
          <p:nvPr/>
        </p:nvSpPr>
        <p:spPr>
          <a:xfrm>
            <a:off x="6371411" y="2145645"/>
            <a:ext cx="360000" cy="198000"/>
          </a:xfrm>
          <a:prstGeom prst="rect">
            <a:avLst/>
          </a:prstGeom>
          <a:noFill/>
          <a:ln>
            <a:solidFill>
              <a:srgbClr val="C84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cxnSp>
        <p:nvCxnSpPr>
          <p:cNvPr id="21" name="Straight Connector 20">
            <a:extLst>
              <a:ext uri="{FF2B5EF4-FFF2-40B4-BE49-F238E27FC236}">
                <a16:creationId xmlns:a16="http://schemas.microsoft.com/office/drawing/2014/main" id="{65F19C54-5D5F-58B7-D3BF-4ED989A9AF1B}"/>
              </a:ext>
            </a:extLst>
          </p:cNvPr>
          <p:cNvCxnSpPr>
            <a:cxnSpLocks/>
            <a:stCxn id="15" idx="2"/>
          </p:cNvCxnSpPr>
          <p:nvPr/>
        </p:nvCxnSpPr>
        <p:spPr>
          <a:xfrm flipH="1">
            <a:off x="6747561" y="1782309"/>
            <a:ext cx="399062" cy="35756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E66C9A83-7AA8-24E3-F459-6FF674573B45}"/>
              </a:ext>
            </a:extLst>
          </p:cNvPr>
          <p:cNvSpPr>
            <a:spLocks/>
          </p:cNvSpPr>
          <p:nvPr/>
        </p:nvSpPr>
        <p:spPr>
          <a:xfrm>
            <a:off x="722257" y="3423575"/>
            <a:ext cx="2162128" cy="844164"/>
          </a:xfrm>
          <a:prstGeom prst="roundRect">
            <a:avLst>
              <a:gd name="adj" fmla="val 7662"/>
            </a:avLst>
          </a:prstGeom>
          <a:solidFill>
            <a:srgbClr val="C84681"/>
          </a:solidFill>
          <a:ln>
            <a:solidFill>
              <a:srgbClr val="C84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GB" sz="11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endParaRPr>
          </a:p>
        </p:txBody>
      </p:sp>
      <p:sp>
        <p:nvSpPr>
          <p:cNvPr id="28" name="TextBox 27">
            <a:extLst>
              <a:ext uri="{FF2B5EF4-FFF2-40B4-BE49-F238E27FC236}">
                <a16:creationId xmlns:a16="http://schemas.microsoft.com/office/drawing/2014/main" id="{C3DD201C-B6D3-3826-9A4E-4E8C625B5A61}"/>
              </a:ext>
            </a:extLst>
          </p:cNvPr>
          <p:cNvSpPr txBox="1"/>
          <p:nvPr/>
        </p:nvSpPr>
        <p:spPr>
          <a:xfrm>
            <a:off x="795732" y="3541361"/>
            <a:ext cx="2015178" cy="600164"/>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mn-cs"/>
              </a:rPr>
              <a:t>Scroll down the homepage to the </a:t>
            </a:r>
            <a:r>
              <a:rPr kumimoji="0" lang="en-US" sz="1100" b="0" i="1"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mn-cs"/>
              </a:rPr>
              <a:t>I want to explore research methods tools </a:t>
            </a:r>
            <a:r>
              <a:rPr kumimoji="0" lang="en-US" sz="11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mn-cs"/>
              </a:rPr>
              <a:t>tiles.</a:t>
            </a:r>
            <a:endParaRPr kumimoji="0" lang="en-GB" sz="11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mn-cs"/>
            </a:endParaRPr>
          </a:p>
        </p:txBody>
      </p:sp>
      <p:cxnSp>
        <p:nvCxnSpPr>
          <p:cNvPr id="29" name="Straight Connector 28">
            <a:extLst>
              <a:ext uri="{FF2B5EF4-FFF2-40B4-BE49-F238E27FC236}">
                <a16:creationId xmlns:a16="http://schemas.microsoft.com/office/drawing/2014/main" id="{17D66726-EBCB-F0E4-87F8-AAE72FDC1C4F}"/>
              </a:ext>
            </a:extLst>
          </p:cNvPr>
          <p:cNvCxnSpPr>
            <a:cxnSpLocks/>
            <a:endCxn id="27" idx="0"/>
          </p:cNvCxnSpPr>
          <p:nvPr/>
        </p:nvCxnSpPr>
        <p:spPr>
          <a:xfrm flipH="1">
            <a:off x="1803321" y="2917209"/>
            <a:ext cx="87176" cy="506366"/>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33" name="Graphic 32">
            <a:extLst>
              <a:ext uri="{FF2B5EF4-FFF2-40B4-BE49-F238E27FC236}">
                <a16:creationId xmlns:a16="http://schemas.microsoft.com/office/drawing/2014/main" id="{A0B1CC0A-7258-8132-2B95-049A177605A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879854" y="280614"/>
            <a:ext cx="495300" cy="495300"/>
          </a:xfrm>
          <a:prstGeom prst="rect">
            <a:avLst/>
          </a:prstGeom>
        </p:spPr>
      </p:pic>
      <p:pic>
        <p:nvPicPr>
          <p:cNvPr id="35" name="Graphic 34">
            <a:extLst>
              <a:ext uri="{FF2B5EF4-FFF2-40B4-BE49-F238E27FC236}">
                <a16:creationId xmlns:a16="http://schemas.microsoft.com/office/drawing/2014/main" id="{072B74F0-F807-F32A-2304-8F889538658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357111" y="280614"/>
            <a:ext cx="495300" cy="495300"/>
          </a:xfrm>
          <a:prstGeom prst="rect">
            <a:avLst/>
          </a:prstGeom>
        </p:spPr>
      </p:pic>
      <p:grpSp>
        <p:nvGrpSpPr>
          <p:cNvPr id="20" name="Group 19">
            <a:extLst>
              <a:ext uri="{FF2B5EF4-FFF2-40B4-BE49-F238E27FC236}">
                <a16:creationId xmlns:a16="http://schemas.microsoft.com/office/drawing/2014/main" id="{39D62C5B-1B85-8086-BD12-7F3BE0618893}"/>
              </a:ext>
            </a:extLst>
          </p:cNvPr>
          <p:cNvGrpSpPr/>
          <p:nvPr/>
        </p:nvGrpSpPr>
        <p:grpSpPr>
          <a:xfrm>
            <a:off x="6065559" y="938145"/>
            <a:ext cx="2162128" cy="844164"/>
            <a:chOff x="549267" y="1695515"/>
            <a:chExt cx="2162128" cy="844164"/>
          </a:xfrm>
        </p:grpSpPr>
        <p:sp>
          <p:nvSpPr>
            <p:cNvPr id="15" name="Rectangle: Rounded Corners 14">
              <a:extLst>
                <a:ext uri="{FF2B5EF4-FFF2-40B4-BE49-F238E27FC236}">
                  <a16:creationId xmlns:a16="http://schemas.microsoft.com/office/drawing/2014/main" id="{4C14359F-5067-AF29-933F-1A304F73B7F7}"/>
                </a:ext>
              </a:extLst>
            </p:cNvPr>
            <p:cNvSpPr>
              <a:spLocks/>
            </p:cNvSpPr>
            <p:nvPr/>
          </p:nvSpPr>
          <p:spPr>
            <a:xfrm>
              <a:off x="549267" y="1695515"/>
              <a:ext cx="2162128" cy="844164"/>
            </a:xfrm>
            <a:prstGeom prst="roundRect">
              <a:avLst>
                <a:gd name="adj" fmla="val 7662"/>
              </a:avLst>
            </a:prstGeom>
            <a:solidFill>
              <a:srgbClr val="C84681"/>
            </a:solidFill>
            <a:ln>
              <a:solidFill>
                <a:srgbClr val="C84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GB" sz="11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endParaRPr>
            </a:p>
          </p:txBody>
        </p:sp>
        <p:sp>
          <p:nvSpPr>
            <p:cNvPr id="16" name="TextBox 15">
              <a:extLst>
                <a:ext uri="{FF2B5EF4-FFF2-40B4-BE49-F238E27FC236}">
                  <a16:creationId xmlns:a16="http://schemas.microsoft.com/office/drawing/2014/main" id="{CA15D981-14B1-825B-F32C-9DC859C3D25D}"/>
                </a:ext>
              </a:extLst>
            </p:cNvPr>
            <p:cNvSpPr txBox="1"/>
            <p:nvPr/>
          </p:nvSpPr>
          <p:spPr>
            <a:xfrm>
              <a:off x="622742" y="1732876"/>
              <a:ext cx="2015178" cy="769441"/>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mn-cs"/>
                </a:rPr>
                <a:t>Access the Research Tools from anywhere on the platform at the top of the page, in the </a:t>
              </a:r>
              <a:r>
                <a:rPr kumimoji="0" lang="en-US" sz="1100" b="0" i="1"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mn-cs"/>
                </a:rPr>
                <a:t>Tools</a:t>
              </a:r>
              <a:r>
                <a:rPr kumimoji="0" lang="en-US" sz="11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mn-cs"/>
                </a:rPr>
                <a:t> dropdown menu.</a:t>
              </a:r>
              <a:endParaRPr kumimoji="0" lang="en-GB" sz="11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mn-cs"/>
              </a:endParaRPr>
            </a:p>
          </p:txBody>
        </p:sp>
      </p:grpSp>
    </p:spTree>
    <p:extLst>
      <p:ext uri="{BB962C8B-B14F-4D97-AF65-F5344CB8AC3E}">
        <p14:creationId xmlns:p14="http://schemas.microsoft.com/office/powerpoint/2010/main" val="38618460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43745A6-4DB0-9E74-53B0-C23C43E9AC23}"/>
              </a:ext>
            </a:extLst>
          </p:cNvPr>
          <p:cNvSpPr/>
          <p:nvPr/>
        </p:nvSpPr>
        <p:spPr>
          <a:xfrm>
            <a:off x="428" y="4648653"/>
            <a:ext cx="9143572" cy="504000"/>
          </a:xfrm>
          <a:prstGeom prst="rect">
            <a:avLst/>
          </a:prstGeom>
          <a:solidFill>
            <a:srgbClr val="00A87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200" b="1" i="0" u="none" strike="noStrike" kern="1200" cap="none" spc="0" normalizeH="0" baseline="0" noProof="0" dirty="0">
              <a:ln>
                <a:noFill/>
              </a:ln>
              <a:solidFill>
                <a:srgbClr val="008563"/>
              </a:solidFill>
              <a:effectLst/>
              <a:uLnTx/>
              <a:uFillTx/>
              <a:latin typeface="Arial Nova Light" panose="020B0304020202020204" pitchFamily="34" charset="0"/>
              <a:ea typeface="+mn-ea"/>
              <a:cs typeface="+mn-cs"/>
            </a:endParaRPr>
          </a:p>
        </p:txBody>
      </p:sp>
      <p:sp>
        <p:nvSpPr>
          <p:cNvPr id="39" name="Rectangle: Rounded Corners 38">
            <a:extLst>
              <a:ext uri="{FF2B5EF4-FFF2-40B4-BE49-F238E27FC236}">
                <a16:creationId xmlns:a16="http://schemas.microsoft.com/office/drawing/2014/main" id="{24680EF8-59C8-E92D-773F-89CAE153C8E9}"/>
              </a:ext>
            </a:extLst>
          </p:cNvPr>
          <p:cNvSpPr>
            <a:spLocks/>
          </p:cNvSpPr>
          <p:nvPr/>
        </p:nvSpPr>
        <p:spPr>
          <a:xfrm>
            <a:off x="7163511" y="2048279"/>
            <a:ext cx="1697507" cy="791399"/>
          </a:xfrm>
          <a:prstGeom prst="roundRect">
            <a:avLst>
              <a:gd name="adj" fmla="val 7662"/>
            </a:avLst>
          </a:prstGeom>
          <a:solidFill>
            <a:srgbClr val="008563"/>
          </a:solidFill>
          <a:ln>
            <a:solidFill>
              <a:srgbClr val="0085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100" b="0" i="1"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Search all content</a:t>
            </a:r>
            <a:r>
              <a:rPr kumimoji="0" lang="en-US" sz="11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 to find content related to your Methods term</a:t>
            </a:r>
            <a:endParaRPr kumimoji="0" lang="en-US" sz="1100" b="0" i="1"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endParaRPr>
          </a:p>
        </p:txBody>
      </p:sp>
      <p:sp>
        <p:nvSpPr>
          <p:cNvPr id="4" name="Title 1">
            <a:extLst>
              <a:ext uri="{FF2B5EF4-FFF2-40B4-BE49-F238E27FC236}">
                <a16:creationId xmlns:a16="http://schemas.microsoft.com/office/drawing/2014/main" id="{B29EFE07-6991-04F2-91AB-EDCE5FE02EC1}"/>
              </a:ext>
            </a:extLst>
          </p:cNvPr>
          <p:cNvSpPr txBox="1">
            <a:spLocks/>
          </p:cNvSpPr>
          <p:nvPr/>
        </p:nvSpPr>
        <p:spPr>
          <a:xfrm>
            <a:off x="883513" y="119154"/>
            <a:ext cx="3330678" cy="77932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2"/>
                </a:solidFill>
                <a:latin typeface="Arial" pitchFamily="34"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000000">
                    <a:lumMod val="50000"/>
                    <a:lumOff val="50000"/>
                  </a:srgbClr>
                </a:solidFill>
                <a:effectLst/>
                <a:uLnTx/>
                <a:uFillTx/>
                <a:latin typeface="Arial"/>
                <a:ea typeface="+mj-ea"/>
                <a:cs typeface="Arial" pitchFamily="34" charset="0"/>
              </a:rPr>
              <a:t>methods map</a:t>
            </a:r>
          </a:p>
        </p:txBody>
      </p:sp>
      <p:sp>
        <p:nvSpPr>
          <p:cNvPr id="36" name="Rectangle: Rounded Corners 35">
            <a:extLst>
              <a:ext uri="{FF2B5EF4-FFF2-40B4-BE49-F238E27FC236}">
                <a16:creationId xmlns:a16="http://schemas.microsoft.com/office/drawing/2014/main" id="{47475817-302D-E3D1-CEEE-4216295525A7}"/>
              </a:ext>
            </a:extLst>
          </p:cNvPr>
          <p:cNvSpPr>
            <a:spLocks/>
          </p:cNvSpPr>
          <p:nvPr/>
        </p:nvSpPr>
        <p:spPr>
          <a:xfrm>
            <a:off x="7163507" y="1331448"/>
            <a:ext cx="1697507" cy="580485"/>
          </a:xfrm>
          <a:prstGeom prst="roundRect">
            <a:avLst>
              <a:gd name="adj" fmla="val 7662"/>
            </a:avLst>
          </a:prstGeom>
          <a:solidFill>
            <a:srgbClr val="008563"/>
          </a:solidFill>
          <a:ln>
            <a:solidFill>
              <a:srgbClr val="0085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A definition of the Methods term </a:t>
            </a:r>
          </a:p>
        </p:txBody>
      </p:sp>
      <p:sp>
        <p:nvSpPr>
          <p:cNvPr id="2" name="Rectangle: Rounded Corners 1">
            <a:extLst>
              <a:ext uri="{FF2B5EF4-FFF2-40B4-BE49-F238E27FC236}">
                <a16:creationId xmlns:a16="http://schemas.microsoft.com/office/drawing/2014/main" id="{47A5CF03-E659-D355-EED8-AD3034B39E3D}"/>
              </a:ext>
            </a:extLst>
          </p:cNvPr>
          <p:cNvSpPr>
            <a:spLocks/>
          </p:cNvSpPr>
          <p:nvPr/>
        </p:nvSpPr>
        <p:spPr>
          <a:xfrm>
            <a:off x="6448508" y="198114"/>
            <a:ext cx="2412510" cy="926231"/>
          </a:xfrm>
          <a:prstGeom prst="roundRect">
            <a:avLst>
              <a:gd name="adj" fmla="val 6031"/>
            </a:avLst>
          </a:prstGeom>
          <a:solidFill>
            <a:srgbClr val="C84681"/>
          </a:solidFill>
          <a:ln>
            <a:solidFill>
              <a:srgbClr val="C84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100" b="0" i="1"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Methods Map </a:t>
            </a:r>
            <a:r>
              <a:rPr kumimoji="0" lang="en-US" sz="11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is a </a:t>
            </a:r>
            <a:r>
              <a:rPr kumimoji="0" lang="en-US" sz="1100" b="0" i="0" u="none" strike="noStrike" kern="1200" cap="none" spc="0" normalizeH="0" baseline="0" noProof="0" dirty="0" err="1">
                <a:ln>
                  <a:noFill/>
                </a:ln>
                <a:solidFill>
                  <a:prstClr val="white"/>
                </a:solidFill>
                <a:effectLst/>
                <a:uLnTx/>
                <a:uFillTx/>
                <a:latin typeface="Arial Nova Light" panose="020B0304020202020204" pitchFamily="34" charset="0"/>
                <a:ea typeface="ＭＳ Ｐゴシック" pitchFamily="34" charset="-128"/>
                <a:cs typeface="Arial" pitchFamily="34" charset="0"/>
              </a:rPr>
              <a:t>visualisation</a:t>
            </a:r>
            <a:r>
              <a:rPr kumimoji="0" lang="en-US" sz="11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     tool to help understand the relationship between different research methods concepts.</a:t>
            </a:r>
          </a:p>
        </p:txBody>
      </p:sp>
      <p:pic>
        <p:nvPicPr>
          <p:cNvPr id="5" name="Graphic 4">
            <a:extLst>
              <a:ext uri="{FF2B5EF4-FFF2-40B4-BE49-F238E27FC236}">
                <a16:creationId xmlns:a16="http://schemas.microsoft.com/office/drawing/2014/main" id="{E81601B4-42AC-57D0-1433-79E8DFF280F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2983" y="265958"/>
            <a:ext cx="495300" cy="495300"/>
          </a:xfrm>
          <a:prstGeom prst="rect">
            <a:avLst/>
          </a:prstGeom>
        </p:spPr>
      </p:pic>
      <p:pic>
        <p:nvPicPr>
          <p:cNvPr id="8" name="Picture 7">
            <a:extLst>
              <a:ext uri="{FF2B5EF4-FFF2-40B4-BE49-F238E27FC236}">
                <a16:creationId xmlns:a16="http://schemas.microsoft.com/office/drawing/2014/main" id="{81F5CF7C-BBAB-8C2B-FBC4-BF01A1690B88}"/>
              </a:ext>
            </a:extLst>
          </p:cNvPr>
          <p:cNvPicPr>
            <a:picLocks noChangeAspect="1"/>
          </p:cNvPicPr>
          <p:nvPr/>
        </p:nvPicPr>
        <p:blipFill>
          <a:blip r:embed="rId4"/>
          <a:stretch>
            <a:fillRect/>
          </a:stretch>
        </p:blipFill>
        <p:spPr>
          <a:xfrm>
            <a:off x="2199995" y="1266187"/>
            <a:ext cx="4744008" cy="3877314"/>
          </a:xfrm>
          <a:prstGeom prst="rect">
            <a:avLst/>
          </a:prstGeom>
          <a:ln>
            <a:solidFill>
              <a:srgbClr val="008563"/>
            </a:solidFill>
          </a:ln>
        </p:spPr>
      </p:pic>
      <p:sp>
        <p:nvSpPr>
          <p:cNvPr id="14" name="Rectangle: Rounded Corners 13">
            <a:extLst>
              <a:ext uri="{FF2B5EF4-FFF2-40B4-BE49-F238E27FC236}">
                <a16:creationId xmlns:a16="http://schemas.microsoft.com/office/drawing/2014/main" id="{4EC60600-9B4E-45F9-4937-073CF39A8347}"/>
              </a:ext>
            </a:extLst>
          </p:cNvPr>
          <p:cNvSpPr>
            <a:spLocks/>
          </p:cNvSpPr>
          <p:nvPr/>
        </p:nvSpPr>
        <p:spPr>
          <a:xfrm>
            <a:off x="282980" y="4012669"/>
            <a:ext cx="1697507" cy="791399"/>
          </a:xfrm>
          <a:prstGeom prst="roundRect">
            <a:avLst>
              <a:gd name="adj" fmla="val 7662"/>
            </a:avLst>
          </a:prstGeom>
          <a:solidFill>
            <a:srgbClr val="008563"/>
          </a:solidFill>
          <a:ln>
            <a:solidFill>
              <a:srgbClr val="0085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Click on terms in your </a:t>
            </a:r>
            <a:r>
              <a:rPr kumimoji="0" lang="en-US" sz="1100" b="0" i="1"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Recent History</a:t>
            </a:r>
            <a:r>
              <a:rPr kumimoji="0" lang="en-US" sz="11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 to return to previously searched terms.</a:t>
            </a:r>
          </a:p>
        </p:txBody>
      </p:sp>
      <p:cxnSp>
        <p:nvCxnSpPr>
          <p:cNvPr id="17" name="Straight Connector 16">
            <a:extLst>
              <a:ext uri="{FF2B5EF4-FFF2-40B4-BE49-F238E27FC236}">
                <a16:creationId xmlns:a16="http://schemas.microsoft.com/office/drawing/2014/main" id="{74A1BF55-876A-C77E-E592-F8A9FF2DAF18}"/>
              </a:ext>
            </a:extLst>
          </p:cNvPr>
          <p:cNvCxnSpPr>
            <a:cxnSpLocks/>
            <a:stCxn id="36" idx="1"/>
          </p:cNvCxnSpPr>
          <p:nvPr/>
        </p:nvCxnSpPr>
        <p:spPr>
          <a:xfrm flipH="1">
            <a:off x="5224007" y="1621691"/>
            <a:ext cx="1939500" cy="838342"/>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F408B24-15AE-CA67-B00C-CA0FA11AE91A}"/>
              </a:ext>
            </a:extLst>
          </p:cNvPr>
          <p:cNvCxnSpPr>
            <a:cxnSpLocks/>
            <a:stCxn id="39" idx="1"/>
          </p:cNvCxnSpPr>
          <p:nvPr/>
        </p:nvCxnSpPr>
        <p:spPr>
          <a:xfrm flipH="1">
            <a:off x="4786755" y="2443979"/>
            <a:ext cx="2376756" cy="41404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CC57CE0-AE72-6B34-49BA-7E47E27F393F}"/>
              </a:ext>
            </a:extLst>
          </p:cNvPr>
          <p:cNvCxnSpPr>
            <a:cxnSpLocks/>
            <a:endCxn id="14" idx="3"/>
          </p:cNvCxnSpPr>
          <p:nvPr/>
        </p:nvCxnSpPr>
        <p:spPr>
          <a:xfrm flipH="1" flipV="1">
            <a:off x="1980487" y="4408369"/>
            <a:ext cx="746810" cy="457829"/>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7" name="Rectangle: Rounded Corners 36">
            <a:extLst>
              <a:ext uri="{FF2B5EF4-FFF2-40B4-BE49-F238E27FC236}">
                <a16:creationId xmlns:a16="http://schemas.microsoft.com/office/drawing/2014/main" id="{5FCCBEA1-E0A2-EBCE-4E6D-EAA9545B5871}"/>
              </a:ext>
            </a:extLst>
          </p:cNvPr>
          <p:cNvSpPr>
            <a:spLocks/>
          </p:cNvSpPr>
          <p:nvPr/>
        </p:nvSpPr>
        <p:spPr>
          <a:xfrm>
            <a:off x="282983" y="2466749"/>
            <a:ext cx="1697507" cy="1407054"/>
          </a:xfrm>
          <a:prstGeom prst="roundRect">
            <a:avLst>
              <a:gd name="adj" fmla="val 7662"/>
            </a:avLst>
          </a:prstGeom>
          <a:solidFill>
            <a:srgbClr val="008563"/>
          </a:solidFill>
          <a:ln>
            <a:solidFill>
              <a:srgbClr val="0085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…or click through </a:t>
            </a:r>
            <a:r>
              <a:rPr kumimoji="0" lang="en-US" sz="1100" b="0" i="1"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Broader Terms</a:t>
            </a:r>
            <a:r>
              <a:rPr kumimoji="0" lang="en-US" sz="11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 and </a:t>
            </a:r>
            <a:r>
              <a:rPr kumimoji="0" lang="en-US" sz="1100" b="0" i="1"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Narrower Terms </a:t>
            </a:r>
            <a:r>
              <a:rPr kumimoji="0" lang="en-US" sz="11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to quickly and easily explore concepts related to your         main search term.</a:t>
            </a:r>
          </a:p>
        </p:txBody>
      </p:sp>
      <p:sp>
        <p:nvSpPr>
          <p:cNvPr id="38" name="Rectangle: Rounded Corners 37">
            <a:extLst>
              <a:ext uri="{FF2B5EF4-FFF2-40B4-BE49-F238E27FC236}">
                <a16:creationId xmlns:a16="http://schemas.microsoft.com/office/drawing/2014/main" id="{BD8A2F73-0372-F897-67D0-2BB98596B0C9}"/>
              </a:ext>
            </a:extLst>
          </p:cNvPr>
          <p:cNvSpPr>
            <a:spLocks/>
          </p:cNvSpPr>
          <p:nvPr/>
        </p:nvSpPr>
        <p:spPr>
          <a:xfrm>
            <a:off x="282984" y="1606321"/>
            <a:ext cx="1697507" cy="720456"/>
          </a:xfrm>
          <a:prstGeom prst="roundRect">
            <a:avLst>
              <a:gd name="adj" fmla="val 7662"/>
            </a:avLst>
          </a:prstGeom>
          <a:solidFill>
            <a:srgbClr val="008563"/>
          </a:solidFill>
          <a:ln>
            <a:solidFill>
              <a:srgbClr val="0085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Search the Methods Map to find a research methods concept…</a:t>
            </a:r>
          </a:p>
        </p:txBody>
      </p:sp>
      <p:cxnSp>
        <p:nvCxnSpPr>
          <p:cNvPr id="40" name="Straight Connector 39">
            <a:extLst>
              <a:ext uri="{FF2B5EF4-FFF2-40B4-BE49-F238E27FC236}">
                <a16:creationId xmlns:a16="http://schemas.microsoft.com/office/drawing/2014/main" id="{1335EA98-BEDD-5FF2-6F53-819D6678110B}"/>
              </a:ext>
            </a:extLst>
          </p:cNvPr>
          <p:cNvCxnSpPr>
            <a:cxnSpLocks/>
            <a:endCxn id="38" idx="3"/>
          </p:cNvCxnSpPr>
          <p:nvPr/>
        </p:nvCxnSpPr>
        <p:spPr>
          <a:xfrm flipH="1" flipV="1">
            <a:off x="1980491" y="1966549"/>
            <a:ext cx="683196" cy="6543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8AE40A9-01BF-45A2-30DE-AA2EBECF265A}"/>
              </a:ext>
            </a:extLst>
          </p:cNvPr>
          <p:cNvCxnSpPr>
            <a:cxnSpLocks/>
            <a:endCxn id="37" idx="3"/>
          </p:cNvCxnSpPr>
          <p:nvPr/>
        </p:nvCxnSpPr>
        <p:spPr>
          <a:xfrm flipH="1" flipV="1">
            <a:off x="1980490" y="3170276"/>
            <a:ext cx="1231837" cy="34803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9" name="Rectangle: Rounded Corners 58">
            <a:extLst>
              <a:ext uri="{FF2B5EF4-FFF2-40B4-BE49-F238E27FC236}">
                <a16:creationId xmlns:a16="http://schemas.microsoft.com/office/drawing/2014/main" id="{64DFC832-6520-1781-D8A9-7ADA5398D1B0}"/>
              </a:ext>
            </a:extLst>
          </p:cNvPr>
          <p:cNvSpPr>
            <a:spLocks/>
          </p:cNvSpPr>
          <p:nvPr/>
        </p:nvSpPr>
        <p:spPr>
          <a:xfrm>
            <a:off x="7312860" y="3167152"/>
            <a:ext cx="1697507" cy="791399"/>
          </a:xfrm>
          <a:prstGeom prst="roundRect">
            <a:avLst>
              <a:gd name="adj" fmla="val 7662"/>
            </a:avLst>
          </a:prstGeom>
          <a:solidFill>
            <a:srgbClr val="C84681"/>
          </a:solidFill>
          <a:ln>
            <a:solidFill>
              <a:srgbClr val="C84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The </a:t>
            </a:r>
            <a:r>
              <a:rPr kumimoji="0" lang="en-US" sz="1100" b="0" i="1"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Methods Map </a:t>
            </a:r>
            <a:r>
              <a:rPr kumimoji="0" lang="en-US" sz="11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tool can also be accessed from the resource pages</a:t>
            </a:r>
            <a:r>
              <a:rPr kumimoji="0" lang="en-US" sz="1100" b="0" i="1"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a:t>
            </a:r>
          </a:p>
        </p:txBody>
      </p:sp>
      <p:pic>
        <p:nvPicPr>
          <p:cNvPr id="58" name="Picture 57">
            <a:extLst>
              <a:ext uri="{FF2B5EF4-FFF2-40B4-BE49-F238E27FC236}">
                <a16:creationId xmlns:a16="http://schemas.microsoft.com/office/drawing/2014/main" id="{805316CD-A9BA-A2F8-B239-4D7A7ABAD6B1}"/>
              </a:ext>
            </a:extLst>
          </p:cNvPr>
          <p:cNvPicPr>
            <a:picLocks noChangeAspect="1"/>
          </p:cNvPicPr>
          <p:nvPr/>
        </p:nvPicPr>
        <p:blipFill rotWithShape="1">
          <a:blip r:embed="rId5"/>
          <a:srcRect/>
          <a:stretch/>
        </p:blipFill>
        <p:spPr>
          <a:xfrm>
            <a:off x="6300528" y="3688106"/>
            <a:ext cx="1697507" cy="1355111"/>
          </a:xfrm>
          <a:prstGeom prst="ellipse">
            <a:avLst/>
          </a:prstGeom>
          <a:ln>
            <a:solidFill>
              <a:srgbClr val="008563"/>
            </a:solidFill>
          </a:ln>
        </p:spPr>
      </p:pic>
    </p:spTree>
    <p:extLst>
      <p:ext uri="{BB962C8B-B14F-4D97-AF65-F5344CB8AC3E}">
        <p14:creationId xmlns:p14="http://schemas.microsoft.com/office/powerpoint/2010/main" val="13915893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12092AAB-8519-6156-D806-B43CA3FCBF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2982" y="261165"/>
            <a:ext cx="495300" cy="495300"/>
          </a:xfrm>
          <a:prstGeom prst="rect">
            <a:avLst/>
          </a:prstGeom>
        </p:spPr>
      </p:pic>
      <p:sp>
        <p:nvSpPr>
          <p:cNvPr id="10" name="Rectangle 9">
            <a:extLst>
              <a:ext uri="{FF2B5EF4-FFF2-40B4-BE49-F238E27FC236}">
                <a16:creationId xmlns:a16="http://schemas.microsoft.com/office/drawing/2014/main" id="{10BDF9E5-3123-D233-8594-D047715C7938}"/>
              </a:ext>
            </a:extLst>
          </p:cNvPr>
          <p:cNvSpPr/>
          <p:nvPr/>
        </p:nvSpPr>
        <p:spPr>
          <a:xfrm>
            <a:off x="0" y="4648199"/>
            <a:ext cx="9144000" cy="504000"/>
          </a:xfrm>
          <a:prstGeom prst="rect">
            <a:avLst/>
          </a:prstGeom>
          <a:solidFill>
            <a:srgbClr val="00A87D">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200" b="1" i="0" u="none" strike="noStrike" kern="1200" cap="none" spc="0" normalizeH="0" baseline="0" noProof="0" dirty="0">
              <a:ln>
                <a:noFill/>
              </a:ln>
              <a:solidFill>
                <a:srgbClr val="008563"/>
              </a:solidFill>
              <a:effectLst/>
              <a:uLnTx/>
              <a:uFillTx/>
              <a:latin typeface="Arial Nova Light" panose="020B0304020202020204" pitchFamily="34" charset="0"/>
              <a:ea typeface="+mn-ea"/>
              <a:cs typeface="+mn-cs"/>
            </a:endParaRPr>
          </a:p>
        </p:txBody>
      </p:sp>
      <p:pic>
        <p:nvPicPr>
          <p:cNvPr id="12" name="Picture 11">
            <a:extLst>
              <a:ext uri="{FF2B5EF4-FFF2-40B4-BE49-F238E27FC236}">
                <a16:creationId xmlns:a16="http://schemas.microsoft.com/office/drawing/2014/main" id="{91F7720C-CA35-4566-D068-15C2193DE94E}"/>
              </a:ext>
            </a:extLst>
          </p:cNvPr>
          <p:cNvPicPr>
            <a:picLocks noChangeAspect="1"/>
          </p:cNvPicPr>
          <p:nvPr/>
        </p:nvPicPr>
        <p:blipFill rotWithShape="1">
          <a:blip r:embed="rId4"/>
          <a:srcRect t="344" b="11468"/>
          <a:stretch/>
        </p:blipFill>
        <p:spPr>
          <a:xfrm>
            <a:off x="883513" y="1032172"/>
            <a:ext cx="4744008" cy="4102628"/>
          </a:xfrm>
          <a:prstGeom prst="rect">
            <a:avLst/>
          </a:prstGeom>
          <a:ln>
            <a:solidFill>
              <a:srgbClr val="C84681"/>
            </a:solidFill>
          </a:ln>
        </p:spPr>
      </p:pic>
      <p:sp>
        <p:nvSpPr>
          <p:cNvPr id="14" name="Title 1">
            <a:extLst>
              <a:ext uri="{FF2B5EF4-FFF2-40B4-BE49-F238E27FC236}">
                <a16:creationId xmlns:a16="http://schemas.microsoft.com/office/drawing/2014/main" id="{98E13806-5FCF-74CB-E897-5D9E7E46659B}"/>
              </a:ext>
            </a:extLst>
          </p:cNvPr>
          <p:cNvSpPr txBox="1">
            <a:spLocks/>
          </p:cNvSpPr>
          <p:nvPr/>
        </p:nvSpPr>
        <p:spPr>
          <a:xfrm>
            <a:off x="883513" y="119154"/>
            <a:ext cx="4658546" cy="77932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2"/>
                </a:solidFill>
                <a:latin typeface="Arial" pitchFamily="34"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000000">
                    <a:lumMod val="50000"/>
                    <a:lumOff val="50000"/>
                  </a:srgbClr>
                </a:solidFill>
                <a:effectLst/>
                <a:uLnTx/>
                <a:uFillTx/>
                <a:latin typeface="Arial"/>
                <a:ea typeface="+mj-ea"/>
                <a:cs typeface="Arial" pitchFamily="34" charset="0"/>
              </a:rPr>
              <a:t>project planner</a:t>
            </a:r>
          </a:p>
        </p:txBody>
      </p:sp>
      <p:sp>
        <p:nvSpPr>
          <p:cNvPr id="15" name="Rectangle: Rounded Corners 14">
            <a:extLst>
              <a:ext uri="{FF2B5EF4-FFF2-40B4-BE49-F238E27FC236}">
                <a16:creationId xmlns:a16="http://schemas.microsoft.com/office/drawing/2014/main" id="{FF1D632F-95D2-36DD-A7F4-013A14AD6F22}"/>
              </a:ext>
            </a:extLst>
          </p:cNvPr>
          <p:cNvSpPr>
            <a:spLocks/>
          </p:cNvSpPr>
          <p:nvPr/>
        </p:nvSpPr>
        <p:spPr>
          <a:xfrm>
            <a:off x="6194066" y="198114"/>
            <a:ext cx="2666952" cy="926231"/>
          </a:xfrm>
          <a:prstGeom prst="roundRect">
            <a:avLst>
              <a:gd name="adj" fmla="val 6031"/>
            </a:avLst>
          </a:prstGeom>
          <a:solidFill>
            <a:srgbClr val="008563"/>
          </a:solidFill>
          <a:ln>
            <a:solidFill>
              <a:srgbClr val="0085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100" b="0" i="1"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Project Planner </a:t>
            </a:r>
            <a:r>
              <a:rPr kumimoji="0" lang="en-US" sz="11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is a framework that walks you through the logical stages of a research project, to help researchers in their planning and </a:t>
            </a:r>
            <a:r>
              <a:rPr kumimoji="0" lang="en-US" sz="1100" b="0" i="0" u="none" strike="noStrike" kern="1200" cap="none" spc="0" normalizeH="0" baseline="0" noProof="0" dirty="0" err="1">
                <a:ln>
                  <a:noFill/>
                </a:ln>
                <a:solidFill>
                  <a:prstClr val="white"/>
                </a:solidFill>
                <a:effectLst/>
                <a:uLnTx/>
                <a:uFillTx/>
                <a:latin typeface="Arial Nova Light" panose="020B0304020202020204" pitchFamily="34" charset="0"/>
                <a:ea typeface="ＭＳ Ｐゴシック" pitchFamily="34" charset="-128"/>
                <a:cs typeface="Arial" pitchFamily="34" charset="0"/>
              </a:rPr>
              <a:t>organising</a:t>
            </a:r>
            <a:r>
              <a:rPr kumimoji="0" lang="en-US" sz="11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a:t>
            </a:r>
          </a:p>
        </p:txBody>
      </p:sp>
      <p:sp>
        <p:nvSpPr>
          <p:cNvPr id="17" name="Rectangle: Rounded Corners 16">
            <a:extLst>
              <a:ext uri="{FF2B5EF4-FFF2-40B4-BE49-F238E27FC236}">
                <a16:creationId xmlns:a16="http://schemas.microsoft.com/office/drawing/2014/main" id="{39B097C8-5C8C-BFE2-DAFA-A9AED7815FEE}"/>
              </a:ext>
            </a:extLst>
          </p:cNvPr>
          <p:cNvSpPr>
            <a:spLocks/>
          </p:cNvSpPr>
          <p:nvPr/>
        </p:nvSpPr>
        <p:spPr>
          <a:xfrm>
            <a:off x="6806008" y="1780351"/>
            <a:ext cx="1697507" cy="791399"/>
          </a:xfrm>
          <a:prstGeom prst="roundRect">
            <a:avLst>
              <a:gd name="adj" fmla="val 7662"/>
            </a:avLst>
          </a:prstGeom>
          <a:solidFill>
            <a:srgbClr val="C84681"/>
          </a:solidFill>
          <a:ln>
            <a:solidFill>
              <a:srgbClr val="C84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Dip in and out of topics or work through them       step-by-step.</a:t>
            </a:r>
          </a:p>
        </p:txBody>
      </p:sp>
      <p:sp>
        <p:nvSpPr>
          <p:cNvPr id="18" name="Rectangle: Rounded Corners 17">
            <a:extLst>
              <a:ext uri="{FF2B5EF4-FFF2-40B4-BE49-F238E27FC236}">
                <a16:creationId xmlns:a16="http://schemas.microsoft.com/office/drawing/2014/main" id="{15EB7698-7E3A-977D-DD2E-5661D7F1566D}"/>
              </a:ext>
            </a:extLst>
          </p:cNvPr>
          <p:cNvSpPr>
            <a:spLocks/>
          </p:cNvSpPr>
          <p:nvPr/>
        </p:nvSpPr>
        <p:spPr>
          <a:xfrm>
            <a:off x="6806007" y="2678604"/>
            <a:ext cx="1697507" cy="1267620"/>
          </a:xfrm>
          <a:prstGeom prst="roundRect">
            <a:avLst>
              <a:gd name="adj" fmla="val 7662"/>
            </a:avLst>
          </a:prstGeom>
          <a:solidFill>
            <a:srgbClr val="C84681"/>
          </a:solidFill>
          <a:ln>
            <a:solidFill>
              <a:srgbClr val="C846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Arial" pitchFamily="34" charset="0"/>
              </a:rPr>
              <a:t>Each section is broken down into questions to help you find answers related to the stage of your project and the methods you are using.</a:t>
            </a:r>
          </a:p>
        </p:txBody>
      </p:sp>
    </p:spTree>
    <p:extLst>
      <p:ext uri="{BB962C8B-B14F-4D97-AF65-F5344CB8AC3E}">
        <p14:creationId xmlns:p14="http://schemas.microsoft.com/office/powerpoint/2010/main" val="15240344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0A87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72246" y="2571750"/>
            <a:ext cx="4394633" cy="1350255"/>
          </a:xfrm>
        </p:spPr>
        <p:txBody>
          <a:bodyPr/>
          <a:lstStyle/>
          <a:p>
            <a:pPr algn="r"/>
            <a:r>
              <a:rPr lang="en-US" sz="3600" dirty="0"/>
              <a:t>Do you have any </a:t>
            </a:r>
            <a:r>
              <a:rPr lang="en-US" sz="3600" b="1" dirty="0"/>
              <a:t>questions?</a:t>
            </a:r>
          </a:p>
        </p:txBody>
      </p:sp>
      <p:pic>
        <p:nvPicPr>
          <p:cNvPr id="8" name="Picture 7">
            <a:extLst>
              <a:ext uri="{FF2B5EF4-FFF2-40B4-BE49-F238E27FC236}">
                <a16:creationId xmlns:a16="http://schemas.microsoft.com/office/drawing/2014/main" id="{26BFD26E-9D4A-34EA-7B01-F56184B2C81B}"/>
              </a:ext>
            </a:extLst>
          </p:cNvPr>
          <p:cNvPicPr>
            <a:picLocks noChangeAspect="1"/>
          </p:cNvPicPr>
          <p:nvPr/>
        </p:nvPicPr>
        <p:blipFill>
          <a:blip r:embed="rId2"/>
          <a:stretch>
            <a:fillRect/>
          </a:stretch>
        </p:blipFill>
        <p:spPr>
          <a:xfrm>
            <a:off x="1688986" y="2028893"/>
            <a:ext cx="5766028" cy="604320"/>
          </a:xfrm>
          <a:prstGeom prst="rect">
            <a:avLst/>
          </a:prstGeom>
        </p:spPr>
      </p:pic>
    </p:spTree>
    <p:extLst>
      <p:ext uri="{BB962C8B-B14F-4D97-AF65-F5344CB8AC3E}">
        <p14:creationId xmlns:p14="http://schemas.microsoft.com/office/powerpoint/2010/main" val="1043826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437624"/>
            <a:ext cx="8229600" cy="3462443"/>
          </a:xfrm>
        </p:spPr>
        <p:txBody>
          <a:bodyPr>
            <a:normAutofit/>
          </a:bodyPr>
          <a:lstStyle/>
          <a:p>
            <a:r>
              <a:rPr lang="en-GB" sz="2600" dirty="0">
                <a:solidFill>
                  <a:schemeClr val="tx1">
                    <a:lumMod val="50000"/>
                    <a:lumOff val="50000"/>
                  </a:schemeClr>
                </a:solidFill>
              </a:rPr>
              <a:t>What is your level of experience in using the </a:t>
            </a:r>
            <a:r>
              <a:rPr lang="en-GB" sz="2600" i="1" dirty="0">
                <a:solidFill>
                  <a:schemeClr val="tx1">
                    <a:lumMod val="50000"/>
                    <a:lumOff val="50000"/>
                  </a:schemeClr>
                </a:solidFill>
              </a:rPr>
              <a:t>SAGE Research Methods</a:t>
            </a:r>
            <a:r>
              <a:rPr lang="en-GB" sz="2600" dirty="0">
                <a:solidFill>
                  <a:schemeClr val="tx1">
                    <a:lumMod val="50000"/>
                    <a:lumOff val="50000"/>
                  </a:schemeClr>
                </a:solidFill>
              </a:rPr>
              <a:t> platform?</a:t>
            </a:r>
          </a:p>
          <a:p>
            <a:r>
              <a:rPr lang="en-GB" sz="2600" dirty="0">
                <a:solidFill>
                  <a:schemeClr val="tx1">
                    <a:lumMod val="50000"/>
                    <a:lumOff val="50000"/>
                  </a:schemeClr>
                </a:solidFill>
              </a:rPr>
              <a:t>What would you most like to gain from attending today?</a:t>
            </a:r>
          </a:p>
          <a:p>
            <a:r>
              <a:rPr lang="en-GB" sz="2600" dirty="0">
                <a:solidFill>
                  <a:schemeClr val="tx1">
                    <a:lumMod val="50000"/>
                    <a:lumOff val="50000"/>
                  </a:schemeClr>
                </a:solidFill>
              </a:rPr>
              <a:t>What is your biggest research methods</a:t>
            </a:r>
          </a:p>
          <a:p>
            <a:pPr marL="0" indent="0">
              <a:buNone/>
            </a:pPr>
            <a:r>
              <a:rPr lang="en-GB" sz="2600" dirty="0">
                <a:solidFill>
                  <a:schemeClr val="tx1">
                    <a:lumMod val="50000"/>
                    <a:lumOff val="50000"/>
                  </a:schemeClr>
                </a:solidFill>
              </a:rPr>
              <a:t>    challenge, in terms of your own teaching</a:t>
            </a:r>
          </a:p>
          <a:p>
            <a:pPr marL="0" indent="0">
              <a:buNone/>
            </a:pPr>
            <a:r>
              <a:rPr lang="en-GB" sz="2600" dirty="0">
                <a:solidFill>
                  <a:schemeClr val="tx1">
                    <a:lumMod val="50000"/>
                    <a:lumOff val="50000"/>
                  </a:schemeClr>
                </a:solidFill>
              </a:rPr>
              <a:t>    or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9019" y="3228361"/>
            <a:ext cx="1799998" cy="1799998"/>
          </a:xfrm>
          <a:prstGeom prst="rect">
            <a:avLst/>
          </a:prstGeom>
        </p:spPr>
      </p:pic>
      <p:sp>
        <p:nvSpPr>
          <p:cNvPr id="7" name="Title 1">
            <a:extLst>
              <a:ext uri="{FF2B5EF4-FFF2-40B4-BE49-F238E27FC236}">
                <a16:creationId xmlns:a16="http://schemas.microsoft.com/office/drawing/2014/main" id="{8BB02893-7C8F-81CB-42A5-5F3436AF064E}"/>
              </a:ext>
            </a:extLst>
          </p:cNvPr>
          <p:cNvSpPr txBox="1">
            <a:spLocks/>
          </p:cNvSpPr>
          <p:nvPr/>
        </p:nvSpPr>
        <p:spPr>
          <a:xfrm>
            <a:off x="4724374" y="128483"/>
            <a:ext cx="4330726" cy="77932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2"/>
                </a:solidFill>
                <a:latin typeface="Arial" pitchFamily="34"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000000">
                    <a:lumMod val="50000"/>
                    <a:lumOff val="50000"/>
                  </a:srgbClr>
                </a:solidFill>
                <a:effectLst/>
                <a:uLnTx/>
                <a:uFillTx/>
                <a:latin typeface="Arial"/>
                <a:ea typeface="+mj-ea"/>
                <a:cs typeface="Arial" pitchFamily="34" charset="0"/>
              </a:rPr>
              <a:t>discussion questions</a:t>
            </a:r>
          </a:p>
        </p:txBody>
      </p:sp>
      <p:pic>
        <p:nvPicPr>
          <p:cNvPr id="8" name="Picture 7">
            <a:extLst>
              <a:ext uri="{FF2B5EF4-FFF2-40B4-BE49-F238E27FC236}">
                <a16:creationId xmlns:a16="http://schemas.microsoft.com/office/drawing/2014/main" id="{C96DEC55-35EF-ED67-30E5-8DD3AEBFA97E}"/>
              </a:ext>
            </a:extLst>
          </p:cNvPr>
          <p:cNvPicPr>
            <a:picLocks noChangeAspect="1"/>
          </p:cNvPicPr>
          <p:nvPr/>
        </p:nvPicPr>
        <p:blipFill>
          <a:blip r:embed="rId3"/>
          <a:stretch>
            <a:fillRect/>
          </a:stretch>
        </p:blipFill>
        <p:spPr>
          <a:xfrm>
            <a:off x="482599" y="342811"/>
            <a:ext cx="4241775" cy="446326"/>
          </a:xfrm>
          <a:prstGeom prst="rect">
            <a:avLst/>
          </a:prstGeom>
        </p:spPr>
      </p:pic>
    </p:spTree>
    <p:extLst>
      <p:ext uri="{BB962C8B-B14F-4D97-AF65-F5344CB8AC3E}">
        <p14:creationId xmlns:p14="http://schemas.microsoft.com/office/powerpoint/2010/main" val="704594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00A87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55188" y="1691074"/>
            <a:ext cx="5433623" cy="1350255"/>
          </a:xfrm>
        </p:spPr>
        <p:txBody>
          <a:bodyPr/>
          <a:lstStyle/>
          <a:p>
            <a:pPr algn="ctr"/>
            <a:r>
              <a:rPr lang="en-US" sz="4000" dirty="0"/>
              <a:t>Thank you for attending today’s training</a:t>
            </a:r>
            <a:endParaRPr lang="en-US" sz="4000" b="1" dirty="0"/>
          </a:p>
        </p:txBody>
      </p:sp>
      <p:pic>
        <p:nvPicPr>
          <p:cNvPr id="8" name="Picture 7">
            <a:extLst>
              <a:ext uri="{FF2B5EF4-FFF2-40B4-BE49-F238E27FC236}">
                <a16:creationId xmlns:a16="http://schemas.microsoft.com/office/drawing/2014/main" id="{26BFD26E-9D4A-34EA-7B01-F56184B2C81B}"/>
              </a:ext>
            </a:extLst>
          </p:cNvPr>
          <p:cNvPicPr>
            <a:picLocks noChangeAspect="1"/>
          </p:cNvPicPr>
          <p:nvPr/>
        </p:nvPicPr>
        <p:blipFill>
          <a:blip r:embed="rId2"/>
          <a:stretch>
            <a:fillRect/>
          </a:stretch>
        </p:blipFill>
        <p:spPr>
          <a:xfrm>
            <a:off x="4926736" y="4650863"/>
            <a:ext cx="4028768" cy="422243"/>
          </a:xfrm>
          <a:prstGeom prst="rect">
            <a:avLst/>
          </a:prstGeom>
        </p:spPr>
      </p:pic>
      <p:pic>
        <p:nvPicPr>
          <p:cNvPr id="3" name="Picture 2" descr="A picture containing air&#10;&#10;Description automatically generated">
            <a:extLst>
              <a:ext uri="{FF2B5EF4-FFF2-40B4-BE49-F238E27FC236}">
                <a16:creationId xmlns:a16="http://schemas.microsoft.com/office/drawing/2014/main" id="{7F086ED7-CBDE-3D27-11C7-646E93C659CA}"/>
              </a:ext>
            </a:extLst>
          </p:cNvPr>
          <p:cNvPicPr>
            <a:picLocks noChangeAspect="1"/>
          </p:cNvPicPr>
          <p:nvPr/>
        </p:nvPicPr>
        <p:blipFill>
          <a:blip r:embed="rId3"/>
          <a:stretch>
            <a:fillRect/>
          </a:stretch>
        </p:blipFill>
        <p:spPr>
          <a:xfrm>
            <a:off x="727630" y="3752942"/>
            <a:ext cx="1611111" cy="1176654"/>
          </a:xfrm>
          <a:prstGeom prst="rect">
            <a:avLst/>
          </a:prstGeom>
        </p:spPr>
      </p:pic>
      <p:pic>
        <p:nvPicPr>
          <p:cNvPr id="6" name="Picture 5" descr="A picture containing dark&#10;&#10;Description automatically generated">
            <a:extLst>
              <a:ext uri="{FF2B5EF4-FFF2-40B4-BE49-F238E27FC236}">
                <a16:creationId xmlns:a16="http://schemas.microsoft.com/office/drawing/2014/main" id="{60E2895E-7D29-22D2-455A-8AC0605126B8}"/>
              </a:ext>
            </a:extLst>
          </p:cNvPr>
          <p:cNvPicPr>
            <a:picLocks noChangeAspect="1"/>
          </p:cNvPicPr>
          <p:nvPr/>
        </p:nvPicPr>
        <p:blipFill>
          <a:blip r:embed="rId4"/>
          <a:stretch>
            <a:fillRect/>
          </a:stretch>
        </p:blipFill>
        <p:spPr>
          <a:xfrm rot="15058628">
            <a:off x="1085212" y="3288255"/>
            <a:ext cx="1001889" cy="894062"/>
          </a:xfrm>
          <a:prstGeom prst="rect">
            <a:avLst/>
          </a:prstGeom>
        </p:spPr>
      </p:pic>
      <p:grpSp>
        <p:nvGrpSpPr>
          <p:cNvPr id="7" name="Group 6">
            <a:extLst>
              <a:ext uri="{FF2B5EF4-FFF2-40B4-BE49-F238E27FC236}">
                <a16:creationId xmlns:a16="http://schemas.microsoft.com/office/drawing/2014/main" id="{7DED2276-612A-B3F7-19C3-82AD593DABE3}"/>
              </a:ext>
            </a:extLst>
          </p:cNvPr>
          <p:cNvGrpSpPr>
            <a:grpSpLocks noChangeAspect="1"/>
          </p:cNvGrpSpPr>
          <p:nvPr/>
        </p:nvGrpSpPr>
        <p:grpSpPr>
          <a:xfrm rot="21191375">
            <a:off x="267077" y="3630072"/>
            <a:ext cx="1032086" cy="1386731"/>
            <a:chOff x="4466732" y="2332586"/>
            <a:chExt cx="1908885" cy="2730203"/>
          </a:xfrm>
        </p:grpSpPr>
        <p:pic>
          <p:nvPicPr>
            <p:cNvPr id="9" name="Picture 8" descr="Shape, square&#10;&#10;Description automatically generated">
              <a:extLst>
                <a:ext uri="{FF2B5EF4-FFF2-40B4-BE49-F238E27FC236}">
                  <a16:creationId xmlns:a16="http://schemas.microsoft.com/office/drawing/2014/main" id="{A27ACEF9-3E5C-21BC-7653-90E7A4635490}"/>
                </a:ext>
              </a:extLst>
            </p:cNvPr>
            <p:cNvPicPr>
              <a:picLocks noChangeAspect="1"/>
            </p:cNvPicPr>
            <p:nvPr/>
          </p:nvPicPr>
          <p:blipFill>
            <a:blip r:embed="rId5"/>
            <a:stretch>
              <a:fillRect/>
            </a:stretch>
          </p:blipFill>
          <p:spPr>
            <a:xfrm rot="16200000">
              <a:off x="4056073" y="2743245"/>
              <a:ext cx="2730203" cy="1908885"/>
            </a:xfrm>
            <a:prstGeom prst="rect">
              <a:avLst/>
            </a:prstGeom>
          </p:spPr>
        </p:pic>
        <p:pic>
          <p:nvPicPr>
            <p:cNvPr id="10" name="Picture 2" descr="SRM Answer Poster">
              <a:extLst>
                <a:ext uri="{FF2B5EF4-FFF2-40B4-BE49-F238E27FC236}">
                  <a16:creationId xmlns:a16="http://schemas.microsoft.com/office/drawing/2014/main" id="{A4F7A833-6A25-CEAD-8C08-9E1B97C4D6B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12557"/>
            <a:stretch/>
          </p:blipFill>
          <p:spPr bwMode="auto">
            <a:xfrm>
              <a:off x="4813836" y="2698928"/>
              <a:ext cx="1274907" cy="176512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42975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A87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831308" y="1489735"/>
            <a:ext cx="4364454" cy="685801"/>
          </a:xfrm>
        </p:spPr>
        <p:txBody>
          <a:bodyPr/>
          <a:lstStyle/>
          <a:p>
            <a:r>
              <a:rPr lang="en-US" sz="3600" b="1" dirty="0"/>
              <a:t>introduction to</a:t>
            </a:r>
          </a:p>
        </p:txBody>
      </p:sp>
      <p:sp>
        <p:nvSpPr>
          <p:cNvPr id="3" name="Subtitle 2"/>
          <p:cNvSpPr>
            <a:spLocks noGrp="1"/>
          </p:cNvSpPr>
          <p:nvPr>
            <p:ph type="subTitle" idx="1"/>
          </p:nvPr>
        </p:nvSpPr>
        <p:spPr>
          <a:xfrm>
            <a:off x="951884" y="2852747"/>
            <a:ext cx="4982920" cy="499222"/>
          </a:xfrm>
        </p:spPr>
        <p:txBody>
          <a:bodyPr>
            <a:normAutofit/>
          </a:bodyPr>
          <a:lstStyle/>
          <a:p>
            <a:r>
              <a:rPr lang="en-US" sz="2400" dirty="0">
                <a:latin typeface="Arial Nova Light" panose="020B0304020202020204" pitchFamily="34" charset="0"/>
              </a:rPr>
              <a:t>What is it? What’s in it? Who is it for?</a:t>
            </a:r>
          </a:p>
        </p:txBody>
      </p:sp>
      <p:pic>
        <p:nvPicPr>
          <p:cNvPr id="8" name="Picture 7">
            <a:extLst>
              <a:ext uri="{FF2B5EF4-FFF2-40B4-BE49-F238E27FC236}">
                <a16:creationId xmlns:a16="http://schemas.microsoft.com/office/drawing/2014/main" id="{26BFD26E-9D4A-34EA-7B01-F56184B2C81B}"/>
              </a:ext>
            </a:extLst>
          </p:cNvPr>
          <p:cNvPicPr>
            <a:picLocks noChangeAspect="1"/>
          </p:cNvPicPr>
          <p:nvPr/>
        </p:nvPicPr>
        <p:blipFill>
          <a:blip r:embed="rId2"/>
          <a:stretch>
            <a:fillRect/>
          </a:stretch>
        </p:blipFill>
        <p:spPr>
          <a:xfrm>
            <a:off x="466854" y="2090299"/>
            <a:ext cx="7902054" cy="828190"/>
          </a:xfrm>
          <a:prstGeom prst="rect">
            <a:avLst/>
          </a:prstGeom>
        </p:spPr>
      </p:pic>
    </p:spTree>
    <p:extLst>
      <p:ext uri="{BB962C8B-B14F-4D97-AF65-F5344CB8AC3E}">
        <p14:creationId xmlns:p14="http://schemas.microsoft.com/office/powerpoint/2010/main" val="3988810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A87D"/>
        </a:solid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714810E0-2BCE-3CF1-9654-81FF77E9D99C}"/>
              </a:ext>
            </a:extLst>
          </p:cNvPr>
          <p:cNvSpPr txBox="1"/>
          <p:nvPr/>
        </p:nvSpPr>
        <p:spPr>
          <a:xfrm>
            <a:off x="647845" y="1776798"/>
            <a:ext cx="4606543" cy="2431435"/>
          </a:xfrm>
          <a:prstGeom prst="rect">
            <a:avLst/>
          </a:prstGeom>
          <a:noFill/>
        </p:spPr>
        <p:txBody>
          <a:bodyPr wrap="square">
            <a:spAutoFit/>
          </a:bodyPr>
          <a:lstStyle/>
          <a:p>
            <a:pPr marL="0" marR="0" lvl="0" indent="0" algn="l" defTabSz="457200" rtl="0" eaLnBrk="1" fontAlgn="base" latinLnBrk="0" hangingPunct="1">
              <a:lnSpc>
                <a:spcPct val="100000"/>
              </a:lnSpc>
              <a:spcBef>
                <a:spcPts val="0"/>
              </a:spcBef>
              <a:spcAft>
                <a:spcPct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mn-cs"/>
              </a:rPr>
              <a:t>A database </a:t>
            </a:r>
            <a:r>
              <a:rPr kumimoji="0" lang="en-US" sz="2000" b="0" i="0" u="none" strike="noStrike" kern="1200" cap="none" spc="0" normalizeH="0" baseline="0" noProof="0" dirty="0">
                <a:ln>
                  <a:noFill/>
                </a:ln>
                <a:solidFill>
                  <a:prstClr val="white"/>
                </a:solidFill>
                <a:effectLst/>
                <a:uLnTx/>
                <a:uFillTx/>
                <a:latin typeface="Arial"/>
                <a:ea typeface="ＭＳ Ｐゴシック" pitchFamily="34" charset="-128"/>
                <a:cs typeface="+mn-cs"/>
              </a:rPr>
              <a:t>containing </a:t>
            </a:r>
            <a:r>
              <a:rPr kumimoji="0" lang="en-US" sz="2000" b="1" i="0" u="none" strike="noStrike" kern="1200" cap="none" spc="0" normalizeH="0" baseline="0" noProof="0" dirty="0">
                <a:ln>
                  <a:noFill/>
                </a:ln>
                <a:solidFill>
                  <a:prstClr val="white"/>
                </a:solidFill>
                <a:effectLst/>
                <a:uLnTx/>
                <a:uFillTx/>
                <a:latin typeface="Arial"/>
                <a:ea typeface="ＭＳ Ｐゴシック" pitchFamily="34" charset="-128"/>
                <a:cs typeface="+mn-cs"/>
              </a:rPr>
              <a:t>thousands of resources</a:t>
            </a:r>
            <a:r>
              <a:rPr kumimoji="0" lang="en-US" sz="20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mn-cs"/>
              </a:rPr>
              <a:t>, dedicated to the subject area of Research Methods. </a:t>
            </a:r>
          </a:p>
          <a:p>
            <a:pPr marL="0" marR="0" lvl="0" indent="0" algn="l" defTabSz="457200" rtl="0" eaLnBrk="1" fontAlgn="base"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mn-cs"/>
              </a:rPr>
              <a:t> </a:t>
            </a:r>
          </a:p>
          <a:p>
            <a:pPr marL="0" marR="0" lvl="0" indent="0" algn="l" defTabSz="457200" rtl="0" eaLnBrk="1" fontAlgn="base" latinLnBrk="0" hangingPunct="1">
              <a:lnSpc>
                <a:spcPct val="100000"/>
              </a:lnSpc>
              <a:spcBef>
                <a:spcPts val="0"/>
              </a:spcBef>
              <a:spcAft>
                <a:spcPct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mn-cs"/>
              </a:rPr>
              <a:t>It </a:t>
            </a: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ＭＳ Ｐゴシック" pitchFamily="34" charset="-128"/>
                <a:cs typeface="Arial" panose="020B0604020202020204" pitchFamily="34" charset="0"/>
              </a:rPr>
              <a:t>supports research </a:t>
            </a:r>
            <a:r>
              <a:rPr kumimoji="0" lang="en-US" sz="2000" b="0" i="0" u="none" strike="noStrike" kern="1200" cap="none" spc="0" normalizeH="0" baseline="0" noProof="0" dirty="0">
                <a:ln>
                  <a:noFill/>
                </a:ln>
                <a:solidFill>
                  <a:prstClr val="white"/>
                </a:solidFill>
                <a:effectLst/>
                <a:uLnTx/>
                <a:uFillTx/>
                <a:latin typeface="Arial Nova Light" panose="020B0304020202020204" pitchFamily="34" charset="0"/>
                <a:ea typeface="ＭＳ Ｐゴシック" pitchFamily="34" charset="-128"/>
                <a:cs typeface="+mn-cs"/>
              </a:rPr>
              <a:t>at all levels, providing materials to guide users through every stage of the research process.</a:t>
            </a:r>
          </a:p>
        </p:txBody>
      </p:sp>
      <p:pic>
        <p:nvPicPr>
          <p:cNvPr id="10" name="Picture 9">
            <a:extLst>
              <a:ext uri="{FF2B5EF4-FFF2-40B4-BE49-F238E27FC236}">
                <a16:creationId xmlns:a16="http://schemas.microsoft.com/office/drawing/2014/main" id="{1FF5CAE1-E2C4-27BC-F7C8-346DA042DC0C}"/>
              </a:ext>
            </a:extLst>
          </p:cNvPr>
          <p:cNvPicPr>
            <a:picLocks noChangeAspect="1"/>
          </p:cNvPicPr>
          <p:nvPr/>
        </p:nvPicPr>
        <p:blipFill>
          <a:blip r:embed="rId3"/>
          <a:stretch>
            <a:fillRect/>
          </a:stretch>
        </p:blipFill>
        <p:spPr>
          <a:xfrm>
            <a:off x="286153" y="268616"/>
            <a:ext cx="6408003" cy="671602"/>
          </a:xfrm>
          <a:prstGeom prst="rect">
            <a:avLst/>
          </a:prstGeom>
        </p:spPr>
      </p:pic>
      <p:grpSp>
        <p:nvGrpSpPr>
          <p:cNvPr id="18" name="Group 17">
            <a:extLst>
              <a:ext uri="{FF2B5EF4-FFF2-40B4-BE49-F238E27FC236}">
                <a16:creationId xmlns:a16="http://schemas.microsoft.com/office/drawing/2014/main" id="{E2BDA0A8-956F-1C6C-5BE9-BE00D6AB37E8}"/>
              </a:ext>
            </a:extLst>
          </p:cNvPr>
          <p:cNvGrpSpPr/>
          <p:nvPr/>
        </p:nvGrpSpPr>
        <p:grpSpPr>
          <a:xfrm>
            <a:off x="5422516" y="2029110"/>
            <a:ext cx="3197843" cy="2244632"/>
            <a:chOff x="5616053" y="1784745"/>
            <a:chExt cx="3197843" cy="2244632"/>
          </a:xfrm>
        </p:grpSpPr>
        <p:pic>
          <p:nvPicPr>
            <p:cNvPr id="16" name="Picture 15" descr="Shape, square&#10;&#10;Description automatically generated">
              <a:extLst>
                <a:ext uri="{FF2B5EF4-FFF2-40B4-BE49-F238E27FC236}">
                  <a16:creationId xmlns:a16="http://schemas.microsoft.com/office/drawing/2014/main" id="{FA0E5ADF-3E86-ACB2-13E1-ECE0688A2F80}"/>
                </a:ext>
              </a:extLst>
            </p:cNvPr>
            <p:cNvPicPr>
              <a:picLocks noChangeAspect="1"/>
            </p:cNvPicPr>
            <p:nvPr/>
          </p:nvPicPr>
          <p:blipFill>
            <a:blip r:embed="rId4"/>
            <a:stretch>
              <a:fillRect/>
            </a:stretch>
          </p:blipFill>
          <p:spPr>
            <a:xfrm>
              <a:off x="5616053" y="1784745"/>
              <a:ext cx="3197843" cy="2244632"/>
            </a:xfrm>
            <a:prstGeom prst="rect">
              <a:avLst/>
            </a:prstGeom>
          </p:spPr>
        </p:pic>
        <p:sp>
          <p:nvSpPr>
            <p:cNvPr id="4" name="TextBox 3">
              <a:extLst>
                <a:ext uri="{FF2B5EF4-FFF2-40B4-BE49-F238E27FC236}">
                  <a16:creationId xmlns:a16="http://schemas.microsoft.com/office/drawing/2014/main" id="{34BF23AB-E81A-ADFD-99E4-831F98933994}"/>
                </a:ext>
              </a:extLst>
            </p:cNvPr>
            <p:cNvSpPr txBox="1"/>
            <p:nvPr/>
          </p:nvSpPr>
          <p:spPr>
            <a:xfrm>
              <a:off x="6401537" y="2783107"/>
              <a:ext cx="1902398" cy="954107"/>
            </a:xfrm>
            <a:prstGeom prst="rect">
              <a:avLst/>
            </a:prstGeom>
            <a:noFill/>
          </p:spPr>
          <p:txBody>
            <a:bodyPr wrap="square">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8563"/>
                  </a:solidFill>
                  <a:effectLst/>
                  <a:uLnTx/>
                  <a:uFillTx/>
                  <a:latin typeface="Arial" charset="0"/>
                  <a:ea typeface="ＭＳ Ｐゴシック" pitchFamily="34" charset="-128"/>
                  <a:cs typeface="+mn-cs"/>
                </a:rPr>
                <a:t>You can access</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8563"/>
                  </a:solidFill>
                  <a:effectLst/>
                  <a:uLnTx/>
                  <a:uFillTx/>
                  <a:latin typeface="Arial" charset="0"/>
                  <a:ea typeface="ＭＳ Ｐゴシック" pitchFamily="34" charset="-128"/>
                  <a:cs typeface="+mn-cs"/>
                </a:rPr>
                <a:t>the platform at: </a:t>
              </a:r>
              <a:r>
                <a:rPr kumimoji="0" lang="en-GB" sz="1400" b="1" i="0" u="sng" strike="noStrike" kern="1200" cap="none" spc="0" normalizeH="0" baseline="0" noProof="0" dirty="0">
                  <a:ln>
                    <a:noFill/>
                  </a:ln>
                  <a:solidFill>
                    <a:srgbClr val="008563"/>
                  </a:solidFill>
                  <a:effectLst/>
                  <a:uLnTx/>
                  <a:uFillTx/>
                  <a:latin typeface="Arial" charset="0"/>
                  <a:ea typeface="ＭＳ Ｐゴシック" pitchFamily="34" charset="-128"/>
                  <a:cs typeface="+mn-cs"/>
                </a:rPr>
                <a:t>http://methods.</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400" b="1" i="0" u="sng" strike="noStrike" kern="1200" cap="none" spc="0" normalizeH="0" baseline="0" noProof="0" dirty="0">
                  <a:ln>
                    <a:noFill/>
                  </a:ln>
                  <a:solidFill>
                    <a:srgbClr val="008563"/>
                  </a:solidFill>
                  <a:effectLst/>
                  <a:uLnTx/>
                  <a:uFillTx/>
                  <a:latin typeface="Arial" charset="0"/>
                  <a:ea typeface="ＭＳ Ｐゴシック" pitchFamily="34" charset="-128"/>
                  <a:cs typeface="+mn-cs"/>
                </a:rPr>
                <a:t>sagepub.com/</a:t>
              </a:r>
              <a:endParaRPr kumimoji="0" lang="en-GB" sz="1400" b="1" i="0" u="none" strike="noStrike" kern="1200" cap="none" spc="0" normalizeH="0" baseline="0" noProof="0" dirty="0">
                <a:ln>
                  <a:noFill/>
                </a:ln>
                <a:solidFill>
                  <a:srgbClr val="008563"/>
                </a:solidFill>
                <a:effectLst/>
                <a:uLnTx/>
                <a:uFillTx/>
                <a:latin typeface="Arial" charset="0"/>
                <a:ea typeface="ＭＳ Ｐゴシック" pitchFamily="34" charset="-128"/>
                <a:cs typeface="+mn-cs"/>
              </a:endParaRPr>
            </a:p>
          </p:txBody>
        </p:sp>
        <p:pic>
          <p:nvPicPr>
            <p:cNvPr id="15" name="Picture 14">
              <a:extLst>
                <a:ext uri="{FF2B5EF4-FFF2-40B4-BE49-F238E27FC236}">
                  <a16:creationId xmlns:a16="http://schemas.microsoft.com/office/drawing/2014/main" id="{9DB277CE-A7C7-97EA-22B3-C9A55CA0FDF7}"/>
                </a:ext>
              </a:extLst>
            </p:cNvPr>
            <p:cNvPicPr>
              <a:picLocks noChangeAspect="1"/>
            </p:cNvPicPr>
            <p:nvPr/>
          </p:nvPicPr>
          <p:blipFill rotWithShape="1">
            <a:blip r:embed="rId5"/>
            <a:srcRect b="57488"/>
            <a:stretch/>
          </p:blipFill>
          <p:spPr>
            <a:xfrm>
              <a:off x="6338863" y="2168324"/>
              <a:ext cx="2046079" cy="624374"/>
            </a:xfrm>
            <a:prstGeom prst="rect">
              <a:avLst/>
            </a:prstGeom>
          </p:spPr>
        </p:pic>
      </p:grpSp>
      <p:sp>
        <p:nvSpPr>
          <p:cNvPr id="19" name="Title 1">
            <a:extLst>
              <a:ext uri="{FF2B5EF4-FFF2-40B4-BE49-F238E27FC236}">
                <a16:creationId xmlns:a16="http://schemas.microsoft.com/office/drawing/2014/main" id="{1C07057F-B237-0471-5A40-51ED46D15B84}"/>
              </a:ext>
            </a:extLst>
          </p:cNvPr>
          <p:cNvSpPr txBox="1">
            <a:spLocks/>
          </p:cNvSpPr>
          <p:nvPr/>
        </p:nvSpPr>
        <p:spPr>
          <a:xfrm>
            <a:off x="4783847" y="688851"/>
            <a:ext cx="2831910" cy="77932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2"/>
                </a:solidFill>
                <a:latin typeface="Arial" pitchFamily="34"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Nova Light" panose="020B0304020202020204" pitchFamily="34" charset="0"/>
                <a:ea typeface="+mj-ea"/>
                <a:cs typeface="Arial" pitchFamily="34" charset="0"/>
              </a:rPr>
              <a:t>what is it?</a:t>
            </a:r>
          </a:p>
        </p:txBody>
      </p:sp>
    </p:spTree>
    <p:extLst>
      <p:ext uri="{BB962C8B-B14F-4D97-AF65-F5344CB8AC3E}">
        <p14:creationId xmlns:p14="http://schemas.microsoft.com/office/powerpoint/2010/main" val="1427302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701589" y="1155226"/>
            <a:ext cx="5873081" cy="2942352"/>
          </a:xfrm>
        </p:spPr>
        <p:txBody>
          <a:bodyPr>
            <a:noAutofit/>
          </a:bodyPr>
          <a:lstStyle/>
          <a:p>
            <a:r>
              <a:rPr lang="en-US" sz="2000" dirty="0">
                <a:solidFill>
                  <a:schemeClr val="tx1">
                    <a:lumMod val="50000"/>
                    <a:lumOff val="50000"/>
                  </a:schemeClr>
                </a:solidFill>
                <a:latin typeface="Arial Nova Light" panose="020B0304020202020204" pitchFamily="34" charset="0"/>
              </a:rPr>
              <a:t>The content you can access through </a:t>
            </a:r>
            <a:r>
              <a:rPr lang="en-US" sz="2000" i="1" dirty="0">
                <a:solidFill>
                  <a:schemeClr val="tx1">
                    <a:lumMod val="50000"/>
                    <a:lumOff val="50000"/>
                  </a:schemeClr>
                </a:solidFill>
                <a:latin typeface="Arial Nova Light" panose="020B0304020202020204" pitchFamily="34" charset="0"/>
              </a:rPr>
              <a:t>SAGE Research Methods</a:t>
            </a:r>
            <a:r>
              <a:rPr lang="en-US" sz="2000" dirty="0">
                <a:solidFill>
                  <a:schemeClr val="tx1">
                    <a:lumMod val="50000"/>
                    <a:lumOff val="50000"/>
                  </a:schemeClr>
                </a:solidFill>
                <a:latin typeface="Arial Nova Light" panose="020B0304020202020204" pitchFamily="34" charset="0"/>
              </a:rPr>
              <a:t> will depend on the subscription at your library</a:t>
            </a:r>
          </a:p>
          <a:p>
            <a:r>
              <a:rPr lang="en-US" sz="2000" dirty="0">
                <a:solidFill>
                  <a:schemeClr val="tx1">
                    <a:lumMod val="50000"/>
                    <a:lumOff val="50000"/>
                  </a:schemeClr>
                </a:solidFill>
                <a:latin typeface="Arial Nova Light" panose="020B0304020202020204" pitchFamily="34" charset="0"/>
              </a:rPr>
              <a:t>It’s possible your library does not subscribe to all of our content</a:t>
            </a:r>
          </a:p>
          <a:p>
            <a:r>
              <a:rPr lang="en-GB" sz="2000" dirty="0">
                <a:solidFill>
                  <a:schemeClr val="tx1">
                    <a:lumMod val="50000"/>
                    <a:lumOff val="50000"/>
                  </a:schemeClr>
                </a:solidFill>
                <a:latin typeface="Arial Nova Light" panose="020B0304020202020204" pitchFamily="34" charset="0"/>
              </a:rPr>
              <a:t>If you do not have access to particular content, you will see the following icon next to the resource:</a:t>
            </a:r>
          </a:p>
          <a:p>
            <a:r>
              <a:rPr lang="en-US" sz="2000" dirty="0">
                <a:solidFill>
                  <a:schemeClr val="tx1">
                    <a:lumMod val="50000"/>
                    <a:lumOff val="50000"/>
                  </a:schemeClr>
                </a:solidFill>
                <a:latin typeface="Arial Nova Light" panose="020B0304020202020204" pitchFamily="34" charset="0"/>
              </a:rPr>
              <a:t>If you aren’t sure which content your institution subscribes to, please check with your library staff</a:t>
            </a: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20367"/>
          <a:stretch/>
        </p:blipFill>
        <p:spPr>
          <a:xfrm>
            <a:off x="0" y="1449809"/>
            <a:ext cx="2088106" cy="2622131"/>
          </a:xfrm>
          <a:prstGeom prst="rect">
            <a:avLst/>
          </a:prstGeom>
        </p:spPr>
      </p:pic>
      <p:sp>
        <p:nvSpPr>
          <p:cNvPr id="9" name="TextBox 8"/>
          <p:cNvSpPr txBox="1"/>
          <p:nvPr/>
        </p:nvSpPr>
        <p:spPr>
          <a:xfrm>
            <a:off x="-319337" y="3693691"/>
            <a:ext cx="6731819" cy="400110"/>
          </a:xfrm>
          <a:prstGeom prst="rect">
            <a:avLst/>
          </a:prstGeom>
          <a:noFill/>
        </p:spPr>
        <p:txBody>
          <a:bodyPr wrap="square" rtlCol="0">
            <a:spAutoFit/>
          </a:bodyPr>
          <a:lstStyle/>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lumMod val="50000"/>
                  <a:lumOff val="50000"/>
                </a:srgbClr>
              </a:solidFill>
              <a:effectLst/>
              <a:uLnTx/>
              <a:uFillTx/>
              <a:latin typeface="Arial Nova Light" panose="020B0304020202020204" pitchFamily="34" charset="0"/>
              <a:ea typeface="ＭＳ Ｐゴシック" pitchFamily="34" charset="-128"/>
              <a:cs typeface="+mn-cs"/>
            </a:endParaRPr>
          </a:p>
        </p:txBody>
      </p:sp>
      <p:grpSp>
        <p:nvGrpSpPr>
          <p:cNvPr id="12" name="Group 11">
            <a:extLst>
              <a:ext uri="{FF2B5EF4-FFF2-40B4-BE49-F238E27FC236}">
                <a16:creationId xmlns:a16="http://schemas.microsoft.com/office/drawing/2014/main" id="{DAFD2821-2B49-0450-0DD6-BB78E52D9C87}"/>
              </a:ext>
            </a:extLst>
          </p:cNvPr>
          <p:cNvGrpSpPr>
            <a:grpSpLocks noChangeAspect="1"/>
          </p:cNvGrpSpPr>
          <p:nvPr/>
        </p:nvGrpSpPr>
        <p:grpSpPr>
          <a:xfrm>
            <a:off x="4216640" y="3488350"/>
            <a:ext cx="307592" cy="307592"/>
            <a:chOff x="5566816" y="-2904"/>
            <a:chExt cx="472553" cy="472553"/>
          </a:xfrm>
        </p:grpSpPr>
        <p:sp>
          <p:nvSpPr>
            <p:cNvPr id="11" name="Oval 10">
              <a:extLst>
                <a:ext uri="{FF2B5EF4-FFF2-40B4-BE49-F238E27FC236}">
                  <a16:creationId xmlns:a16="http://schemas.microsoft.com/office/drawing/2014/main" id="{9CEC6BC4-2340-4A32-61D3-AE6812189198}"/>
                </a:ext>
              </a:extLst>
            </p:cNvPr>
            <p:cNvSpPr/>
            <p:nvPr/>
          </p:nvSpPr>
          <p:spPr>
            <a:xfrm>
              <a:off x="5566816" y="-2904"/>
              <a:ext cx="472553" cy="472553"/>
            </a:xfrm>
            <a:prstGeom prst="ellipse">
              <a:avLst/>
            </a:prstGeom>
            <a:solidFill>
              <a:schemeClr val="bg1"/>
            </a:solidFill>
            <a:ln w="9525">
              <a:solidFill>
                <a:srgbClr val="0085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Graphic 9" descr="Lock with solid fill">
              <a:extLst>
                <a:ext uri="{FF2B5EF4-FFF2-40B4-BE49-F238E27FC236}">
                  <a16:creationId xmlns:a16="http://schemas.microsoft.com/office/drawing/2014/main" id="{79FD50A0-3F13-A85D-7CED-AB4519E19C1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91672" y="21952"/>
              <a:ext cx="422842" cy="422842"/>
            </a:xfrm>
            <a:prstGeom prst="rect">
              <a:avLst/>
            </a:prstGeom>
          </p:spPr>
        </p:pic>
      </p:grpSp>
      <p:sp>
        <p:nvSpPr>
          <p:cNvPr id="13" name="Title 1">
            <a:extLst>
              <a:ext uri="{FF2B5EF4-FFF2-40B4-BE49-F238E27FC236}">
                <a16:creationId xmlns:a16="http://schemas.microsoft.com/office/drawing/2014/main" id="{E20ECB6D-A378-0E57-7F6E-13BE26A546DA}"/>
              </a:ext>
            </a:extLst>
          </p:cNvPr>
          <p:cNvSpPr txBox="1">
            <a:spLocks/>
          </p:cNvSpPr>
          <p:nvPr/>
        </p:nvSpPr>
        <p:spPr>
          <a:xfrm>
            <a:off x="4724374" y="141183"/>
            <a:ext cx="2831910" cy="77932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2"/>
                </a:solidFill>
                <a:latin typeface="Arial" pitchFamily="34"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000000">
                    <a:lumMod val="50000"/>
                    <a:lumOff val="50000"/>
                  </a:srgbClr>
                </a:solidFill>
                <a:effectLst/>
                <a:uLnTx/>
                <a:uFillTx/>
                <a:latin typeface="Arial"/>
                <a:ea typeface="+mj-ea"/>
                <a:cs typeface="Arial" pitchFamily="34" charset="0"/>
              </a:rPr>
              <a:t>what’s in it?</a:t>
            </a:r>
          </a:p>
        </p:txBody>
      </p:sp>
      <p:pic>
        <p:nvPicPr>
          <p:cNvPr id="14" name="Picture 13">
            <a:extLst>
              <a:ext uri="{FF2B5EF4-FFF2-40B4-BE49-F238E27FC236}">
                <a16:creationId xmlns:a16="http://schemas.microsoft.com/office/drawing/2014/main" id="{1E047D63-7C17-4150-EA82-B047F361D5EF}"/>
              </a:ext>
            </a:extLst>
          </p:cNvPr>
          <p:cNvPicPr>
            <a:picLocks noChangeAspect="1"/>
          </p:cNvPicPr>
          <p:nvPr/>
        </p:nvPicPr>
        <p:blipFill>
          <a:blip r:embed="rId5"/>
          <a:stretch>
            <a:fillRect/>
          </a:stretch>
        </p:blipFill>
        <p:spPr>
          <a:xfrm>
            <a:off x="482599" y="342811"/>
            <a:ext cx="4241775" cy="446326"/>
          </a:xfrm>
          <a:prstGeom prst="rect">
            <a:avLst/>
          </a:prstGeom>
        </p:spPr>
      </p:pic>
    </p:spTree>
    <p:extLst>
      <p:ext uri="{BB962C8B-B14F-4D97-AF65-F5344CB8AC3E}">
        <p14:creationId xmlns:p14="http://schemas.microsoft.com/office/powerpoint/2010/main" val="3913358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494067" y="1122133"/>
            <a:ext cx="6731819" cy="1726179"/>
          </a:xfrm>
        </p:spPr>
        <p:txBody>
          <a:bodyPr>
            <a:normAutofit/>
          </a:bodyPr>
          <a:lstStyle/>
          <a:p>
            <a:pPr lvl="0" fontAlgn="base"/>
            <a:r>
              <a:rPr lang="en-GB" sz="2000" dirty="0">
                <a:solidFill>
                  <a:schemeClr val="tx1">
                    <a:lumMod val="50000"/>
                    <a:lumOff val="50000"/>
                  </a:schemeClr>
                </a:solidFill>
                <a:latin typeface="Arial Nova Light" panose="020B0304020202020204" pitchFamily="34" charset="0"/>
              </a:rPr>
              <a:t>Content is written by researchers, who are largely research methods faculty from a broad range of disciplines.</a:t>
            </a:r>
          </a:p>
          <a:p>
            <a:pPr fontAlgn="base"/>
            <a:r>
              <a:rPr lang="en-GB" sz="2000" dirty="0">
                <a:solidFill>
                  <a:schemeClr val="tx1">
                    <a:lumMod val="50000"/>
                    <a:lumOff val="50000"/>
                  </a:schemeClr>
                </a:solidFill>
                <a:latin typeface="Arial Nova Light" panose="020B0304020202020204" pitchFamily="34" charset="0"/>
              </a:rPr>
              <a:t>Content is checked for quality by experts in that field.</a:t>
            </a:r>
          </a:p>
        </p:txBody>
      </p:sp>
      <p:sp>
        <p:nvSpPr>
          <p:cNvPr id="2" name="TextBox 1"/>
          <p:cNvSpPr txBox="1"/>
          <p:nvPr/>
        </p:nvSpPr>
        <p:spPr>
          <a:xfrm>
            <a:off x="2494067" y="2424116"/>
            <a:ext cx="6025609" cy="2062103"/>
          </a:xfrm>
          <a:prstGeom prst="rect">
            <a:avLst/>
          </a:prstGeom>
          <a:noFill/>
        </p:spPr>
        <p:txBody>
          <a:bodyPr wrap="square" rtlCol="0">
            <a:spAutoFit/>
          </a:bodyPr>
          <a:lstStyle/>
          <a:p>
            <a:pPr marL="342900" indent="-342900">
              <a:buFont typeface="Arial" panose="020B0604020202020204" pitchFamily="34" charset="0"/>
              <a:buChar char="•"/>
            </a:pPr>
            <a:r>
              <a:rPr lang="en-GB" sz="2000" dirty="0">
                <a:solidFill>
                  <a:schemeClr val="tx1">
                    <a:lumMod val="50000"/>
                    <a:lumOff val="50000"/>
                  </a:schemeClr>
                </a:solidFill>
                <a:latin typeface="Arial Nova Light" panose="020B0304020202020204" pitchFamily="34" charset="0"/>
              </a:rPr>
              <a:t>Content is commissioned by:</a:t>
            </a:r>
          </a:p>
          <a:p>
            <a:pPr marL="800100" lvl="1" indent="-342900">
              <a:buFont typeface="Arial" panose="020B0604020202020204" pitchFamily="34" charset="0"/>
              <a:buChar char="•"/>
            </a:pPr>
            <a:r>
              <a:rPr lang="en-GB" dirty="0">
                <a:solidFill>
                  <a:schemeClr val="tx1">
                    <a:lumMod val="50000"/>
                    <a:lumOff val="50000"/>
                  </a:schemeClr>
                </a:solidFill>
                <a:latin typeface="Arial Nova Light" panose="020B0304020202020204" pitchFamily="34" charset="0"/>
              </a:rPr>
              <a:t>Utilising pre-existing relationships with authors who have written key research methods text books or journal articles.</a:t>
            </a:r>
          </a:p>
          <a:p>
            <a:pPr marL="800100" lvl="1" indent="-342900">
              <a:buFont typeface="Arial" panose="020B0604020202020204" pitchFamily="34" charset="0"/>
              <a:buChar char="•"/>
            </a:pPr>
            <a:r>
              <a:rPr lang="en-GB" dirty="0">
                <a:solidFill>
                  <a:schemeClr val="tx1">
                    <a:lumMod val="50000"/>
                    <a:lumOff val="50000"/>
                  </a:schemeClr>
                </a:solidFill>
                <a:latin typeface="Arial Nova Light" panose="020B0304020202020204" pitchFamily="34" charset="0"/>
              </a:rPr>
              <a:t>Calls for papers.</a:t>
            </a:r>
          </a:p>
          <a:p>
            <a:pPr marL="800100" lvl="1" indent="-342900">
              <a:buFont typeface="Arial" panose="020B0604020202020204" pitchFamily="34" charset="0"/>
              <a:buChar char="•"/>
            </a:pPr>
            <a:r>
              <a:rPr lang="en-GB" dirty="0">
                <a:solidFill>
                  <a:schemeClr val="tx1">
                    <a:lumMod val="50000"/>
                    <a:lumOff val="50000"/>
                  </a:schemeClr>
                </a:solidFill>
                <a:latin typeface="Arial Nova Light" panose="020B0304020202020204" pitchFamily="34" charset="0"/>
              </a:rPr>
              <a:t>Contacting individuals doing interesting research.</a:t>
            </a:r>
          </a:p>
          <a:p>
            <a:pPr marL="800100" lvl="1" indent="-342900">
              <a:buFont typeface="Arial" panose="020B0604020202020204" pitchFamily="34" charset="0"/>
              <a:buChar char="•"/>
            </a:pPr>
            <a:r>
              <a:rPr lang="en-GB" dirty="0">
                <a:solidFill>
                  <a:schemeClr val="tx1">
                    <a:lumMod val="50000"/>
                    <a:lumOff val="50000"/>
                  </a:schemeClr>
                </a:solidFill>
                <a:latin typeface="Arial Nova Light" panose="020B0304020202020204" pitchFamily="34" charset="0"/>
              </a:rPr>
              <a:t>Meeting researchers at conferences.</a:t>
            </a:r>
          </a:p>
        </p:txBody>
      </p:sp>
      <p:sp>
        <p:nvSpPr>
          <p:cNvPr id="8" name="Title 1">
            <a:extLst>
              <a:ext uri="{FF2B5EF4-FFF2-40B4-BE49-F238E27FC236}">
                <a16:creationId xmlns:a16="http://schemas.microsoft.com/office/drawing/2014/main" id="{0EDA1BEA-D4E1-B3BB-5AE8-26672B78C4F9}"/>
              </a:ext>
            </a:extLst>
          </p:cNvPr>
          <p:cNvSpPr txBox="1">
            <a:spLocks/>
          </p:cNvSpPr>
          <p:nvPr/>
        </p:nvSpPr>
        <p:spPr>
          <a:xfrm>
            <a:off x="4724374" y="141183"/>
            <a:ext cx="2831910" cy="77932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tx2"/>
                </a:solidFill>
                <a:latin typeface="Arial" pitchFamily="34" charset="0"/>
                <a:ea typeface="+mj-ea"/>
                <a:cs typeface="Arial" pitchFamily="34" charset="0"/>
              </a:defRPr>
            </a:lvl1pPr>
          </a:lstStyle>
          <a:p>
            <a:pPr fontAlgn="auto">
              <a:spcAft>
                <a:spcPts val="0"/>
              </a:spcAft>
            </a:pPr>
            <a:r>
              <a:rPr lang="en-US" sz="3200" dirty="0">
                <a:solidFill>
                  <a:schemeClr val="tx1">
                    <a:lumMod val="50000"/>
                    <a:lumOff val="50000"/>
                  </a:schemeClr>
                </a:solidFill>
                <a:latin typeface="+mn-lt"/>
              </a:rPr>
              <a:t>what’s in it?</a:t>
            </a:r>
          </a:p>
        </p:txBody>
      </p:sp>
      <p:pic>
        <p:nvPicPr>
          <p:cNvPr id="9" name="Picture 8">
            <a:extLst>
              <a:ext uri="{FF2B5EF4-FFF2-40B4-BE49-F238E27FC236}">
                <a16:creationId xmlns:a16="http://schemas.microsoft.com/office/drawing/2014/main" id="{B0FCD805-F9B1-BC6E-923B-43D83AF9039D}"/>
              </a:ext>
            </a:extLst>
          </p:cNvPr>
          <p:cNvPicPr>
            <a:picLocks noChangeAspect="1"/>
          </p:cNvPicPr>
          <p:nvPr/>
        </p:nvPicPr>
        <p:blipFill>
          <a:blip r:embed="rId2"/>
          <a:stretch>
            <a:fillRect/>
          </a:stretch>
        </p:blipFill>
        <p:spPr>
          <a:xfrm>
            <a:off x="482599" y="342811"/>
            <a:ext cx="4241775" cy="446326"/>
          </a:xfrm>
          <a:prstGeom prst="rect">
            <a:avLst/>
          </a:prstGeom>
        </p:spPr>
      </p:pic>
      <p:pic>
        <p:nvPicPr>
          <p:cNvPr id="3" name="Picture 2">
            <a:extLst>
              <a:ext uri="{FF2B5EF4-FFF2-40B4-BE49-F238E27FC236}">
                <a16:creationId xmlns:a16="http://schemas.microsoft.com/office/drawing/2014/main" id="{42EBF916-48E3-BEEA-5D5E-52842626DAB9}"/>
              </a:ext>
            </a:extLst>
          </p:cNvPr>
          <p:cNvPicPr>
            <a:picLocks noChangeAspect="1"/>
          </p:cNvPicPr>
          <p:nvPr/>
        </p:nvPicPr>
        <p:blipFill rotWithShape="1">
          <a:blip r:embed="rId3">
            <a:extLst>
              <a:ext uri="{28A0092B-C50C-407E-A947-70E740481C1C}">
                <a14:useLocalDpi xmlns:a14="http://schemas.microsoft.com/office/drawing/2010/main" val="0"/>
              </a:ext>
            </a:extLst>
          </a:blip>
          <a:srcRect l="20367"/>
          <a:stretch/>
        </p:blipFill>
        <p:spPr>
          <a:xfrm>
            <a:off x="0" y="1449809"/>
            <a:ext cx="2088106" cy="2622131"/>
          </a:xfrm>
          <a:prstGeom prst="rect">
            <a:avLst/>
          </a:prstGeom>
        </p:spPr>
      </p:pic>
    </p:spTree>
    <p:extLst>
      <p:ext uri="{BB962C8B-B14F-4D97-AF65-F5344CB8AC3E}">
        <p14:creationId xmlns:p14="http://schemas.microsoft.com/office/powerpoint/2010/main" val="2008264126"/>
      </p:ext>
    </p:extLst>
  </p:cSld>
  <p:clrMapOvr>
    <a:masterClrMapping/>
  </p:clrMapOvr>
</p:sld>
</file>

<file path=ppt/theme/theme1.xml><?xml version="1.0" encoding="utf-8"?>
<a:theme xmlns:a="http://schemas.openxmlformats.org/drawingml/2006/main" name="New Master Slides widescreen">
  <a:themeElements>
    <a:clrScheme name="Training Services">
      <a:dk1>
        <a:srgbClr val="000000"/>
      </a:dk1>
      <a:lt1>
        <a:sysClr val="window" lastClr="FFFFFF"/>
      </a:lt1>
      <a:dk2>
        <a:srgbClr val="50B2C3"/>
      </a:dk2>
      <a:lt2>
        <a:srgbClr val="FFFFFF"/>
      </a:lt2>
      <a:accent1>
        <a:srgbClr val="3B89B8"/>
      </a:accent1>
      <a:accent2>
        <a:srgbClr val="003399"/>
      </a:accent2>
      <a:accent3>
        <a:srgbClr val="6C2480"/>
      </a:accent3>
      <a:accent4>
        <a:srgbClr val="EE648B"/>
      </a:accent4>
      <a:accent5>
        <a:srgbClr val="FFEB9C"/>
      </a:accent5>
      <a:accent6>
        <a:srgbClr val="53BCFF"/>
      </a:accent6>
      <a:hlink>
        <a:srgbClr val="50B2C3"/>
      </a:hlink>
      <a:folHlink>
        <a:srgbClr val="50B2C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lumMod val="60000"/>
            <a:lumOff val="4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1_New Master Slides widescreen">
  <a:themeElements>
    <a:clrScheme name="SAGE">
      <a:dk1>
        <a:srgbClr val="000000"/>
      </a:dk1>
      <a:lt1>
        <a:sysClr val="window" lastClr="FFFFFF"/>
      </a:lt1>
      <a:dk2>
        <a:srgbClr val="004D94"/>
      </a:dk2>
      <a:lt2>
        <a:srgbClr val="FFFFFF"/>
      </a:lt2>
      <a:accent1>
        <a:srgbClr val="61AEED"/>
      </a:accent1>
      <a:accent2>
        <a:srgbClr val="0099A8"/>
      </a:accent2>
      <a:accent3>
        <a:srgbClr val="F0536A"/>
      </a:accent3>
      <a:accent4>
        <a:srgbClr val="630361"/>
      </a:accent4>
      <a:accent5>
        <a:srgbClr val="66BA6B"/>
      </a:accent5>
      <a:accent6>
        <a:srgbClr val="FBAE16"/>
      </a:accent6>
      <a:hlink>
        <a:srgbClr val="004D94"/>
      </a:hlink>
      <a:folHlink>
        <a:srgbClr val="004D9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lumMod val="60000"/>
            <a:lumOff val="4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 Master Slides widescreen.potx</Template>
  <TotalTime>8581</TotalTime>
  <Words>6174</Words>
  <Application>Microsoft Office PowerPoint</Application>
  <PresentationFormat>On-screen Show (16:9)</PresentationFormat>
  <Paragraphs>478</Paragraphs>
  <Slides>50</Slides>
  <Notes>13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50</vt:i4>
      </vt:variant>
    </vt:vector>
  </HeadingPairs>
  <TitlesOfParts>
    <vt:vector size="56" baseType="lpstr">
      <vt:lpstr>Arial</vt:lpstr>
      <vt:lpstr>Arial Nova Light</vt:lpstr>
      <vt:lpstr>Calibri</vt:lpstr>
      <vt:lpstr>Open Sans Light</vt:lpstr>
      <vt:lpstr>New Master Slides widescreen</vt:lpstr>
      <vt:lpstr>1_New Master Slides widescreen</vt:lpstr>
      <vt:lpstr>PowerPoint Presentation</vt:lpstr>
      <vt:lpstr>PowerPoint Presentation</vt:lpstr>
      <vt:lpstr>PowerPoint Presentation</vt:lpstr>
      <vt:lpstr>PowerPoint Presentation</vt:lpstr>
      <vt:lpstr>PowerPoint Presentation</vt:lpstr>
      <vt:lpstr>introduction to</vt:lpstr>
      <vt:lpstr>PowerPoint Presentation</vt:lpstr>
      <vt:lpstr>PowerPoint Presentation</vt:lpstr>
      <vt:lpstr>PowerPoint Presentation</vt:lpstr>
      <vt:lpstr>PowerPoint Presentation</vt:lpstr>
      <vt:lpstr>getting started on</vt:lpstr>
      <vt:lpstr>PowerPoint Presentation</vt:lpstr>
      <vt:lpstr>PowerPoint Presentation</vt:lpstr>
      <vt:lpstr>PowerPoint Presentation</vt:lpstr>
      <vt:lpstr>PowerPoint Presentation</vt:lpstr>
      <vt:lpstr>PowerPoint Presentation</vt:lpstr>
      <vt:lpstr>PowerPoint Presentation</vt:lpstr>
      <vt:lpstr>platform profile</vt:lpstr>
      <vt:lpstr>PowerPoint Presentation</vt:lpstr>
      <vt:lpstr>PowerPoint Presentation</vt:lpstr>
      <vt:lpstr>PowerPoint Presentation</vt:lpstr>
      <vt:lpstr>PowerPoint Presentation</vt:lpstr>
      <vt:lpstr>PowerPoint Presentation</vt:lpstr>
      <vt:lpstr>content types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research tools</vt:lpstr>
      <vt:lpstr>PowerPoint Presentation</vt:lpstr>
      <vt:lpstr>PowerPoint Presentation</vt:lpstr>
      <vt:lpstr>PowerPoint Presentation</vt:lpstr>
      <vt:lpstr>Do you have any questions?</vt:lpstr>
      <vt:lpstr>Thank you for attending today’s training</vt:lpstr>
    </vt:vector>
  </TitlesOfParts>
  <Company>Sage Publications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we know</dc:title>
  <dc:creator>Martha Sedgwick</dc:creator>
  <cp:lastModifiedBy>Claire Deakin (she/her)</cp:lastModifiedBy>
  <cp:revision>633</cp:revision>
  <dcterms:created xsi:type="dcterms:W3CDTF">2012-11-12T22:03:53Z</dcterms:created>
  <dcterms:modified xsi:type="dcterms:W3CDTF">2022-12-13T16:56:40Z</dcterms:modified>
</cp:coreProperties>
</file>