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42"/>
  </p:notesMasterIdLst>
  <p:handoutMasterIdLst>
    <p:handoutMasterId r:id="rId43"/>
  </p:handoutMasterIdLst>
  <p:sldIdLst>
    <p:sldId id="449" r:id="rId2"/>
    <p:sldId id="553" r:id="rId3"/>
    <p:sldId id="554" r:id="rId4"/>
    <p:sldId id="555" r:id="rId5"/>
    <p:sldId id="524" r:id="rId6"/>
    <p:sldId id="525" r:id="rId7"/>
    <p:sldId id="556" r:id="rId8"/>
    <p:sldId id="557" r:id="rId9"/>
    <p:sldId id="558" r:id="rId10"/>
    <p:sldId id="561" r:id="rId11"/>
    <p:sldId id="601" r:id="rId12"/>
    <p:sldId id="523" r:id="rId13"/>
    <p:sldId id="598" r:id="rId14"/>
    <p:sldId id="599" r:id="rId15"/>
    <p:sldId id="513" r:id="rId16"/>
    <p:sldId id="485" r:id="rId17"/>
    <p:sldId id="535" r:id="rId18"/>
    <p:sldId id="567" r:id="rId19"/>
    <p:sldId id="568" r:id="rId20"/>
    <p:sldId id="539" r:id="rId21"/>
    <p:sldId id="570" r:id="rId22"/>
    <p:sldId id="569" r:id="rId23"/>
    <p:sldId id="571" r:id="rId24"/>
    <p:sldId id="488" r:id="rId25"/>
    <p:sldId id="540" r:id="rId26"/>
    <p:sldId id="572" r:id="rId27"/>
    <p:sldId id="573" r:id="rId28"/>
    <p:sldId id="574" r:id="rId29"/>
    <p:sldId id="575" r:id="rId30"/>
    <p:sldId id="576" r:id="rId31"/>
    <p:sldId id="544" r:id="rId32"/>
    <p:sldId id="538" r:id="rId33"/>
    <p:sldId id="577" r:id="rId34"/>
    <p:sldId id="503" r:id="rId35"/>
    <p:sldId id="600" r:id="rId36"/>
    <p:sldId id="578" r:id="rId37"/>
    <p:sldId id="532" r:id="rId38"/>
    <p:sldId id="602" r:id="rId39"/>
    <p:sldId id="552" r:id="rId40"/>
    <p:sldId id="518" r:id="rId41"/>
  </p:sldIdLst>
  <p:sldSz cx="9144000" cy="5143500" type="screen16x9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36A"/>
    <a:srgbClr val="44FFFF"/>
    <a:srgbClr val="50B2C3"/>
    <a:srgbClr val="000000"/>
    <a:srgbClr val="65B65A"/>
    <a:srgbClr val="5A2359"/>
    <a:srgbClr val="F2F2F2"/>
    <a:srgbClr val="E10598"/>
    <a:srgbClr val="708DEA"/>
    <a:srgbClr val="002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4118" autoAdjust="0"/>
    <p:restoredTop sz="99631" autoAdjust="0"/>
  </p:normalViewPr>
  <p:slideViewPr>
    <p:cSldViewPr snapToGrid="0" snapToObjects="1">
      <p:cViewPr varScale="1">
        <p:scale>
          <a:sx n="109" d="100"/>
          <a:sy n="109" d="100"/>
        </p:scale>
        <p:origin x="701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00" d="100"/>
        <a:sy n="100" d="100"/>
      </p:scale>
      <p:origin x="0" y="0"/>
    </p:cViewPr>
  </p:notesTextViewPr>
  <p:gridSpacing cx="72237" cy="7223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1D2B90C-776D-469A-A8A2-18DE75BD3603}" type="datetimeFigureOut">
              <a:rPr lang="en-GB"/>
              <a:pPr>
                <a:defRPr/>
              </a:pPr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645871-7ABB-47CC-AF40-5207FD0B05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5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6308773-B399-475F-B46D-C9B103CD1E7E}" type="datetimeFigureOut">
              <a:rPr lang="en-GB"/>
              <a:pPr>
                <a:defRPr/>
              </a:pPr>
              <a:t>18/01/2021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3" y="4415530"/>
            <a:ext cx="5608975" cy="418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4915706-070A-4707-AA18-DDF182020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3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915706-070A-4707-AA18-DDF1820200B2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37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0363" y="787401"/>
            <a:ext cx="8518596" cy="3521038"/>
          </a:xfrm>
        </p:spPr>
        <p:txBody>
          <a:bodyPr>
            <a:normAutofit/>
          </a:bodyPr>
          <a:lstStyle>
            <a:lvl1pPr marL="0" indent="0" algn="r">
              <a:buNone/>
              <a:defRPr sz="5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3" descr="M:\TEMPLATES\SLIDE SHOWS\POWERPOINT TEMPLATE\2017\SAGE Publishing Logo_white_300p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41" y="4405879"/>
            <a:ext cx="1501422" cy="5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4" name="Picture 20" descr="M:\TEMPLATES\SLIDE SHOWS\New Powerpoint Master Slides\Logos\Logos 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0" y="391320"/>
            <a:ext cx="3870555" cy="5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M:\TEMPLATES\SLIDE SHOWS\New Powerpoint Master Slides\Logos\Logos RGB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5" y="413915"/>
            <a:ext cx="6465971" cy="5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10820" y="397593"/>
            <a:ext cx="5674209" cy="982111"/>
            <a:chOff x="410820" y="397593"/>
            <a:chExt cx="5674209" cy="982111"/>
          </a:xfrm>
        </p:grpSpPr>
        <p:pic>
          <p:nvPicPr>
            <p:cNvPr id="3" name="Picture 2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49"/>
            <a:stretch/>
          </p:blipFill>
          <p:spPr>
            <a:xfrm>
              <a:off x="410820" y="397593"/>
              <a:ext cx="4586257" cy="575621"/>
            </a:xfrm>
            <a:prstGeom prst="rect">
              <a:avLst/>
            </a:prstGeom>
          </p:spPr>
        </p:pic>
        <p:pic>
          <p:nvPicPr>
            <p:cNvPr id="5" name="Picture 4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50"/>
            <a:stretch/>
          </p:blipFill>
          <p:spPr>
            <a:xfrm>
              <a:off x="2201801" y="804083"/>
              <a:ext cx="3883228" cy="5756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82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3" name="Picture 27" descr="M:\TEMPLATES\SLIDE SHOWS\New Powerpoint Master Slides\Logos\Logos RGB8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6" y="387272"/>
            <a:ext cx="3276000" cy="5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31" descr="M:\TEMPLATES\SLIDE SHOWS\New Powerpoint Master Slides\Logos\Logos RGB1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7" y="370407"/>
            <a:ext cx="4840313" cy="6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M:\TEMPLATES\SLIDE SHOWS\New Powerpoint Master Slides\Logos\Logos RGB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407435"/>
            <a:ext cx="4232274" cy="5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ubtitle-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3950"/>
            <a:ext cx="7772400" cy="1102519"/>
          </a:xfrm>
        </p:spPr>
        <p:txBody>
          <a:bodyPr>
            <a:noAutofit/>
          </a:bodyPr>
          <a:lstStyle>
            <a:lvl1pPr algn="l">
              <a:defRPr sz="6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00282"/>
            <a:ext cx="7772400" cy="51909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685800" y="2952750"/>
            <a:ext cx="7772400" cy="58102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73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38431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44279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8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624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91225" y="1437624"/>
            <a:ext cx="2695574" cy="1400826"/>
          </a:xfrm>
          <a:prstGeom prst="wedgeRoundRectCallout">
            <a:avLst>
              <a:gd name="adj1" fmla="val 8962"/>
              <a:gd name="adj2" fmla="val 8524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9566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435701"/>
            <a:ext cx="2695574" cy="1400826"/>
          </a:xfrm>
          <a:prstGeom prst="wedgeRoundRectCallout">
            <a:avLst>
              <a:gd name="adj1" fmla="val -7999"/>
              <a:gd name="adj2" fmla="val 7776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881548" y="676275"/>
            <a:ext cx="7380907" cy="3257550"/>
          </a:xfrm>
          <a:prstGeom prst="roundRect">
            <a:avLst>
              <a:gd name="adj" fmla="val 973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wrap="square" lIns="365760" tIns="274320" rIns="365760" bIns="274320"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0"/>
          </p:nvPr>
        </p:nvSpPr>
        <p:spPr>
          <a:xfrm>
            <a:off x="468313" y="1437085"/>
            <a:ext cx="8218487" cy="286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chart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99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8" r:id="rId2"/>
    <p:sldLayoutId id="2147483657" r:id="rId3"/>
    <p:sldLayoutId id="2147483680" r:id="rId4"/>
    <p:sldLayoutId id="2147483658" r:id="rId5"/>
    <p:sldLayoutId id="2147483673" r:id="rId6"/>
    <p:sldLayoutId id="2147483674" r:id="rId7"/>
    <p:sldLayoutId id="2147483670" r:id="rId8"/>
    <p:sldLayoutId id="2147483675" r:id="rId9"/>
    <p:sldLayoutId id="2147483671" r:id="rId10"/>
    <p:sldLayoutId id="2147483682" r:id="rId11"/>
    <p:sldLayoutId id="2147483684" r:id="rId12"/>
    <p:sldLayoutId id="2147483681" r:id="rId13"/>
    <p:sldLayoutId id="2147483685" r:id="rId14"/>
    <p:sldLayoutId id="2147483687" r:id="rId15"/>
    <p:sldLayoutId id="2147483683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k.sagepub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k.sagepub.com/video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uk.sagepub.com/en-gb/eur/sage-white-papers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sk.sagepub.com/video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0131" y="787400"/>
            <a:ext cx="6378827" cy="4005263"/>
          </a:xfrm>
        </p:spPr>
        <p:txBody>
          <a:bodyPr>
            <a:normAutofit/>
          </a:bodyPr>
          <a:lstStyle/>
          <a:p>
            <a:pPr>
              <a:lnSpc>
                <a:spcPts val="6400"/>
              </a:lnSpc>
            </a:pPr>
            <a:r>
              <a:rPr lang="en-GB" sz="6000"/>
              <a:t>let </a:t>
            </a:r>
            <a:r>
              <a:rPr lang="en-GB" sz="6000" dirty="0"/>
              <a:t>your training</a:t>
            </a:r>
            <a:br>
              <a:rPr lang="en-GB" sz="6000" dirty="0"/>
            </a:br>
            <a:r>
              <a:rPr lang="en-GB" sz="6000" dirty="0"/>
              <a:t>journey begin</a:t>
            </a:r>
          </a:p>
        </p:txBody>
      </p:sp>
      <p:pic>
        <p:nvPicPr>
          <p:cNvPr id="3" name="Picture 2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861">
            <a:off x="-779715" y="1167527"/>
            <a:ext cx="3874497" cy="53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What’s in it?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1575787"/>
          </a:xfrm>
        </p:spPr>
        <p:txBody>
          <a:bodyPr>
            <a:noAutofit/>
          </a:bodyPr>
          <a:lstStyle/>
          <a:p>
            <a:r>
              <a:rPr lang="en-US" sz="1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SAGE Video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 currently made up of </a:t>
            </a:r>
            <a:r>
              <a:rPr lang="en-US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eleven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subject collections:</a:t>
            </a:r>
          </a:p>
          <a:p>
            <a:pPr marL="457200" lvl="1" indent="0"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Business &amp; Management		Political Science &amp; International Relations</a:t>
            </a:r>
          </a:p>
          <a:p>
            <a:pPr marL="457200" lvl="1" indent="0"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Psychology			Counseling &amp; Psychotherapy</a:t>
            </a:r>
          </a:p>
          <a:p>
            <a:pPr marL="457200" lvl="1" indent="0"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Education			Media, Communication, &amp; Cultural Studies</a:t>
            </a:r>
          </a:p>
          <a:p>
            <a:pPr marL="457200" lvl="1" indent="0"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Sociology			Criminology &amp; Criminal Justice</a:t>
            </a:r>
          </a:p>
          <a:p>
            <a:pPr marL="457200" lvl="1" indent="0"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Social Work			Nursing</a:t>
            </a:r>
          </a:p>
          <a:p>
            <a:pPr marL="457200" lvl="1" indent="0"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Leadership</a:t>
            </a:r>
            <a:endParaRPr lang="en-US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2695787"/>
            <a:ext cx="65990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The content you can access through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SAGE Video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will depend on the subscription at your library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If you do not have access to particular content, you will see the following icon next to the resource: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If you aren’t sure which video subject collections your institution subscribes to, please check with your library staff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CTurner\Desktop\Design assets and materials\SVPpadlock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35" y="3500113"/>
            <a:ext cx="316405" cy="322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10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evron 2"/>
          <p:cNvSpPr/>
          <p:nvPr/>
        </p:nvSpPr>
        <p:spPr>
          <a:xfrm>
            <a:off x="445213" y="455883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053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410706" y="1395240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053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409508" y="2330088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053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69237" y="56534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2015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69882" y="150470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2016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69882" y="243954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2017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93574" y="603816"/>
            <a:ext cx="683357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Education, Counseling and Psychotherapy, and Media, Communication &amp; Cultural Studies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93573" y="1544485"/>
            <a:ext cx="683357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Business &amp; Management, Political Science &amp; International Relations, and Psychology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93573" y="2478021"/>
            <a:ext cx="683229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Sociology, and Criminology &amp; Criminal Justice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hevron 2">
            <a:extLst>
              <a:ext uri="{FF2B5EF4-FFF2-40B4-BE49-F238E27FC236}">
                <a16:creationId xmlns:a16="http://schemas.microsoft.com/office/drawing/2014/main" id="{425461F5-E0D6-4233-8575-6AEFA2524371}"/>
              </a:ext>
            </a:extLst>
          </p:cNvPr>
          <p:cNvSpPr/>
          <p:nvPr/>
        </p:nvSpPr>
        <p:spPr>
          <a:xfrm>
            <a:off x="409508" y="3264936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053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58F864-20FE-4163-991A-DA1E51F6D9D8}"/>
              </a:ext>
            </a:extLst>
          </p:cNvPr>
          <p:cNvSpPr/>
          <p:nvPr/>
        </p:nvSpPr>
        <p:spPr>
          <a:xfrm>
            <a:off x="1169882" y="337123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2019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B32112-51C4-423C-A59D-6010E5D78FEA}"/>
              </a:ext>
            </a:extLst>
          </p:cNvPr>
          <p:cNvSpPr/>
          <p:nvPr/>
        </p:nvSpPr>
        <p:spPr>
          <a:xfrm>
            <a:off x="2029373" y="3409704"/>
            <a:ext cx="683229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Social Work</a:t>
            </a:r>
          </a:p>
        </p:txBody>
      </p:sp>
      <p:sp>
        <p:nvSpPr>
          <p:cNvPr id="16" name="Chevron 2">
            <a:extLst>
              <a:ext uri="{FF2B5EF4-FFF2-40B4-BE49-F238E27FC236}">
                <a16:creationId xmlns:a16="http://schemas.microsoft.com/office/drawing/2014/main" id="{53E87847-20CA-4CFF-98D2-095B4BBC46E5}"/>
              </a:ext>
            </a:extLst>
          </p:cNvPr>
          <p:cNvSpPr/>
          <p:nvPr/>
        </p:nvSpPr>
        <p:spPr>
          <a:xfrm>
            <a:off x="409508" y="4199784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053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71C493-17CE-4FB6-9598-F884752AAFBA}"/>
              </a:ext>
            </a:extLst>
          </p:cNvPr>
          <p:cNvSpPr/>
          <p:nvPr/>
        </p:nvSpPr>
        <p:spPr>
          <a:xfrm>
            <a:off x="1157904" y="430291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2020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E97056-623D-41F3-9800-C354C3A35A5F}"/>
              </a:ext>
            </a:extLst>
          </p:cNvPr>
          <p:cNvSpPr/>
          <p:nvPr/>
        </p:nvSpPr>
        <p:spPr>
          <a:xfrm>
            <a:off x="2029373" y="4340718"/>
            <a:ext cx="683229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Nursing, and Leadership</a:t>
            </a:r>
          </a:p>
        </p:txBody>
      </p:sp>
    </p:spTree>
    <p:extLst>
      <p:ext uri="{BB962C8B-B14F-4D97-AF65-F5344CB8AC3E}">
        <p14:creationId xmlns:p14="http://schemas.microsoft.com/office/powerpoint/2010/main" val="872130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SAGE Video </a:t>
            </a:r>
            <a:r>
              <a:rPr lang="en-US" dirty="0"/>
              <a:t>collections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>
              <a:spcBef>
                <a:spcPts val="800"/>
              </a:spcBef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Created to support pedagogical needs across higher education, from undergraduate teaching and learning, student reference, research projects, through to higher level academic interest material</a:t>
            </a:r>
          </a:p>
          <a:p>
            <a:pPr>
              <a:spcBef>
                <a:spcPts val="800"/>
              </a:spcBef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Developed with our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author and editor networks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meet pedagogical needs; overseen by an Editorial Advisory Board</a:t>
            </a:r>
          </a:p>
          <a:p>
            <a:pPr>
              <a:spcBef>
                <a:spcPts val="800"/>
              </a:spcBef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videos available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globally </a:t>
            </a:r>
          </a:p>
          <a:p>
            <a:pPr>
              <a:spcBef>
                <a:spcPts val="800"/>
              </a:spcBef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About 60% of content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exclusive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SAGE</a:t>
            </a:r>
          </a:p>
          <a:p>
            <a:pPr>
              <a:spcBef>
                <a:spcPts val="800"/>
              </a:spcBef>
            </a:pP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and original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productions, plus licensed material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3359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Video</a:t>
            </a:r>
            <a:r>
              <a:rPr lang="en-US" dirty="0"/>
              <a:t> types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25933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There are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video types, designed to help with different objectives in teaching or learning situations – each type has a different use.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six most common are:</a:t>
            </a:r>
          </a:p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Video cases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shed light on a key course topic, examining a certain context or problem</a:t>
            </a:r>
          </a:p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Documentaries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 explore a particular theme or topic in-depth</a:t>
            </a:r>
          </a:p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Practice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make connections between theory and practice with a real-life context</a:t>
            </a:r>
          </a:p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Interviews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with leading academics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0" y="3795003"/>
            <a:ext cx="66187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Tutorials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explaining the principles of a key course topic; how to understand it; how to do it; key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Definitions</a:t>
            </a:r>
            <a:r>
              <a:rPr lang="en-GB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key terms and concepts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56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1"/>
            <a:ext cx="8229600" cy="34694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Faculty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Keep students engaged with exciting video content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Embed directly into Learning Management Systems for convenient access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Rely on high-quality, stable videos that won’t disappear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Choose from curriculum-mapped content, direct from the experts</a:t>
            </a:r>
          </a:p>
          <a:p>
            <a:pPr marL="685800" lvl="2" indent="0">
              <a:spcBef>
                <a:spcPts val="0"/>
              </a:spcBef>
              <a:buNone/>
            </a:pPr>
            <a:endParaRPr lang="en-GB" sz="1100" dirty="0">
              <a:solidFill>
                <a:srgbClr val="F0536A"/>
              </a:solidFill>
            </a:endParaRPr>
          </a:p>
          <a:p>
            <a:pPr>
              <a:spcBef>
                <a:spcPts val="0"/>
              </a:spcBef>
            </a:pP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Study and self-serve at their own pace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Understand how concepts are really applied, beyond the book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See academics and practitioners in the flesh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Feel confident referencing reliable, credible content from an academic publisher</a:t>
            </a:r>
          </a:p>
          <a:p>
            <a:pPr>
              <a:spcBef>
                <a:spcPts val="0"/>
              </a:spcBef>
            </a:pPr>
            <a:endParaRPr lang="en-GB" sz="1100" dirty="0"/>
          </a:p>
          <a:p>
            <a:pPr>
              <a:spcBef>
                <a:spcPts val="0"/>
              </a:spcBef>
            </a:pP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Researchers 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conducting independent projects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Refer to real-life examples for deeper understanding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Get inspired for new research topics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Engage critically with multiple perspectives </a:t>
            </a:r>
          </a:p>
          <a:p>
            <a:pPr marL="685800" lvl="2" indent="0">
              <a:spcBef>
                <a:spcPts val="0"/>
              </a:spcBef>
              <a:buNone/>
            </a:pPr>
            <a:endParaRPr lang="en-GB" sz="1100" dirty="0"/>
          </a:p>
          <a:p>
            <a:pPr>
              <a:spcBef>
                <a:spcPts val="0"/>
              </a:spcBef>
            </a:pP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Librarians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providing research support, information workshops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Bring valuable video resources to the academic community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Meet changing expectations of the learning landscape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Ensure patrons are using quality, citable resources</a:t>
            </a:r>
          </a:p>
          <a:p>
            <a:pPr marL="0" indent="0">
              <a:spcBef>
                <a:spcPts val="0"/>
              </a:spcBef>
              <a:buNone/>
            </a:pPr>
            <a:endParaRPr lang="en-GB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Who is it for?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4002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/>
              <a:t>Getting started on the platform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/>
              <a:t>The homepage, browsing, searching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93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r>
              <a:rPr lang="de-CH" sz="3400" dirty="0"/>
              <a:t>The </a:t>
            </a:r>
            <a:r>
              <a:rPr lang="de-CH" sz="3400" i="1" dirty="0"/>
              <a:t>SAGE Knowledge </a:t>
            </a:r>
            <a:r>
              <a:rPr lang="de-CH" sz="3400" dirty="0"/>
              <a:t>homepage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71" y="935479"/>
            <a:ext cx="4819957" cy="409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5F9B5A17-E3A8-4106-82C0-3BD350E61678}"/>
              </a:ext>
            </a:extLst>
          </p:cNvPr>
          <p:cNvSpPr/>
          <p:nvPr/>
        </p:nvSpPr>
        <p:spPr>
          <a:xfrm>
            <a:off x="887208" y="2633418"/>
            <a:ext cx="2392191" cy="834641"/>
          </a:xfrm>
          <a:prstGeom prst="wedgeRoundRectCallout">
            <a:avLst>
              <a:gd name="adj1" fmla="val -10917"/>
              <a:gd name="adj2" fmla="val -2978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can access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SAGE Knowledge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going to </a:t>
            </a:r>
            <a:r>
              <a:rPr kumimoji="0" lang="en-GB" sz="1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http://sk.sagepub.com </a:t>
            </a:r>
          </a:p>
        </p:txBody>
      </p:sp>
      <p:sp>
        <p:nvSpPr>
          <p:cNvPr id="10" name="Rounded Rectangular Callout 6">
            <a:extLst>
              <a:ext uri="{FF2B5EF4-FFF2-40B4-BE49-F238E27FC236}">
                <a16:creationId xmlns:a16="http://schemas.microsoft.com/office/drawing/2014/main" id="{B4D95809-5AFF-4CCC-8D90-849D0A31D83D}"/>
              </a:ext>
            </a:extLst>
          </p:cNvPr>
          <p:cNvSpPr/>
          <p:nvPr/>
        </p:nvSpPr>
        <p:spPr>
          <a:xfrm>
            <a:off x="157316" y="934947"/>
            <a:ext cx="3851977" cy="650802"/>
          </a:xfrm>
          <a:prstGeom prst="wedgeRoundRectCallout">
            <a:avLst>
              <a:gd name="adj1" fmla="val 16075"/>
              <a:gd name="adj2" fmla="val 228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SAGE Knowledge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hosts a number of SAGE’s digital library products, including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SAGE Video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</a:p>
        </p:txBody>
      </p:sp>
      <p:sp>
        <p:nvSpPr>
          <p:cNvPr id="11" name="Rounded Rectangular Callout 7">
            <a:extLst>
              <a:ext uri="{FF2B5EF4-FFF2-40B4-BE49-F238E27FC236}">
                <a16:creationId xmlns:a16="http://schemas.microsoft.com/office/drawing/2014/main" id="{C9A9700A-3F93-42FB-86DA-61076D44FCBD}"/>
              </a:ext>
            </a:extLst>
          </p:cNvPr>
          <p:cNvSpPr/>
          <p:nvPr/>
        </p:nvSpPr>
        <p:spPr>
          <a:xfrm>
            <a:off x="185677" y="4515729"/>
            <a:ext cx="3795252" cy="486778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note, it is possible that some of these content options will appear in grey on your screen, if your institution does not subscribe to a particular collection.</a:t>
            </a: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A8B0E9D0-F5CE-4A1F-9434-F515465A789E}"/>
              </a:ext>
            </a:extLst>
          </p:cNvPr>
          <p:cNvSpPr/>
          <p:nvPr/>
        </p:nvSpPr>
        <p:spPr>
          <a:xfrm>
            <a:off x="1223889" y="3123028"/>
            <a:ext cx="1730326" cy="267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25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7" y="1900288"/>
            <a:ext cx="6137789" cy="3102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40902" y="414800"/>
            <a:ext cx="3156257" cy="857250"/>
          </a:xfrm>
        </p:spPr>
        <p:txBody>
          <a:bodyPr>
            <a:noAutofit/>
          </a:bodyPr>
          <a:lstStyle/>
          <a:p>
            <a:pPr algn="r"/>
            <a:r>
              <a:rPr lang="de-CH" sz="3800" dirty="0"/>
              <a:t>Browsing</a:t>
            </a:r>
            <a:r>
              <a:rPr lang="de-CH" sz="3800" b="1" dirty="0"/>
              <a:t> </a:t>
            </a:r>
            <a:r>
              <a:rPr lang="de-CH" sz="3800" dirty="0"/>
              <a:t>by </a:t>
            </a:r>
            <a:br>
              <a:rPr lang="de-CH" sz="3800" dirty="0"/>
            </a:br>
            <a:r>
              <a:rPr lang="de-CH" sz="3800" dirty="0"/>
              <a:t>Collection</a:t>
            </a:r>
            <a:endParaRPr lang="en-US" sz="3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308191" y="247323"/>
            <a:ext cx="3396342" cy="1425520"/>
          </a:xfrm>
          <a:prstGeom prst="wedgeRoundRectCallout">
            <a:avLst>
              <a:gd name="adj1" fmla="val 15030"/>
              <a:gd name="adj2" fmla="val 6692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Click to open the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Collections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menu to explore all content within a particular collection, for example, if you want to see all of our videos.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471138" y="3279531"/>
            <a:ext cx="2573146" cy="751303"/>
          </a:xfrm>
          <a:prstGeom prst="wedgeRoundRectCallout">
            <a:avLst>
              <a:gd name="adj1" fmla="val -77210"/>
              <a:gd name="adj2" fmla="val 7175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can also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 by Collection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using the tiles on the homepage.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471138" y="4273062"/>
            <a:ext cx="2573146" cy="729445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note, it is possible that some of these content options will appear in grey on your screen, if your institution does not subscribe to a particular collection.</a:t>
            </a:r>
          </a:p>
        </p:txBody>
      </p:sp>
    </p:spTree>
    <p:extLst>
      <p:ext uri="{BB962C8B-B14F-4D97-AF65-F5344CB8AC3E}">
        <p14:creationId xmlns:p14="http://schemas.microsoft.com/office/powerpoint/2010/main" val="297143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r>
              <a:rPr lang="de-CH" sz="3400" dirty="0"/>
              <a:t>The </a:t>
            </a:r>
            <a:r>
              <a:rPr lang="de-CH" sz="3400" i="1" dirty="0"/>
              <a:t>SAGE Video </a:t>
            </a:r>
            <a:r>
              <a:rPr lang="de-CH" sz="3400" dirty="0"/>
              <a:t>homepage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6606" y="3697906"/>
            <a:ext cx="3795252" cy="889177"/>
          </a:xfrm>
          <a:prstGeom prst="wedgeRoundRectCallout">
            <a:avLst>
              <a:gd name="adj1" fmla="val 16075"/>
              <a:gd name="adj2" fmla="val 228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SAGE Video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content will also be available through your library catalogue, and search engines like Google.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E0478-7682-4D74-B79E-63B4A9FF3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568" y="1029332"/>
            <a:ext cx="5057265" cy="355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ular Callout 22">
            <a:extLst>
              <a:ext uri="{FF2B5EF4-FFF2-40B4-BE49-F238E27FC236}">
                <a16:creationId xmlns:a16="http://schemas.microsoft.com/office/drawing/2014/main" id="{198B33DE-EDBF-4B8F-BD7C-E2A2E55CB13E}"/>
              </a:ext>
            </a:extLst>
          </p:cNvPr>
          <p:cNvSpPr/>
          <p:nvPr/>
        </p:nvSpPr>
        <p:spPr>
          <a:xfrm>
            <a:off x="546157" y="1585006"/>
            <a:ext cx="2836149" cy="891168"/>
          </a:xfrm>
          <a:prstGeom prst="wedgeRoundRectCallout">
            <a:avLst>
              <a:gd name="adj1" fmla="val -10917"/>
              <a:gd name="adj2" fmla="val -2978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can access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SAGE Video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directly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going to </a:t>
            </a:r>
            <a:r>
              <a:rPr kumimoji="0" lang="en-GB" sz="1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http://sk.sagepub.com/video </a:t>
            </a:r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0EB1223-22D4-411F-8DA6-24C064667E14}"/>
              </a:ext>
            </a:extLst>
          </p:cNvPr>
          <p:cNvSpPr/>
          <p:nvPr/>
        </p:nvSpPr>
        <p:spPr>
          <a:xfrm>
            <a:off x="886265" y="2096086"/>
            <a:ext cx="2180492" cy="288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210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r>
              <a:rPr lang="de-CH" sz="3250" dirty="0"/>
              <a:t>Browsing from the </a:t>
            </a:r>
            <a:r>
              <a:rPr lang="de-CH" sz="3250" i="1" dirty="0"/>
              <a:t>SAGE Video </a:t>
            </a:r>
            <a:r>
              <a:rPr lang="de-CH" sz="3250" dirty="0"/>
              <a:t>homepage</a:t>
            </a:r>
            <a:endParaRPr lang="en-US" sz="325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E0478-7682-4D74-B79E-63B4A9FF3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689" y="1092636"/>
            <a:ext cx="5057265" cy="355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A722377-91E1-46F3-958B-F5DCC3EDE594}"/>
              </a:ext>
            </a:extLst>
          </p:cNvPr>
          <p:cNvSpPr/>
          <p:nvPr/>
        </p:nvSpPr>
        <p:spPr>
          <a:xfrm>
            <a:off x="349062" y="1949911"/>
            <a:ext cx="2936354" cy="1843200"/>
          </a:xfrm>
          <a:prstGeom prst="wedgeRoundRectCallout">
            <a:avLst>
              <a:gd name="adj1" fmla="val 75685"/>
              <a:gd name="adj2" fmla="val 39039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Browse by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Discipline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to access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subject taxonomy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to get a more granular breakdown of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Discipline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.</a:t>
            </a:r>
          </a:p>
        </p:txBody>
      </p:sp>
      <p:sp>
        <p:nvSpPr>
          <p:cNvPr id="11" name="Rounded Rectangular Callout 7">
            <a:extLst>
              <a:ext uri="{FF2B5EF4-FFF2-40B4-BE49-F238E27FC236}">
                <a16:creationId xmlns:a16="http://schemas.microsoft.com/office/drawing/2014/main" id="{162B4B57-F156-48F5-89C1-E549723B4D8D}"/>
              </a:ext>
            </a:extLst>
          </p:cNvPr>
          <p:cNvSpPr/>
          <p:nvPr/>
        </p:nvSpPr>
        <p:spPr>
          <a:xfrm>
            <a:off x="87204" y="4515729"/>
            <a:ext cx="3795252" cy="486778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note, it is possible that some of these content options will appear in grey on your screen, if your institution does not subscribe to a particular collection.</a:t>
            </a:r>
          </a:p>
        </p:txBody>
      </p:sp>
    </p:spTree>
    <p:extLst>
      <p:ext uri="{BB962C8B-B14F-4D97-AF65-F5344CB8AC3E}">
        <p14:creationId xmlns:p14="http://schemas.microsoft.com/office/powerpoint/2010/main" val="1021508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9210"/>
            <a:ext cx="7772400" cy="1102519"/>
          </a:xfrm>
        </p:spPr>
        <p:txBody>
          <a:bodyPr/>
          <a:lstStyle/>
          <a:p>
            <a:r>
              <a:rPr lang="en-US" sz="4400" b="1" i="1" dirty="0"/>
              <a:t>SAGE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Workshop for {…}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5808406" y="3681272"/>
            <a:ext cx="2075754" cy="5810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{Your name}</a:t>
            </a:r>
          </a:p>
        </p:txBody>
      </p:sp>
    </p:spTree>
    <p:extLst>
      <p:ext uri="{BB962C8B-B14F-4D97-AF65-F5344CB8AC3E}">
        <p14:creationId xmlns:p14="http://schemas.microsoft.com/office/powerpoint/2010/main" val="1010844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82991" y="4551754"/>
            <a:ext cx="3650508" cy="485777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note, some discipline or topic areas will show zero results (0) depending on your institution’s collection status.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400" b="0" i="0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Browsing by Discipline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8CE107-2551-4453-BFDB-C0B8A986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56164"/>
            <a:ext cx="7086039" cy="280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7161C40F-91BB-4878-BC4C-CC595BA36297}"/>
              </a:ext>
            </a:extLst>
          </p:cNvPr>
          <p:cNvSpPr/>
          <p:nvPr/>
        </p:nvSpPr>
        <p:spPr>
          <a:xfrm>
            <a:off x="4874455" y="3763949"/>
            <a:ext cx="4186555" cy="1273582"/>
          </a:xfrm>
          <a:prstGeom prst="wedgeRoundRectCallout">
            <a:avLst>
              <a:gd name="adj1" fmla="val 1151"/>
              <a:gd name="adj2" fmla="val -71894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The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subject taxonomy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allows you to discover videos on your chosen topic or research area. It is also a great way of seeing what is covered in the video discipline collection, especially if you’re not sure of your key word search terms.</a:t>
            </a:r>
          </a:p>
        </p:txBody>
      </p:sp>
    </p:spTree>
    <p:extLst>
      <p:ext uri="{BB962C8B-B14F-4D97-AF65-F5344CB8AC3E}">
        <p14:creationId xmlns:p14="http://schemas.microsoft.com/office/powerpoint/2010/main" val="926449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r>
              <a:rPr lang="de-CH" sz="3250" dirty="0"/>
              <a:t>Browsing from the </a:t>
            </a:r>
            <a:r>
              <a:rPr lang="de-CH" sz="3250" i="1" dirty="0"/>
              <a:t>SAGE Video </a:t>
            </a:r>
            <a:r>
              <a:rPr lang="de-CH" sz="3250" dirty="0"/>
              <a:t>homepage</a:t>
            </a:r>
            <a:endParaRPr lang="en-US" sz="325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5E46F3-A2E2-45F7-98B5-A65CE9F1B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219" y="920039"/>
            <a:ext cx="4445581" cy="384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A722377-91E1-46F3-958B-F5DCC3EDE594}"/>
              </a:ext>
            </a:extLst>
          </p:cNvPr>
          <p:cNvSpPr/>
          <p:nvPr/>
        </p:nvSpPr>
        <p:spPr>
          <a:xfrm>
            <a:off x="457200" y="1781098"/>
            <a:ext cx="3088468" cy="2108618"/>
          </a:xfrm>
          <a:prstGeom prst="wedgeRoundRectCallout">
            <a:avLst>
              <a:gd name="adj1" fmla="val 78646"/>
              <a:gd name="adj2" fmla="val -7904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Explore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You might be interested in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links towards the bottom of the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SAGE Video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homepage to find out more about the video collections.</a:t>
            </a:r>
          </a:p>
        </p:txBody>
      </p:sp>
    </p:spTree>
    <p:extLst>
      <p:ext uri="{BB962C8B-B14F-4D97-AF65-F5344CB8AC3E}">
        <p14:creationId xmlns:p14="http://schemas.microsoft.com/office/powerpoint/2010/main" val="95234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r>
              <a:rPr lang="de-CH" sz="3400" dirty="0"/>
              <a:t>Using the Quick search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256151-B0A0-45BF-A918-51CECE1AD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19060"/>
            <a:ext cx="5378644" cy="372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73EF827A-60A4-4A6C-BF6C-5B422C23D850}"/>
              </a:ext>
            </a:extLst>
          </p:cNvPr>
          <p:cNvSpPr/>
          <p:nvPr/>
        </p:nvSpPr>
        <p:spPr>
          <a:xfrm>
            <a:off x="5600701" y="1500373"/>
            <a:ext cx="3421966" cy="667175"/>
          </a:xfrm>
          <a:prstGeom prst="wedgeRoundRectCallout">
            <a:avLst>
              <a:gd name="adj1" fmla="val -45100"/>
              <a:gd name="adj2" fmla="val -10310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can run a search from any page using the search bar at the top of the screen.</a:t>
            </a:r>
          </a:p>
        </p:txBody>
      </p:sp>
      <p:sp>
        <p:nvSpPr>
          <p:cNvPr id="9" name="Rounded Rectangular Callout 6">
            <a:extLst>
              <a:ext uri="{FF2B5EF4-FFF2-40B4-BE49-F238E27FC236}">
                <a16:creationId xmlns:a16="http://schemas.microsoft.com/office/drawing/2014/main" id="{97607B49-BB88-44CA-A2C7-01565DD2096E}"/>
              </a:ext>
            </a:extLst>
          </p:cNvPr>
          <p:cNvSpPr/>
          <p:nvPr/>
        </p:nvSpPr>
        <p:spPr>
          <a:xfrm>
            <a:off x="5600701" y="3153153"/>
            <a:ext cx="3421966" cy="1802423"/>
          </a:xfrm>
          <a:prstGeom prst="wedgeRoundRectCallout">
            <a:avLst>
              <a:gd name="adj1" fmla="val -97823"/>
              <a:gd name="adj2" fmla="val -3566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 the quick search to look for videos related to key words and phrases.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Run the search for your own terms, or click on one of the auto-suggestions to go directly to that video or keyword result.</a:t>
            </a:r>
          </a:p>
        </p:txBody>
      </p:sp>
    </p:spTree>
    <p:extLst>
      <p:ext uri="{BB962C8B-B14F-4D97-AF65-F5344CB8AC3E}">
        <p14:creationId xmlns:p14="http://schemas.microsoft.com/office/powerpoint/2010/main" val="2936844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98961" y="27942"/>
            <a:ext cx="3534508" cy="5028716"/>
            <a:chOff x="580292" y="694650"/>
            <a:chExt cx="3540788" cy="52572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6307" t="21631"/>
            <a:stretch/>
          </p:blipFill>
          <p:spPr>
            <a:xfrm>
              <a:off x="580292" y="694650"/>
              <a:ext cx="3540788" cy="21693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1884"/>
            <a:stretch/>
          </p:blipFill>
          <p:spPr>
            <a:xfrm>
              <a:off x="583058" y="2863982"/>
              <a:ext cx="3531742" cy="30879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Rounded Rectangular Callout 7"/>
          <p:cNvSpPr/>
          <p:nvPr/>
        </p:nvSpPr>
        <p:spPr>
          <a:xfrm>
            <a:off x="4475284" y="3072450"/>
            <a:ext cx="2813539" cy="502609"/>
          </a:xfrm>
          <a:prstGeom prst="wedgeRoundRectCallout">
            <a:avLst>
              <a:gd name="adj1" fmla="val -62581"/>
              <a:gd name="adj2" fmla="val -1528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Choose the collections you want to search across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342153" y="80443"/>
            <a:ext cx="2198078" cy="478988"/>
          </a:xfrm>
          <a:prstGeom prst="wedgeRoundRectCallout">
            <a:avLst>
              <a:gd name="adj1" fmla="val -75342"/>
              <a:gd name="adj2" fmla="val -15345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Enter your search criteria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627200" y="710775"/>
            <a:ext cx="3219231" cy="447443"/>
          </a:xfrm>
          <a:prstGeom prst="wedgeRoundRectCallout">
            <a:avLst>
              <a:gd name="adj1" fmla="val -73463"/>
              <a:gd name="adj2" fmla="val -2389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Search specifically for people, 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e.g.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authors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12664" y="3564559"/>
            <a:ext cx="1654590" cy="548217"/>
          </a:xfrm>
          <a:prstGeom prst="wedgeRoundRectCallout">
            <a:avLst>
              <a:gd name="adj1" fmla="val 55459"/>
              <a:gd name="adj2" fmla="val 8605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Select your publication date ranges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97661" y="4594091"/>
            <a:ext cx="1827855" cy="372978"/>
          </a:xfrm>
          <a:prstGeom prst="wedgeRoundRectCallout">
            <a:avLst>
              <a:gd name="adj1" fmla="val 64181"/>
              <a:gd name="adj2" fmla="val 39424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Submit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you’re ready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1631" y="4199408"/>
            <a:ext cx="8229600" cy="857250"/>
          </a:xfrm>
        </p:spPr>
        <p:txBody>
          <a:bodyPr>
            <a:normAutofit/>
          </a:bodyPr>
          <a:lstStyle/>
          <a:p>
            <a:r>
              <a:rPr lang="de-CH" sz="3300" dirty="0"/>
              <a:t>Using the Advanced search</a:t>
            </a:r>
            <a:endParaRPr lang="en-US" sz="33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97661" y="252550"/>
            <a:ext cx="1669593" cy="478988"/>
          </a:xfrm>
          <a:prstGeom prst="wedgeRoundRectCallout">
            <a:avLst>
              <a:gd name="adj1" fmla="val 56658"/>
              <a:gd name="adj2" fmla="val -1901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Add new rows for more criteria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627199" y="1806859"/>
            <a:ext cx="2397855" cy="447443"/>
          </a:xfrm>
          <a:prstGeom prst="wedgeRoundRectCallout">
            <a:avLst>
              <a:gd name="adj1" fmla="val -103897"/>
              <a:gd name="adj2" fmla="val -2389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Choose the disciplines you want to search across</a:t>
            </a:r>
          </a:p>
        </p:txBody>
      </p:sp>
    </p:spTree>
    <p:extLst>
      <p:ext uri="{BB962C8B-B14F-4D97-AF65-F5344CB8AC3E}">
        <p14:creationId xmlns:p14="http://schemas.microsoft.com/office/powerpoint/2010/main" val="2822533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729" y="178584"/>
            <a:ext cx="8424733" cy="857250"/>
          </a:xfrm>
        </p:spPr>
        <p:txBody>
          <a:bodyPr>
            <a:noAutofit/>
          </a:bodyPr>
          <a:lstStyle/>
          <a:p>
            <a:r>
              <a:rPr lang="de-CH" sz="3750" dirty="0"/>
              <a:t>Viewing your results</a:t>
            </a:r>
            <a:endParaRPr lang="en-US" sz="37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8498D-C88A-4C26-87CE-142CF4B7C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762" y="1067186"/>
            <a:ext cx="4601846" cy="3905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94505" y="1938405"/>
            <a:ext cx="2512402" cy="2163101"/>
          </a:xfrm>
          <a:prstGeom prst="wedgeRoundRectCallout">
            <a:avLst>
              <a:gd name="adj1" fmla="val 59414"/>
              <a:gd name="adj2" fmla="val -17704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 the filters on the left-hand side of the search results page to refine your search; you can filter by content type and discipline, and use the publication date slider to find older or newer content.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887511" y="4364462"/>
            <a:ext cx="1922329" cy="713837"/>
          </a:xfrm>
          <a:prstGeom prst="wedgeRoundRectCallout">
            <a:avLst>
              <a:gd name="adj1" fmla="val -2762"/>
              <a:gd name="adj2" fmla="val -709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must click the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filter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button to apply your changes.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404044" y="4541842"/>
            <a:ext cx="1739187" cy="430887"/>
            <a:chOff x="280113" y="4465320"/>
            <a:chExt cx="1739187" cy="430887"/>
          </a:xfrm>
        </p:grpSpPr>
        <p:sp>
          <p:nvSpPr>
            <p:cNvPr id="17" name="TextBox 16"/>
            <p:cNvSpPr txBox="1"/>
            <p:nvPr/>
          </p:nvSpPr>
          <p:spPr>
            <a:xfrm>
              <a:off x="483312" y="4465320"/>
              <a:ext cx="15359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0B2C3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Item is not available                       at your institution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113" y="4559175"/>
              <a:ext cx="190844" cy="226185"/>
            </a:xfrm>
            <a:prstGeom prst="rect">
              <a:avLst/>
            </a:prstGeom>
          </p:spPr>
        </p:pic>
      </p:grpSp>
      <p:sp>
        <p:nvSpPr>
          <p:cNvPr id="12" name="Rounded Rectangular Callout 11"/>
          <p:cNvSpPr/>
          <p:nvPr/>
        </p:nvSpPr>
        <p:spPr>
          <a:xfrm>
            <a:off x="7457904" y="2546686"/>
            <a:ext cx="1591591" cy="946541"/>
          </a:xfrm>
          <a:prstGeom prst="wedgeRoundRectCallout">
            <a:avLst>
              <a:gd name="adj1" fmla="val -62154"/>
              <a:gd name="adj2" fmla="val -459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Click the image or title to open the video.</a:t>
            </a:r>
          </a:p>
        </p:txBody>
      </p:sp>
    </p:spTree>
    <p:extLst>
      <p:ext uri="{BB962C8B-B14F-4D97-AF65-F5344CB8AC3E}">
        <p14:creationId xmlns:p14="http://schemas.microsoft.com/office/powerpoint/2010/main" val="2349137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93" y="1584461"/>
            <a:ext cx="7215808" cy="1102519"/>
          </a:xfrm>
        </p:spPr>
        <p:txBody>
          <a:bodyPr/>
          <a:lstStyle/>
          <a:p>
            <a:r>
              <a:rPr lang="en-US" sz="4300" b="1" dirty="0"/>
              <a:t>The Video page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6594" y="2686980"/>
            <a:ext cx="6077406" cy="1314450"/>
          </a:xfrm>
        </p:spPr>
        <p:txBody>
          <a:bodyPr/>
          <a:lstStyle/>
          <a:p>
            <a:r>
              <a:rPr lang="en-US" dirty="0"/>
              <a:t>Video page features and functionality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92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400" b="0" i="1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SAGE Video </a:t>
            </a:r>
            <a:r>
              <a:rPr kumimoji="0" lang="de-CH" sz="3400" b="0" i="0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page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3F067-EDAE-4799-B703-73BD95823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507" y="1088607"/>
            <a:ext cx="5844293" cy="330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F49955F5-F12F-4BA9-B752-AD59DAB8D155}"/>
              </a:ext>
            </a:extLst>
          </p:cNvPr>
          <p:cNvSpPr/>
          <p:nvPr/>
        </p:nvSpPr>
        <p:spPr>
          <a:xfrm>
            <a:off x="125214" y="2319336"/>
            <a:ext cx="2408153" cy="2240630"/>
          </a:xfrm>
          <a:prstGeom prst="wedgeRoundRectCallout">
            <a:avLst>
              <a:gd name="adj1" fmla="val 65752"/>
              <a:gd name="adj2" fmla="val 1267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 the functions at the bottom of the video display to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adjust the volume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, increase and decrease the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video quality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and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playback speed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, add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subtitles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open in a new tab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, or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view full-screen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2171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400" b="0" i="1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SAGE Video </a:t>
            </a:r>
            <a:r>
              <a:rPr kumimoji="0" lang="de-CH" sz="3400" b="0" i="0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page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3F067-EDAE-4799-B703-73BD95823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8607"/>
            <a:ext cx="5844293" cy="330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ular Callout 6">
            <a:extLst>
              <a:ext uri="{FF2B5EF4-FFF2-40B4-BE49-F238E27FC236}">
                <a16:creationId xmlns:a16="http://schemas.microsoft.com/office/drawing/2014/main" id="{B18FE099-E00B-48C1-B037-1DFE62E4AC59}"/>
              </a:ext>
            </a:extLst>
          </p:cNvPr>
          <p:cNvSpPr/>
          <p:nvPr/>
        </p:nvSpPr>
        <p:spPr>
          <a:xfrm>
            <a:off x="6175718" y="4058530"/>
            <a:ext cx="2869808" cy="897046"/>
          </a:xfrm>
          <a:prstGeom prst="wedgeRoundRectCallout">
            <a:avLst>
              <a:gd name="adj1" fmla="val -112336"/>
              <a:gd name="adj2" fmla="val -56254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Videos are streaming only, but you can download a PDF of the video transcript by clicking the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Download PDF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icon.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E11D497-50D2-4148-A6A9-9A4EB811F4BA}"/>
              </a:ext>
            </a:extLst>
          </p:cNvPr>
          <p:cNvSpPr/>
          <p:nvPr/>
        </p:nvSpPr>
        <p:spPr>
          <a:xfrm>
            <a:off x="6953392" y="2015660"/>
            <a:ext cx="1944768" cy="1448942"/>
          </a:xfrm>
          <a:prstGeom prst="wedgeRoundRectCallout">
            <a:avLst>
              <a:gd name="adj1" fmla="val -115418"/>
              <a:gd name="adj2" fmla="val -4395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 the auto-scrolling transcript to follow along with the video as it plays.</a:t>
            </a:r>
          </a:p>
        </p:txBody>
      </p:sp>
    </p:spTree>
    <p:extLst>
      <p:ext uri="{BB962C8B-B14F-4D97-AF65-F5344CB8AC3E}">
        <p14:creationId xmlns:p14="http://schemas.microsoft.com/office/powerpoint/2010/main" val="152210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400" b="0" i="1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SAGE Video </a:t>
            </a:r>
            <a:r>
              <a:rPr kumimoji="0" lang="de-CH" sz="3400" b="0" i="0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page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3F067-EDAE-4799-B703-73BD95823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8607"/>
            <a:ext cx="5844293" cy="330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908372D-1CCA-4133-89B9-F8F256A7DC7C}"/>
              </a:ext>
            </a:extLst>
          </p:cNvPr>
          <p:cNvSpPr/>
          <p:nvPr/>
        </p:nvSpPr>
        <p:spPr>
          <a:xfrm>
            <a:off x="6380397" y="1561514"/>
            <a:ext cx="2673399" cy="2492518"/>
          </a:xfrm>
          <a:prstGeom prst="wedgeRoundRectCallout">
            <a:avLst>
              <a:gd name="adj1" fmla="val -90778"/>
              <a:gd name="adj2" fmla="val 3673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 the icons beneath the video transcript to: to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Cite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 4 referencing styles,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Share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with a friend, student or colleague,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Embed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a video into a learning management system (LMS) or virtual learning environment (VLE), or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Get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lang="en-GB" sz="1200" b="1" dirty="0">
                <a:solidFill>
                  <a:prstClr val="white"/>
                </a:solidFill>
              </a:rPr>
              <a:t>l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ink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to generate a permalink to link to the video page directly.</a:t>
            </a:r>
          </a:p>
        </p:txBody>
      </p:sp>
    </p:spTree>
    <p:extLst>
      <p:ext uri="{BB962C8B-B14F-4D97-AF65-F5344CB8AC3E}">
        <p14:creationId xmlns:p14="http://schemas.microsoft.com/office/powerpoint/2010/main" val="3003098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400" b="0" i="1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SAGE Video </a:t>
            </a:r>
            <a:r>
              <a:rPr kumimoji="0" lang="de-CH" sz="3400" b="0" i="0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page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3F067-EDAE-4799-B703-73BD95823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8607"/>
            <a:ext cx="5844293" cy="330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ular Callout 6">
            <a:extLst>
              <a:ext uri="{FF2B5EF4-FFF2-40B4-BE49-F238E27FC236}">
                <a16:creationId xmlns:a16="http://schemas.microsoft.com/office/drawing/2014/main" id="{7FE4C253-502A-4B5B-B11A-5F6FE4C8DEC0}"/>
              </a:ext>
            </a:extLst>
          </p:cNvPr>
          <p:cNvSpPr/>
          <p:nvPr/>
        </p:nvSpPr>
        <p:spPr>
          <a:xfrm>
            <a:off x="6415566" y="1744394"/>
            <a:ext cx="2673399" cy="1336431"/>
          </a:xfrm>
          <a:prstGeom prst="wedgeRoundRectCallout">
            <a:avLst>
              <a:gd name="adj1" fmla="val -62100"/>
              <a:gd name="adj2" fmla="val -4187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Add to list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to create lists of your favourite videos.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*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You will need to be signed in to your Profile to add videos to a list.*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8A196BD6-4F83-477B-91CE-4CE6E7460605}"/>
              </a:ext>
            </a:extLst>
          </p:cNvPr>
          <p:cNvSpPr/>
          <p:nvPr/>
        </p:nvSpPr>
        <p:spPr>
          <a:xfrm>
            <a:off x="6584142" y="4188092"/>
            <a:ext cx="2125231" cy="694574"/>
          </a:xfrm>
          <a:prstGeom prst="wedgeRoundRectCallout">
            <a:avLst>
              <a:gd name="adj1" fmla="val -38077"/>
              <a:gd name="adj2" fmla="val -1268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TIP: You can learn how to create a Profile in the next section.</a:t>
            </a:r>
          </a:p>
        </p:txBody>
      </p:sp>
    </p:spTree>
    <p:extLst>
      <p:ext uri="{BB962C8B-B14F-4D97-AF65-F5344CB8AC3E}">
        <p14:creationId xmlns:p14="http://schemas.microsoft.com/office/powerpoint/2010/main" val="3063607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Session 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 to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SAGE Video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Live platform demonstration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Final questions and session round-up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9394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400" b="0" i="0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Create video clips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DD52B-363B-41FA-B3C5-AFA455444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077" y="838726"/>
            <a:ext cx="5856723" cy="366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A488C80A-FF74-4448-AB4D-3B20C507EF92}"/>
              </a:ext>
            </a:extLst>
          </p:cNvPr>
          <p:cNvSpPr/>
          <p:nvPr/>
        </p:nvSpPr>
        <p:spPr>
          <a:xfrm>
            <a:off x="97024" y="1107266"/>
            <a:ext cx="2526510" cy="3401143"/>
          </a:xfrm>
          <a:prstGeom prst="wedgeRoundRectCallout">
            <a:avLst>
              <a:gd name="adj1" fmla="val 85620"/>
              <a:gd name="adj2" fmla="val 2634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video clips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on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Clip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beneath the video.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the sliders that appear on the video to select the start and end times of your clip.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on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Save to my clips (a list just for clips)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Save to my list.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you select,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Save to my list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choose the list you’d like to add the video clip to, or create a brand-new list.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will need to be signed in to your Profile to save clips.*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264890E7-DC26-4820-82FA-3AA2C5C56308}"/>
              </a:ext>
            </a:extLst>
          </p:cNvPr>
          <p:cNvSpPr/>
          <p:nvPr/>
        </p:nvSpPr>
        <p:spPr>
          <a:xfrm>
            <a:off x="3434235" y="4804182"/>
            <a:ext cx="795738" cy="216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ounded Rectangular Callout 7">
            <a:extLst>
              <a:ext uri="{FF2B5EF4-FFF2-40B4-BE49-F238E27FC236}">
                <a16:creationId xmlns:a16="http://schemas.microsoft.com/office/drawing/2014/main" id="{94289492-06D6-408E-AF82-F81D0BE308CD}"/>
              </a:ext>
            </a:extLst>
          </p:cNvPr>
          <p:cNvSpPr/>
          <p:nvPr/>
        </p:nvSpPr>
        <p:spPr>
          <a:xfrm>
            <a:off x="2783198" y="4475957"/>
            <a:ext cx="2125231" cy="577063"/>
          </a:xfrm>
          <a:prstGeom prst="wedgeRoundRectCallout">
            <a:avLst>
              <a:gd name="adj1" fmla="val -38077"/>
              <a:gd name="adj2" fmla="val -1268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TIP: You can learn how to create a Profile in the next section.</a:t>
            </a:r>
          </a:p>
        </p:txBody>
      </p:sp>
      <p:sp>
        <p:nvSpPr>
          <p:cNvPr id="15" name="Rounded Rectangular Callout 10">
            <a:extLst>
              <a:ext uri="{FF2B5EF4-FFF2-40B4-BE49-F238E27FC236}">
                <a16:creationId xmlns:a16="http://schemas.microsoft.com/office/drawing/2014/main" id="{603EFDF6-0631-40C2-BBAF-3A21D9A15489}"/>
              </a:ext>
            </a:extLst>
          </p:cNvPr>
          <p:cNvSpPr/>
          <p:nvPr/>
        </p:nvSpPr>
        <p:spPr>
          <a:xfrm>
            <a:off x="5892480" y="4475956"/>
            <a:ext cx="2777652" cy="577064"/>
          </a:xfrm>
          <a:prstGeom prst="wedgeRoundRectCallout">
            <a:avLst>
              <a:gd name="adj1" fmla="val -38077"/>
              <a:gd name="adj2" fmla="val -1268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TIP: To learn how to access your lists, go to Managing your Profile, in the next section.</a:t>
            </a:r>
          </a:p>
        </p:txBody>
      </p:sp>
    </p:spTree>
    <p:extLst>
      <p:ext uri="{BB962C8B-B14F-4D97-AF65-F5344CB8AC3E}">
        <p14:creationId xmlns:p14="http://schemas.microsoft.com/office/powerpoint/2010/main" val="1236639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037" y="1584461"/>
            <a:ext cx="8240822" cy="1102519"/>
          </a:xfrm>
        </p:spPr>
        <p:txBody>
          <a:bodyPr/>
          <a:lstStyle/>
          <a:p>
            <a:r>
              <a:rPr lang="en-US" sz="4300" b="1" dirty="0"/>
              <a:t>Creating a Profile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2686980"/>
            <a:ext cx="7196144" cy="1314450"/>
          </a:xfrm>
        </p:spPr>
        <p:txBody>
          <a:bodyPr>
            <a:normAutofit fontScale="92500"/>
          </a:bodyPr>
          <a:lstStyle/>
          <a:p>
            <a:r>
              <a:rPr lang="en-US" dirty="0"/>
              <a:t>Saving searches, adding videos to reading lists, and creating video clips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40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64" y="1284869"/>
            <a:ext cx="4351644" cy="3589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10389"/>
            <a:ext cx="4985057" cy="857250"/>
          </a:xfrm>
        </p:spPr>
        <p:txBody>
          <a:bodyPr>
            <a:normAutofit/>
          </a:bodyPr>
          <a:lstStyle/>
          <a:p>
            <a:r>
              <a:rPr lang="de-CH" dirty="0"/>
              <a:t>Creating a Profile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4501824" y="1017168"/>
            <a:ext cx="3042406" cy="1421766"/>
          </a:xfrm>
          <a:prstGeom prst="wedgeRoundRectCallout">
            <a:avLst>
              <a:gd name="adj1" fmla="val -72488"/>
              <a:gd name="adj2" fmla="val -766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the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Profile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button, then select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my profile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towards the bottom of the pop-up window that appears.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813960" y="2732412"/>
            <a:ext cx="2478291" cy="694574"/>
          </a:xfrm>
          <a:prstGeom prst="wedgeRoundRectCallout">
            <a:avLst>
              <a:gd name="adj1" fmla="val -61530"/>
              <a:gd name="adj2" fmla="val -2374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Once you’ve created your free profile, you can sign in here at any time.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982" y="3326674"/>
            <a:ext cx="3665875" cy="168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057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406"/>
            <a:ext cx="8229600" cy="857250"/>
          </a:xfrm>
        </p:spPr>
        <p:txBody>
          <a:bodyPr/>
          <a:lstStyle/>
          <a:p>
            <a:r>
              <a:rPr lang="de-CH" dirty="0"/>
              <a:t>Saving searches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55AEA-4909-4A32-AEB2-E40FD7344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931" y="1029923"/>
            <a:ext cx="4755929" cy="403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297140" y="1568525"/>
            <a:ext cx="3633731" cy="1207230"/>
          </a:xfrm>
          <a:prstGeom prst="wedgeRoundRectCallout">
            <a:avLst>
              <a:gd name="adj1" fmla="val 98714"/>
              <a:gd name="adj2" fmla="val -10620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you’re logged into your Profile and you are viewing your search results, click the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Save Search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button to save your search criteria, so that you can quickly     re-run the same search again later.</a:t>
            </a:r>
          </a:p>
        </p:txBody>
      </p:sp>
    </p:spTree>
    <p:extLst>
      <p:ext uri="{BB962C8B-B14F-4D97-AF65-F5344CB8AC3E}">
        <p14:creationId xmlns:p14="http://schemas.microsoft.com/office/powerpoint/2010/main" val="4162285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Managing lists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543040" y="153685"/>
            <a:ext cx="2394005" cy="1169515"/>
          </a:xfrm>
          <a:prstGeom prst="wedgeRoundRectCallout">
            <a:avLst>
              <a:gd name="adj1" fmla="val 27167"/>
              <a:gd name="adj2" fmla="val 191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logged in to your Profile, you can add resources to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 Lists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order to save items of interest for later.</a:t>
            </a: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557491" y="4375150"/>
            <a:ext cx="1703109" cy="46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C8AF46-E07E-4D09-9E60-8DCBFE248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57" y="1379471"/>
            <a:ext cx="5844293" cy="330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19D256-9C71-4377-BCA5-603D9C6A8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428" y="2717600"/>
            <a:ext cx="1929372" cy="218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6146800" y="1477958"/>
            <a:ext cx="2910414" cy="593241"/>
          </a:xfrm>
          <a:prstGeom prst="wedgeRoundRectCallout">
            <a:avLst>
              <a:gd name="adj1" fmla="val -62375"/>
              <a:gd name="adj2" fmla="val 4278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any resource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page, click the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 to list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button.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434483" y="2439371"/>
            <a:ext cx="2622731" cy="1304188"/>
          </a:xfrm>
          <a:prstGeom prst="wedgeRoundRectCallout">
            <a:avLst>
              <a:gd name="adj1" fmla="val -65346"/>
              <a:gd name="adj2" fmla="val -4110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the pop-up window appears, choose an existing list to add your resource to, or create a new list.</a:t>
            </a:r>
          </a:p>
        </p:txBody>
      </p:sp>
    </p:spTree>
    <p:extLst>
      <p:ext uri="{BB962C8B-B14F-4D97-AF65-F5344CB8AC3E}">
        <p14:creationId xmlns:p14="http://schemas.microsoft.com/office/powerpoint/2010/main" val="2452885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Managing lists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543040" y="153685"/>
            <a:ext cx="2394005" cy="1169515"/>
          </a:xfrm>
          <a:prstGeom prst="wedgeRoundRectCallout">
            <a:avLst>
              <a:gd name="adj1" fmla="val 27167"/>
              <a:gd name="adj2" fmla="val 191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logged in to your Profile, you can add resources to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 Lists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order to save items of interest for later.</a:t>
            </a: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557491" y="4375150"/>
            <a:ext cx="1703109" cy="46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232DAE-775B-4EF5-878A-F123D532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028" y="1323200"/>
            <a:ext cx="4242769" cy="3600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6314314" y="2471505"/>
            <a:ext cx="2622731" cy="1304188"/>
          </a:xfrm>
          <a:prstGeom prst="wedgeRoundRectCallout">
            <a:avLst>
              <a:gd name="adj1" fmla="val -63532"/>
              <a:gd name="adj2" fmla="val -4242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can also add an item to a list from your search results page.</a:t>
            </a:r>
          </a:p>
        </p:txBody>
      </p:sp>
    </p:spTree>
    <p:extLst>
      <p:ext uri="{BB962C8B-B14F-4D97-AF65-F5344CB8AC3E}">
        <p14:creationId xmlns:p14="http://schemas.microsoft.com/office/powerpoint/2010/main" val="618522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400" b="0" i="0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Create video clips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DD52B-363B-41FA-B3C5-AFA455444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077" y="838726"/>
            <a:ext cx="5856723" cy="366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A488C80A-FF74-4448-AB4D-3B20C507EF92}"/>
              </a:ext>
            </a:extLst>
          </p:cNvPr>
          <p:cNvSpPr/>
          <p:nvPr/>
        </p:nvSpPr>
        <p:spPr>
          <a:xfrm>
            <a:off x="97024" y="1107266"/>
            <a:ext cx="2526510" cy="3401143"/>
          </a:xfrm>
          <a:prstGeom prst="wedgeRoundRectCallout">
            <a:avLst>
              <a:gd name="adj1" fmla="val 85620"/>
              <a:gd name="adj2" fmla="val 2634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video clips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on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Clip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beneath the video.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the sliders that appear on the video to select the start and end times of your clip.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on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Save to my clips (a list just for clips)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Save to my list.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you select,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Save to my list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choose the list you’d like to add the video clip to, or create a brand-new list.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will need to be signed in to your Profile to save clips.*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15DBDADC-5964-4665-AA5E-E15D8E698D14}"/>
              </a:ext>
            </a:extLst>
          </p:cNvPr>
          <p:cNvSpPr/>
          <p:nvPr/>
        </p:nvSpPr>
        <p:spPr>
          <a:xfrm>
            <a:off x="6812629" y="4739524"/>
            <a:ext cx="760837" cy="216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EE5C88D8-23B8-49C4-818D-BF664FDE2174}"/>
              </a:ext>
            </a:extLst>
          </p:cNvPr>
          <p:cNvSpPr/>
          <p:nvPr/>
        </p:nvSpPr>
        <p:spPr>
          <a:xfrm>
            <a:off x="6172990" y="4325994"/>
            <a:ext cx="2777652" cy="694574"/>
          </a:xfrm>
          <a:prstGeom prst="wedgeRoundRectCallout">
            <a:avLst>
              <a:gd name="adj1" fmla="val -38077"/>
              <a:gd name="adj2" fmla="val -1268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TIP: To learn how to access your lists, go to Managing your Profile,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3709932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Managing your Profile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FFFCB-DDCE-43E2-917D-CD4FD2DDF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208" y="1295615"/>
            <a:ext cx="4048327" cy="297124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559212" y="1221600"/>
            <a:ext cx="2371691" cy="985774"/>
          </a:xfrm>
          <a:prstGeom prst="wedgeRoundRectCallout">
            <a:avLst>
              <a:gd name="adj1" fmla="val -79902"/>
              <a:gd name="adj2" fmla="val -21766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you are signed in, you can access your lists and saved searches by clicking on your name at the top-right of any page.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105918" y="3229575"/>
            <a:ext cx="2483394" cy="1621099"/>
          </a:xfrm>
          <a:prstGeom prst="wedgeRoundRectCallout">
            <a:avLst>
              <a:gd name="adj1" fmla="val 64949"/>
              <a:gd name="adj2" fmla="val -2476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 my profile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edit your profile details, and view and edit your saved searches and lists.</a:t>
            </a:r>
          </a:p>
        </p:txBody>
      </p:sp>
    </p:spTree>
    <p:extLst>
      <p:ext uri="{BB962C8B-B14F-4D97-AF65-F5344CB8AC3E}">
        <p14:creationId xmlns:p14="http://schemas.microsoft.com/office/powerpoint/2010/main" val="3775107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Managing your Profile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308B14-1883-487E-AFE9-C37054246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69" y="1741714"/>
            <a:ext cx="3888714" cy="144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ular Callout 11"/>
          <p:cNvSpPr/>
          <p:nvPr/>
        </p:nvSpPr>
        <p:spPr>
          <a:xfrm>
            <a:off x="966651" y="1205765"/>
            <a:ext cx="2151018" cy="535949"/>
          </a:xfrm>
          <a:prstGeom prst="wedgeRoundRectCallout">
            <a:avLst>
              <a:gd name="adj1" fmla="val -21111"/>
              <a:gd name="adj2" fmla="val 7327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Toggle between your profile areas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B8030-7DEA-42E1-BAC0-491A28ADD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38" y="2841987"/>
            <a:ext cx="3690710" cy="201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4145743" y="2073014"/>
            <a:ext cx="1441121" cy="666017"/>
          </a:xfrm>
          <a:prstGeom prst="wedgeRoundRectCallout">
            <a:avLst>
              <a:gd name="adj1" fmla="val 22067"/>
              <a:gd name="adj2" fmla="val 8389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 Lists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695DD-BB3A-4B0E-A47F-B1EA18F56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121" y="3463263"/>
            <a:ext cx="3940050" cy="149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ounded Rectangular Callout 14"/>
          <p:cNvSpPr/>
          <p:nvPr/>
        </p:nvSpPr>
        <p:spPr>
          <a:xfrm>
            <a:off x="6858548" y="2656463"/>
            <a:ext cx="1526922" cy="666017"/>
          </a:xfrm>
          <a:prstGeom prst="wedgeRoundRectCallout">
            <a:avLst>
              <a:gd name="adj1" fmla="val 23275"/>
              <a:gd name="adj2" fmla="val 8651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 Searches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918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/>
              <a:t>Do you have any questions?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8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Session 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53496"/>
            <a:ext cx="8229600" cy="2782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 the end of this session, participants will be able to: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Describe how </a:t>
            </a:r>
            <a:r>
              <a:rPr lang="en-GB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SAGE Video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resources can help them in their study and research</a:t>
            </a:r>
          </a:p>
          <a:p>
            <a:endParaRPr lang="en-GB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Locate relevant videos using browse and search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Save a video to a list within the platform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6139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/>
              <a:t>Thank you for listening!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6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Discussion 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 is your level of experience in using the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SAGE Video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platform?</a:t>
            </a:r>
          </a:p>
          <a:p>
            <a:pPr lvl="0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 would you most like to gain from attending today?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are you currently using video in your own teaching or learning?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would you like to be using video in your</a:t>
            </a:r>
          </a:p>
          <a:p>
            <a:pPr marL="0" indent="0">
              <a:buNone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own teaching or learning?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1886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840100"/>
            <a:ext cx="8240822" cy="1102519"/>
          </a:xfrm>
        </p:spPr>
        <p:txBody>
          <a:bodyPr/>
          <a:lstStyle/>
          <a:p>
            <a:r>
              <a:rPr lang="en-US" b="1" dirty="0"/>
              <a:t>Introduction to the platform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2683"/>
            <a:ext cx="7772400" cy="1314450"/>
          </a:xfrm>
        </p:spPr>
        <p:txBody>
          <a:bodyPr/>
          <a:lstStyle/>
          <a:p>
            <a:r>
              <a:rPr lang="en-US" dirty="0"/>
              <a:t>Why watch educational video? </a:t>
            </a:r>
          </a:p>
          <a:p>
            <a:r>
              <a:rPr lang="en-US" dirty="0"/>
              <a:t>What is it? What’s in it? Who is it for?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59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watch educational video?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37625"/>
            <a:ext cx="8229600" cy="221014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conducted market research in the 2014/15 academic year, </a:t>
            </a:r>
            <a:r>
              <a:rPr lang="en-US" dirty="0">
                <a:hlinkClick r:id="rId2"/>
              </a:rPr>
              <a:t>White paper study conducted by SAGE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surveyed 1673 students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49% undergraduate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33% graduate/post-graduate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18% unspecified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57200" y="3578942"/>
            <a:ext cx="6430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Respondents came from North America, Asia Pacific, Europe and South America</a:t>
            </a:r>
          </a:p>
        </p:txBody>
      </p:sp>
    </p:spTree>
    <p:extLst>
      <p:ext uri="{BB962C8B-B14F-4D97-AF65-F5344CB8AC3E}">
        <p14:creationId xmlns:p14="http://schemas.microsoft.com/office/powerpoint/2010/main" val="3114267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Why watch educational video?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According to our respondents, this is the reason people watch educational video: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700" dirty="0">
                <a:solidFill>
                  <a:srgbClr val="F0536A"/>
                </a:solidFill>
              </a:rPr>
              <a:t>63.4%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Professor plays it during class</a:t>
            </a:r>
          </a:p>
          <a:p>
            <a:r>
              <a:rPr lang="en-US" sz="1700" dirty="0">
                <a:solidFill>
                  <a:srgbClr val="F0536A"/>
                </a:solidFill>
              </a:rPr>
              <a:t>59.3%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help in understanding course material </a:t>
            </a:r>
            <a:r>
              <a:rPr lang="en-US" sz="1700" dirty="0">
                <a:solidFill>
                  <a:srgbClr val="F0536A"/>
                </a:solidFill>
              </a:rPr>
              <a:t>		 </a:t>
            </a:r>
          </a:p>
          <a:p>
            <a:r>
              <a:rPr lang="en-US" sz="1700" dirty="0">
                <a:solidFill>
                  <a:srgbClr val="F0536A"/>
                </a:solidFill>
              </a:rPr>
              <a:t>43.2%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Assigned as homework prior to class </a:t>
            </a:r>
            <a:r>
              <a:rPr lang="en-US" sz="1700" dirty="0">
                <a:solidFill>
                  <a:srgbClr val="90AAF4"/>
                </a:solidFill>
              </a:rPr>
              <a:t>	</a:t>
            </a:r>
            <a:r>
              <a:rPr lang="en-US" sz="1700" dirty="0">
                <a:solidFill>
                  <a:srgbClr val="F0536A"/>
                </a:solidFill>
              </a:rPr>
              <a:t>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41.4%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Assigned as supplemental material </a:t>
            </a:r>
            <a:r>
              <a:rPr lang="en-US" sz="1700" dirty="0">
                <a:solidFill>
                  <a:srgbClr val="F0536A"/>
                </a:solidFill>
              </a:rPr>
              <a:t>	 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34.3%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see the steps necessary to do something successfully   </a:t>
            </a:r>
          </a:p>
          <a:p>
            <a:r>
              <a:rPr lang="en-US" sz="1700" dirty="0">
                <a:solidFill>
                  <a:srgbClr val="F0536A"/>
                </a:solidFill>
              </a:rPr>
              <a:t>31.8%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see a practical example of a theoretical concept </a:t>
            </a:r>
            <a:r>
              <a:rPr lang="en-US" sz="1700" dirty="0">
                <a:solidFill>
                  <a:srgbClr val="F0536A"/>
                </a:solidFill>
              </a:rPr>
              <a:t>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29.4%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get another perspective </a:t>
            </a:r>
            <a:r>
              <a:rPr lang="en-US" sz="1700" dirty="0">
                <a:solidFill>
                  <a:srgbClr val="F0536A"/>
                </a:solidFill>
              </a:rPr>
              <a:t>	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25.1%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 part of a research assignment 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17.7%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illustrate a point in a presentation you are making</a:t>
            </a:r>
            <a:endParaRPr lang="en-GB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6061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1336" y="383459"/>
            <a:ext cx="8472948" cy="4409768"/>
          </a:xfrm>
          <a:solidFill>
            <a:srgbClr val="50B2C3"/>
          </a:solidFill>
        </p:spPr>
        <p:txBody>
          <a:bodyPr>
            <a:noAutofit/>
          </a:bodyPr>
          <a:lstStyle/>
          <a:p>
            <a:pPr algn="ctr"/>
            <a:r>
              <a:rPr lang="en-US" sz="2800" b="1" i="1" dirty="0"/>
              <a:t>SAGE Video </a:t>
            </a:r>
            <a:r>
              <a:rPr lang="en-US" sz="2800" dirty="0"/>
              <a:t>is a series of </a:t>
            </a:r>
            <a:r>
              <a:rPr lang="en-US" sz="2800" b="1" dirty="0"/>
              <a:t>streaming video collections </a:t>
            </a:r>
            <a:r>
              <a:rPr lang="en-US" sz="2800" dirty="0"/>
              <a:t>developed in partnership with leading academics, societies and practitioners, to deliver pedagogical and research-oriented video mapped to disciplinary curricular needs.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You can access the platform at:</a:t>
            </a:r>
          </a:p>
          <a:p>
            <a:pPr algn="ctr"/>
            <a:r>
              <a:rPr lang="en-GB" sz="2800" b="1" u="sng" dirty="0"/>
              <a:t>http://sk.sagepub.com/video</a:t>
            </a:r>
            <a:endParaRPr lang="en-GB" sz="2800" b="1" dirty="0"/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2108006" y="4013588"/>
            <a:ext cx="4976849" cy="544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02903"/>
      </p:ext>
    </p:extLst>
  </p:cSld>
  <p:clrMapOvr>
    <a:masterClrMapping/>
  </p:clrMapOvr>
</p:sld>
</file>

<file path=ppt/theme/theme1.xml><?xml version="1.0" encoding="utf-8"?>
<a:theme xmlns:a="http://schemas.openxmlformats.org/drawingml/2006/main" name="New Master Slides widescreen">
  <a:themeElements>
    <a:clrScheme name="Training Services">
      <a:dk1>
        <a:srgbClr val="000000"/>
      </a:dk1>
      <a:lt1>
        <a:sysClr val="window" lastClr="FFFFFF"/>
      </a:lt1>
      <a:dk2>
        <a:srgbClr val="50B2C3"/>
      </a:dk2>
      <a:lt2>
        <a:srgbClr val="FFFFFF"/>
      </a:lt2>
      <a:accent1>
        <a:srgbClr val="3B89B8"/>
      </a:accent1>
      <a:accent2>
        <a:srgbClr val="003399"/>
      </a:accent2>
      <a:accent3>
        <a:srgbClr val="6C2480"/>
      </a:accent3>
      <a:accent4>
        <a:srgbClr val="EE648B"/>
      </a:accent4>
      <a:accent5>
        <a:srgbClr val="FFEB9C"/>
      </a:accent5>
      <a:accent6>
        <a:srgbClr val="53BCFF"/>
      </a:accent6>
      <a:hlink>
        <a:srgbClr val="50B2C3"/>
      </a:hlink>
      <a:folHlink>
        <a:srgbClr val="50B2C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Master Slides widescreen.potx</Template>
  <TotalTime>8655</TotalTime>
  <Words>2055</Words>
  <Application>Microsoft Office PowerPoint</Application>
  <PresentationFormat>On-screen Show (16:9)</PresentationFormat>
  <Paragraphs>198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Wingdings</vt:lpstr>
      <vt:lpstr>New Master Slides widescreen</vt:lpstr>
      <vt:lpstr>PowerPoint Presentation</vt:lpstr>
      <vt:lpstr>SAGE Video</vt:lpstr>
      <vt:lpstr>Session outline</vt:lpstr>
      <vt:lpstr>Session objectives</vt:lpstr>
      <vt:lpstr>Discussion Questions</vt:lpstr>
      <vt:lpstr>Introduction to the platform</vt:lpstr>
      <vt:lpstr>Why watch educational video?</vt:lpstr>
      <vt:lpstr>Why watch educational video?</vt:lpstr>
      <vt:lpstr>PowerPoint Presentation</vt:lpstr>
      <vt:lpstr>What’s in it?</vt:lpstr>
      <vt:lpstr>PowerPoint Presentation</vt:lpstr>
      <vt:lpstr>SAGE Video collections</vt:lpstr>
      <vt:lpstr>Video types</vt:lpstr>
      <vt:lpstr>Who is it for?</vt:lpstr>
      <vt:lpstr>Getting started on the platform</vt:lpstr>
      <vt:lpstr>The SAGE Knowledge homepage</vt:lpstr>
      <vt:lpstr>Browsing by  Collection</vt:lpstr>
      <vt:lpstr>The SAGE Video homepage</vt:lpstr>
      <vt:lpstr>Browsing from the SAGE Video homepage</vt:lpstr>
      <vt:lpstr>PowerPoint Presentation</vt:lpstr>
      <vt:lpstr>Browsing from the SAGE Video homepage</vt:lpstr>
      <vt:lpstr>Using the Quick search</vt:lpstr>
      <vt:lpstr>Using the Advanced search</vt:lpstr>
      <vt:lpstr>Viewing your results</vt:lpstr>
      <vt:lpstr>The Video 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a Profile</vt:lpstr>
      <vt:lpstr>Creating a Profile</vt:lpstr>
      <vt:lpstr>Saving searches</vt:lpstr>
      <vt:lpstr>Managing lists</vt:lpstr>
      <vt:lpstr>Managing lists</vt:lpstr>
      <vt:lpstr>PowerPoint Presentation</vt:lpstr>
      <vt:lpstr>Managing your Profile</vt:lpstr>
      <vt:lpstr>Managing your Profile</vt:lpstr>
      <vt:lpstr>Do you have any questions?</vt:lpstr>
      <vt:lpstr>Thank you for listening!</vt:lpstr>
    </vt:vector>
  </TitlesOfParts>
  <Company>Sage Publications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know</dc:title>
  <dc:creator>Martha Sedgwick</dc:creator>
  <cp:lastModifiedBy>Chloe Turner</cp:lastModifiedBy>
  <cp:revision>642</cp:revision>
  <dcterms:created xsi:type="dcterms:W3CDTF">2012-11-12T22:03:53Z</dcterms:created>
  <dcterms:modified xsi:type="dcterms:W3CDTF">2021-01-18T17:07:15Z</dcterms:modified>
</cp:coreProperties>
</file>