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727" r:id="rId2"/>
    <p:sldId id="728" r:id="rId3"/>
    <p:sldId id="717" r:id="rId4"/>
    <p:sldId id="726" r:id="rId5"/>
    <p:sldId id="709" r:id="rId6"/>
    <p:sldId id="720" r:id="rId7"/>
    <p:sldId id="711" r:id="rId8"/>
    <p:sldId id="712" r:id="rId9"/>
    <p:sldId id="724" r:id="rId10"/>
    <p:sldId id="707" r:id="rId11"/>
    <p:sldId id="721" r:id="rId12"/>
    <p:sldId id="722" r:id="rId13"/>
    <p:sldId id="719" r:id="rId14"/>
    <p:sldId id="723" r:id="rId15"/>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rgbClr val="790015"/>
        </a:solidFill>
        <a:latin typeface="Times New Roman" pitchFamily="18" charset="0"/>
        <a:ea typeface="+mn-ea"/>
        <a:cs typeface="+mn-cs"/>
      </a:defRPr>
    </a:lvl1pPr>
    <a:lvl2pPr marL="457200" algn="l" rtl="0" eaLnBrk="0" fontAlgn="base" hangingPunct="0">
      <a:spcBef>
        <a:spcPct val="0"/>
      </a:spcBef>
      <a:spcAft>
        <a:spcPct val="0"/>
      </a:spcAft>
      <a:defRPr sz="2400" kern="1200">
        <a:solidFill>
          <a:srgbClr val="790015"/>
        </a:solidFill>
        <a:latin typeface="Times New Roman" pitchFamily="18" charset="0"/>
        <a:ea typeface="+mn-ea"/>
        <a:cs typeface="+mn-cs"/>
      </a:defRPr>
    </a:lvl2pPr>
    <a:lvl3pPr marL="914400" algn="l" rtl="0" eaLnBrk="0" fontAlgn="base" hangingPunct="0">
      <a:spcBef>
        <a:spcPct val="0"/>
      </a:spcBef>
      <a:spcAft>
        <a:spcPct val="0"/>
      </a:spcAft>
      <a:defRPr sz="2400" kern="1200">
        <a:solidFill>
          <a:srgbClr val="790015"/>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rgbClr val="790015"/>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rgbClr val="790015"/>
        </a:solidFill>
        <a:latin typeface="Times New Roman" pitchFamily="18" charset="0"/>
        <a:ea typeface="+mn-ea"/>
        <a:cs typeface="+mn-cs"/>
      </a:defRPr>
    </a:lvl5pPr>
    <a:lvl6pPr marL="2286000" algn="l" defTabSz="914400" rtl="0" eaLnBrk="1" latinLnBrk="0" hangingPunct="1">
      <a:defRPr sz="2400" kern="1200">
        <a:solidFill>
          <a:srgbClr val="790015"/>
        </a:solidFill>
        <a:latin typeface="Times New Roman" pitchFamily="18" charset="0"/>
        <a:ea typeface="+mn-ea"/>
        <a:cs typeface="+mn-cs"/>
      </a:defRPr>
    </a:lvl6pPr>
    <a:lvl7pPr marL="2743200" algn="l" defTabSz="914400" rtl="0" eaLnBrk="1" latinLnBrk="0" hangingPunct="1">
      <a:defRPr sz="2400" kern="1200">
        <a:solidFill>
          <a:srgbClr val="790015"/>
        </a:solidFill>
        <a:latin typeface="Times New Roman" pitchFamily="18" charset="0"/>
        <a:ea typeface="+mn-ea"/>
        <a:cs typeface="+mn-cs"/>
      </a:defRPr>
    </a:lvl7pPr>
    <a:lvl8pPr marL="3200400" algn="l" defTabSz="914400" rtl="0" eaLnBrk="1" latinLnBrk="0" hangingPunct="1">
      <a:defRPr sz="2400" kern="1200">
        <a:solidFill>
          <a:srgbClr val="790015"/>
        </a:solidFill>
        <a:latin typeface="Times New Roman" pitchFamily="18" charset="0"/>
        <a:ea typeface="+mn-ea"/>
        <a:cs typeface="+mn-cs"/>
      </a:defRPr>
    </a:lvl8pPr>
    <a:lvl9pPr marL="3657600" algn="l" defTabSz="914400" rtl="0" eaLnBrk="1" latinLnBrk="0" hangingPunct="1">
      <a:defRPr sz="2400" kern="1200">
        <a:solidFill>
          <a:srgbClr val="790015"/>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0000"/>
    <a:srgbClr val="BC3700"/>
    <a:srgbClr val="C03700"/>
    <a:srgbClr val="00FF00"/>
    <a:srgbClr val="790015"/>
    <a:srgbClr val="037C03"/>
    <a:srgbClr val="FC0128"/>
    <a:srgbClr val="00279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1229" autoAdjust="0"/>
  </p:normalViewPr>
  <p:slideViewPr>
    <p:cSldViewPr>
      <p:cViewPr>
        <p:scale>
          <a:sx n="60" d="100"/>
          <a:sy n="60" d="100"/>
        </p:scale>
        <p:origin x="-1344" y="-72"/>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944"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slide" Target="slides/slide7.xml"/><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9525"/>
            <a:ext cx="3076575" cy="479425"/>
          </a:xfrm>
          <a:prstGeom prst="rect">
            <a:avLst/>
          </a:prstGeom>
          <a:noFill/>
          <a:ln w="9525">
            <a:noFill/>
            <a:miter lim="800000"/>
            <a:headEnd/>
            <a:tailEnd/>
          </a:ln>
          <a:effectLst/>
        </p:spPr>
        <p:txBody>
          <a:bodyPr vert="horz" wrap="square" lIns="19006" tIns="0" rIns="19006" bIns="0" numCol="1" anchor="t" anchorCtr="0" compatLnSpc="1">
            <a:prstTxWarp prst="textNoShape">
              <a:avLst/>
            </a:prstTxWarp>
          </a:bodyPr>
          <a:lstStyle>
            <a:lvl1pPr defTabSz="911225">
              <a:defRPr sz="1000" i="1"/>
            </a:lvl1pPr>
          </a:lstStyle>
          <a:p>
            <a:pPr>
              <a:defRPr/>
            </a:pPr>
            <a:endParaRPr lang="en-US"/>
          </a:p>
        </p:txBody>
      </p:sp>
      <p:sp>
        <p:nvSpPr>
          <p:cNvPr id="3075" name="Rectangle 3"/>
          <p:cNvSpPr>
            <a:spLocks noGrp="1" noChangeArrowheads="1"/>
          </p:cNvSpPr>
          <p:nvPr>
            <p:ph type="dt" sz="quarter" idx="1"/>
          </p:nvPr>
        </p:nvSpPr>
        <p:spPr bwMode="auto">
          <a:xfrm>
            <a:off x="4022725" y="9525"/>
            <a:ext cx="3076575" cy="479425"/>
          </a:xfrm>
          <a:prstGeom prst="rect">
            <a:avLst/>
          </a:prstGeom>
          <a:noFill/>
          <a:ln w="9525">
            <a:noFill/>
            <a:miter lim="800000"/>
            <a:headEnd/>
            <a:tailEnd/>
          </a:ln>
          <a:effectLst/>
        </p:spPr>
        <p:txBody>
          <a:bodyPr vert="horz" wrap="square" lIns="19006" tIns="0" rIns="19006" bIns="0" numCol="1" anchor="t" anchorCtr="0" compatLnSpc="1">
            <a:prstTxWarp prst="textNoShape">
              <a:avLst/>
            </a:prstTxWarp>
          </a:bodyPr>
          <a:lstStyle>
            <a:lvl1pPr algn="r" defTabSz="911225">
              <a:defRPr sz="1000" i="1"/>
            </a:lvl1pPr>
          </a:lstStyle>
          <a:p>
            <a:pPr>
              <a:defRPr/>
            </a:pPr>
            <a:endParaRPr lang="en-US"/>
          </a:p>
        </p:txBody>
      </p:sp>
      <p:sp>
        <p:nvSpPr>
          <p:cNvPr id="3076" name="Rectangle 4"/>
          <p:cNvSpPr>
            <a:spLocks noGrp="1" noChangeArrowheads="1"/>
          </p:cNvSpPr>
          <p:nvPr>
            <p:ph type="ftr" sz="quarter" idx="2"/>
          </p:nvPr>
        </p:nvSpPr>
        <p:spPr bwMode="auto">
          <a:xfrm>
            <a:off x="0" y="9745663"/>
            <a:ext cx="3076575" cy="479425"/>
          </a:xfrm>
          <a:prstGeom prst="rect">
            <a:avLst/>
          </a:prstGeom>
          <a:noFill/>
          <a:ln w="9525">
            <a:noFill/>
            <a:miter lim="800000"/>
            <a:headEnd/>
            <a:tailEnd/>
          </a:ln>
          <a:effectLst/>
        </p:spPr>
        <p:txBody>
          <a:bodyPr vert="horz" wrap="square" lIns="19006" tIns="0" rIns="19006" bIns="0" numCol="1" anchor="b" anchorCtr="0" compatLnSpc="1">
            <a:prstTxWarp prst="textNoShape">
              <a:avLst/>
            </a:prstTxWarp>
          </a:bodyPr>
          <a:lstStyle>
            <a:lvl1pPr defTabSz="911225">
              <a:defRPr sz="1000" i="1"/>
            </a:lvl1pPr>
          </a:lstStyle>
          <a:p>
            <a:pPr>
              <a:defRPr/>
            </a:pPr>
            <a:endParaRPr lang="en-US"/>
          </a:p>
        </p:txBody>
      </p:sp>
      <p:sp>
        <p:nvSpPr>
          <p:cNvPr id="3077" name="Rectangle 5"/>
          <p:cNvSpPr>
            <a:spLocks noGrp="1" noChangeArrowheads="1"/>
          </p:cNvSpPr>
          <p:nvPr>
            <p:ph type="sldNum" sz="quarter" idx="3"/>
          </p:nvPr>
        </p:nvSpPr>
        <p:spPr bwMode="auto">
          <a:xfrm>
            <a:off x="4022725" y="9745663"/>
            <a:ext cx="3076575" cy="479425"/>
          </a:xfrm>
          <a:prstGeom prst="rect">
            <a:avLst/>
          </a:prstGeom>
          <a:noFill/>
          <a:ln w="9525">
            <a:noFill/>
            <a:miter lim="800000"/>
            <a:headEnd/>
            <a:tailEnd/>
          </a:ln>
          <a:effectLst/>
        </p:spPr>
        <p:txBody>
          <a:bodyPr vert="horz" wrap="square" lIns="19006" tIns="0" rIns="19006" bIns="0" numCol="1" anchor="b" anchorCtr="0" compatLnSpc="1">
            <a:prstTxWarp prst="textNoShape">
              <a:avLst/>
            </a:prstTxWarp>
          </a:bodyPr>
          <a:lstStyle>
            <a:lvl1pPr algn="r" defTabSz="911225">
              <a:defRPr sz="1000" i="1"/>
            </a:lvl1pPr>
          </a:lstStyle>
          <a:p>
            <a:pPr>
              <a:defRPr/>
            </a:pPr>
            <a:fld id="{44D04CE0-2843-41AA-813C-F72754667DCB}" type="slidenum">
              <a:rPr lang="en-US"/>
              <a:pPr>
                <a:defRPr/>
              </a:pPr>
              <a:t>‹#›</a:t>
            </a:fld>
            <a:endParaRPr lang="en-US"/>
          </a:p>
        </p:txBody>
      </p:sp>
    </p:spTree>
    <p:extLst>
      <p:ext uri="{BB962C8B-B14F-4D97-AF65-F5344CB8AC3E}">
        <p14:creationId xmlns:p14="http://schemas.microsoft.com/office/powerpoint/2010/main" xmlns="" val="2755094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9525"/>
            <a:ext cx="3076575" cy="479425"/>
          </a:xfrm>
          <a:prstGeom prst="rect">
            <a:avLst/>
          </a:prstGeom>
          <a:noFill/>
          <a:ln w="9525">
            <a:noFill/>
            <a:miter lim="800000"/>
            <a:headEnd/>
            <a:tailEnd/>
          </a:ln>
          <a:effectLst/>
        </p:spPr>
        <p:txBody>
          <a:bodyPr vert="horz" wrap="square" lIns="19006" tIns="0" rIns="19006" bIns="0" numCol="1" anchor="t" anchorCtr="0" compatLnSpc="1">
            <a:prstTxWarp prst="textNoShape">
              <a:avLst/>
            </a:prstTxWarp>
          </a:bodyPr>
          <a:lstStyle>
            <a:lvl1pPr defTabSz="911225">
              <a:defRPr sz="10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4022725" y="9525"/>
            <a:ext cx="3076575" cy="479425"/>
          </a:xfrm>
          <a:prstGeom prst="rect">
            <a:avLst/>
          </a:prstGeom>
          <a:noFill/>
          <a:ln w="9525">
            <a:noFill/>
            <a:miter lim="800000"/>
            <a:headEnd/>
            <a:tailEnd/>
          </a:ln>
          <a:effectLst/>
        </p:spPr>
        <p:txBody>
          <a:bodyPr vert="horz" wrap="square" lIns="19006" tIns="0" rIns="19006" bIns="0" numCol="1" anchor="t" anchorCtr="0" compatLnSpc="1">
            <a:prstTxWarp prst="textNoShape">
              <a:avLst/>
            </a:prstTxWarp>
          </a:bodyPr>
          <a:lstStyle>
            <a:lvl1pPr algn="r" defTabSz="911225">
              <a:defRPr sz="1000" i="1">
                <a:solidFill>
                  <a:schemeClr val="tx1"/>
                </a:solidFill>
              </a:defRPr>
            </a:lvl1pPr>
          </a:lstStyle>
          <a:p>
            <a:pPr>
              <a:defRPr/>
            </a:pPr>
            <a:endParaRPr lang="en-US"/>
          </a:p>
        </p:txBody>
      </p:sp>
      <p:sp>
        <p:nvSpPr>
          <p:cNvPr id="2052" name="Rectangle 4"/>
          <p:cNvSpPr>
            <a:spLocks noGrp="1" noChangeArrowheads="1"/>
          </p:cNvSpPr>
          <p:nvPr>
            <p:ph type="ftr" sz="quarter" idx="4"/>
          </p:nvPr>
        </p:nvSpPr>
        <p:spPr bwMode="auto">
          <a:xfrm>
            <a:off x="0" y="9745663"/>
            <a:ext cx="3076575" cy="479425"/>
          </a:xfrm>
          <a:prstGeom prst="rect">
            <a:avLst/>
          </a:prstGeom>
          <a:noFill/>
          <a:ln w="9525">
            <a:noFill/>
            <a:miter lim="800000"/>
            <a:headEnd/>
            <a:tailEnd/>
          </a:ln>
          <a:effectLst/>
        </p:spPr>
        <p:txBody>
          <a:bodyPr vert="horz" wrap="square" lIns="19006" tIns="0" rIns="19006" bIns="0" numCol="1" anchor="b" anchorCtr="0" compatLnSpc="1">
            <a:prstTxWarp prst="textNoShape">
              <a:avLst/>
            </a:prstTxWarp>
          </a:bodyPr>
          <a:lstStyle>
            <a:lvl1pPr defTabSz="911225">
              <a:defRPr sz="1000" i="1">
                <a:solidFill>
                  <a:schemeClr val="tx1"/>
                </a:solidFill>
              </a:defRPr>
            </a:lvl1pPr>
          </a:lstStyle>
          <a:p>
            <a:pPr>
              <a:defRPr/>
            </a:pPr>
            <a:endParaRPr lang="en-US"/>
          </a:p>
        </p:txBody>
      </p:sp>
      <p:sp>
        <p:nvSpPr>
          <p:cNvPr id="2053" name="Rectangle 5"/>
          <p:cNvSpPr>
            <a:spLocks noGrp="1" noChangeArrowheads="1"/>
          </p:cNvSpPr>
          <p:nvPr>
            <p:ph type="sldNum" sz="quarter" idx="5"/>
          </p:nvPr>
        </p:nvSpPr>
        <p:spPr bwMode="auto">
          <a:xfrm>
            <a:off x="4022725" y="9745663"/>
            <a:ext cx="3076575" cy="479425"/>
          </a:xfrm>
          <a:prstGeom prst="rect">
            <a:avLst/>
          </a:prstGeom>
          <a:noFill/>
          <a:ln w="9525">
            <a:noFill/>
            <a:miter lim="800000"/>
            <a:headEnd/>
            <a:tailEnd/>
          </a:ln>
          <a:effectLst/>
        </p:spPr>
        <p:txBody>
          <a:bodyPr vert="horz" wrap="square" lIns="19006" tIns="0" rIns="19006" bIns="0" numCol="1" anchor="b" anchorCtr="0" compatLnSpc="1">
            <a:prstTxWarp prst="textNoShape">
              <a:avLst/>
            </a:prstTxWarp>
          </a:bodyPr>
          <a:lstStyle>
            <a:lvl1pPr algn="r" defTabSz="911225">
              <a:defRPr sz="1000" i="1">
                <a:solidFill>
                  <a:schemeClr val="tx1"/>
                </a:solidFill>
              </a:defRPr>
            </a:lvl1pPr>
          </a:lstStyle>
          <a:p>
            <a:pPr>
              <a:defRPr/>
            </a:pPr>
            <a:fld id="{CF8A22A2-C9FA-4686-8E64-14DE7E3CB523}" type="slidenum">
              <a:rPr lang="en-US"/>
              <a:pPr>
                <a:defRPr/>
              </a:pPr>
              <a:t>‹#›</a:t>
            </a:fld>
            <a:endParaRPr lang="en-US"/>
          </a:p>
        </p:txBody>
      </p:sp>
      <p:sp>
        <p:nvSpPr>
          <p:cNvPr id="2054" name="Rectangle 6"/>
          <p:cNvSpPr>
            <a:spLocks noChangeArrowheads="1"/>
          </p:cNvSpPr>
          <p:nvPr/>
        </p:nvSpPr>
        <p:spPr bwMode="auto">
          <a:xfrm>
            <a:off x="4319588" y="9872663"/>
            <a:ext cx="2614612" cy="288925"/>
          </a:xfrm>
          <a:prstGeom prst="rect">
            <a:avLst/>
          </a:prstGeom>
          <a:noFill/>
          <a:ln w="9525">
            <a:noFill/>
            <a:miter lim="800000"/>
            <a:headEnd/>
            <a:tailEnd/>
          </a:ln>
          <a:effectLst/>
        </p:spPr>
        <p:txBody>
          <a:bodyPr wrap="none" lIns="91867" tIns="45934" rIns="91867" bIns="45934">
            <a:spAutoFit/>
          </a:bodyPr>
          <a:lstStyle/>
          <a:p>
            <a:pPr defTabSz="911225">
              <a:defRPr/>
            </a:pPr>
            <a:r>
              <a:rPr lang="en-US" sz="1200" i="1">
                <a:solidFill>
                  <a:schemeClr val="tx2"/>
                </a:solidFill>
                <a:effectLst>
                  <a:outerShdw blurRad="38100" dist="38100" dir="2700000" algn="tl">
                    <a:srgbClr val="C0C0C0"/>
                  </a:outerShdw>
                </a:effectLst>
              </a:rPr>
              <a:t>Strathclyde Business School, Glasgow</a:t>
            </a:r>
          </a:p>
        </p:txBody>
      </p:sp>
    </p:spTree>
    <p:extLst>
      <p:ext uri="{BB962C8B-B14F-4D97-AF65-F5344CB8AC3E}">
        <p14:creationId xmlns:p14="http://schemas.microsoft.com/office/powerpoint/2010/main" xmlns="" val="353181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4339" name="Notes Placeholder 2"/>
          <p:cNvSpPr>
            <a:spLocks noGrp="1"/>
          </p:cNvSpPr>
          <p:nvPr>
            <p:ph type="body" idx="1"/>
          </p:nvPr>
        </p:nvSpPr>
        <p:spPr bwMode="auto">
          <a:xfrm>
            <a:off x="709613" y="4860925"/>
            <a:ext cx="5680075" cy="4605338"/>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smtClean="0"/>
              <a:t>We also need, in this set of slides, to explain the ‘rules’ about Intensive and LC session attendance. I think we had done this last year, right? </a:t>
            </a: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925758C0-4266-4C97-8FA6-1C8228365BA5}" type="slidenum">
              <a:rPr lang="en-US" sz="1000" smtClean="0">
                <a:solidFill>
                  <a:schemeClr val="tx1"/>
                </a:solidFill>
              </a:rPr>
              <a:pPr/>
              <a:t>5</a:t>
            </a:fld>
            <a:endParaRPr lang="en-US" sz="1000" smtClean="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5363" name="Notes Placeholder 2"/>
          <p:cNvSpPr>
            <a:spLocks noGrp="1"/>
          </p:cNvSpPr>
          <p:nvPr>
            <p:ph type="body" idx="1"/>
          </p:nvPr>
        </p:nvSpPr>
        <p:spPr bwMode="auto">
          <a:xfrm>
            <a:off x="709613" y="4860925"/>
            <a:ext cx="5680075" cy="4605338"/>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smtClean="0"/>
              <a:t>Side question: should centres issue the new book to any older student who may have been given PMS? </a:t>
            </a: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A2B48E78-FA92-4045-B990-71ED30625FEE}" type="slidenum">
              <a:rPr lang="en-US" sz="1000" smtClean="0">
                <a:solidFill>
                  <a:schemeClr val="tx1"/>
                </a:solidFill>
              </a:rPr>
              <a:pPr/>
              <a:t>6</a:t>
            </a:fld>
            <a:endParaRPr lang="en-US" sz="1000" smtClean="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387" name="Notes Placeholder 2"/>
          <p:cNvSpPr>
            <a:spLocks noGrp="1"/>
          </p:cNvSpPr>
          <p:nvPr>
            <p:ph type="body" idx="1"/>
          </p:nvPr>
        </p:nvSpPr>
        <p:spPr bwMode="auto">
          <a:xfrm>
            <a:off x="709613" y="4860925"/>
            <a:ext cx="5680075" cy="4605338"/>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smtClean="0"/>
              <a:t>Reflections or comments? Or should we say ‘reflective comments’ throughout? </a:t>
            </a:r>
          </a:p>
          <a:p>
            <a:endParaRPr lang="en-GB" smtClean="0"/>
          </a:p>
          <a:p>
            <a:r>
              <a:rPr lang="en-GB" smtClean="0"/>
              <a:t>Suggest we change 3</a:t>
            </a:r>
            <a:r>
              <a:rPr lang="en-GB" baseline="30000" smtClean="0"/>
              <a:t>rd</a:t>
            </a:r>
            <a:r>
              <a:rPr lang="en-GB" smtClean="0"/>
              <a:t> point to: (eliminate repetition)</a:t>
            </a:r>
          </a:p>
          <a:p>
            <a:r>
              <a:rPr lang="en-GB" smtClean="0"/>
              <a:t>A Quick Start Guide and tutorials are available as well as a very brief user guide (the full user guide is available on the www.banxia.com)</a:t>
            </a:r>
          </a:p>
          <a:p>
            <a:endParaRPr lang="en-GB" smtClean="0"/>
          </a:p>
          <a:p>
            <a:r>
              <a:rPr lang="en-GB" smtClean="0"/>
              <a:t>Re 4</a:t>
            </a:r>
            <a:r>
              <a:rPr lang="en-GB" baseline="30000" smtClean="0"/>
              <a:t>th</a:t>
            </a:r>
            <a:r>
              <a:rPr lang="en-GB" smtClean="0"/>
              <a:t> point: do we still send a CD across, or should we direct everyone to intranet or VLE?</a:t>
            </a:r>
          </a:p>
          <a:p>
            <a:r>
              <a:rPr lang="en-GB" smtClean="0"/>
              <a:t>  </a:t>
            </a:r>
          </a:p>
          <a:p>
            <a:endParaRPr lang="en-GB" smtClean="0"/>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1723DCC5-68B3-427D-A2EF-2ED0B74AE566}" type="slidenum">
              <a:rPr lang="en-US" sz="1000" smtClean="0">
                <a:solidFill>
                  <a:schemeClr val="tx1"/>
                </a:solidFill>
              </a:rPr>
              <a:pPr/>
              <a:t>8</a:t>
            </a:fld>
            <a:endParaRPr lang="en-US" sz="1000" smtClean="0">
              <a:solidFill>
                <a:schemeClr val="tx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CF69AFF0-D979-4BD0-BEC5-67A9BC501449}" type="slidenum">
              <a:rPr lang="en-US" sz="1000" smtClean="0">
                <a:solidFill>
                  <a:schemeClr val="tx1"/>
                </a:solidFill>
              </a:rPr>
              <a:pPr/>
              <a:t>9</a:t>
            </a:fld>
            <a:endParaRPr lang="en-US" sz="1000" smtClean="0">
              <a:solidFill>
                <a:schemeClr val="tx1"/>
              </a:solidFill>
            </a:endParaRPr>
          </a:p>
        </p:txBody>
      </p:sp>
      <p:sp>
        <p:nvSpPr>
          <p:cNvPr id="17411" name="Rectangle 2"/>
          <p:cNvSpPr>
            <a:spLocks noGrp="1" noRot="1" noChangeAspect="1" noChangeArrowheads="1" noTextEdit="1"/>
          </p:cNvSpPr>
          <p:nvPr>
            <p:ph type="sldImg"/>
          </p:nvPr>
        </p:nvSpPr>
        <p:spPr bwMode="auto">
          <a:xfrm>
            <a:off x="990600" y="766763"/>
            <a:ext cx="5118100" cy="3838575"/>
          </a:xfrm>
          <a:prstGeom prst="rect">
            <a:avLst/>
          </a:prstGeo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2" name="Rectangle 3"/>
          <p:cNvSpPr>
            <a:spLocks noGrp="1" noChangeArrowheads="1"/>
          </p:cNvSpPr>
          <p:nvPr>
            <p:ph type="body" idx="1"/>
          </p:nvPr>
        </p:nvSpPr>
        <p:spPr bwMode="auto">
          <a:xfrm>
            <a:off x="709613" y="4860925"/>
            <a:ext cx="5680075" cy="4606925"/>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9738" tIns="49870" rIns="99738" bIns="49870"/>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a:xfrm>
            <a:off x="709613" y="4860925"/>
            <a:ext cx="5680075" cy="4605338"/>
          </a:xfrm>
          <a:prstGeom prst="rect">
            <a:avLst/>
          </a:prstGeom>
        </p:spPr>
        <p:txBody>
          <a:bodyPr>
            <a:normAutofit lnSpcReduction="10000"/>
          </a:bodyPr>
          <a:lstStyle/>
          <a:p>
            <a:pPr>
              <a:defRPr/>
            </a:pPr>
            <a:r>
              <a:rPr lang="en-GB" dirty="0" smtClean="0"/>
              <a:t>Suggest we break this slide into several. </a:t>
            </a:r>
          </a:p>
          <a:p>
            <a:pPr>
              <a:defRPr/>
            </a:pPr>
            <a:r>
              <a:rPr lang="en-GB" dirty="0" smtClean="0"/>
              <a:t>If we plan to use Dave’s marking format, then should mention the various criteria for ALL tasks. </a:t>
            </a:r>
          </a:p>
          <a:p>
            <a:pPr>
              <a:defRPr/>
            </a:pPr>
            <a:endParaRPr lang="en-GB" dirty="0" smtClean="0"/>
          </a:p>
          <a:p>
            <a:pPr>
              <a:defRPr/>
            </a:pPr>
            <a:r>
              <a:rPr lang="en-GB" dirty="0" smtClean="0"/>
              <a:t>NB: I can’t check the stuff pertaining to new book since I haven’t got new book. </a:t>
            </a:r>
          </a:p>
          <a:p>
            <a:pPr>
              <a:defRPr/>
            </a:pPr>
            <a:endParaRPr lang="en-GB" dirty="0" smtClean="0"/>
          </a:p>
          <a:p>
            <a:pPr>
              <a:defRPr/>
            </a:pPr>
            <a:r>
              <a:rPr lang="en-GB" dirty="0" smtClean="0"/>
              <a:t>What’s the workbook being referred to in the heading? Remove? </a:t>
            </a:r>
          </a:p>
          <a:p>
            <a:pPr>
              <a:defRPr/>
            </a:pPr>
            <a:endParaRPr lang="en-GB" dirty="0" smtClean="0"/>
          </a:p>
          <a:p>
            <a:pPr>
              <a:defRPr/>
            </a:pPr>
            <a:r>
              <a:rPr lang="en-GB" dirty="0" smtClean="0"/>
              <a:t>2</a:t>
            </a:r>
            <a:r>
              <a:rPr lang="en-GB" baseline="30000" dirty="0" smtClean="0"/>
              <a:t>nd</a:t>
            </a:r>
            <a:r>
              <a:rPr lang="en-GB" dirty="0" smtClean="0"/>
              <a:t> line: should it be causal maps? </a:t>
            </a:r>
          </a:p>
          <a:p>
            <a:pPr>
              <a:defRPr/>
            </a:pPr>
            <a:r>
              <a:rPr lang="en-GB" dirty="0" smtClean="0"/>
              <a:t>Hand-written commentary??? </a:t>
            </a:r>
          </a:p>
          <a:p>
            <a:pPr>
              <a:defRPr/>
            </a:pPr>
            <a:endParaRPr lang="en-GB" dirty="0" smtClean="0"/>
          </a:p>
          <a:p>
            <a:pPr>
              <a:defRPr/>
            </a:pPr>
            <a:r>
              <a:rPr lang="en-GB" dirty="0" smtClean="0"/>
              <a:t>To get over page numbers problems and layout issues, how about we stipulate what must go where, i.e.: </a:t>
            </a:r>
          </a:p>
          <a:p>
            <a:pPr>
              <a:defRPr/>
            </a:pPr>
            <a:r>
              <a:rPr lang="en-GB" dirty="0" smtClean="0"/>
              <a:t>Page 1 is the title page</a:t>
            </a:r>
          </a:p>
          <a:p>
            <a:pPr>
              <a:defRPr/>
            </a:pPr>
            <a:r>
              <a:rPr lang="en-GB" dirty="0" smtClean="0"/>
              <a:t>Page 2 (left hand page) contains commentary to Task 1</a:t>
            </a:r>
          </a:p>
          <a:p>
            <a:pPr>
              <a:defRPr/>
            </a:pPr>
            <a:r>
              <a:rPr lang="en-GB" dirty="0" smtClean="0"/>
              <a:t>Page 3 contains the Task 1 map </a:t>
            </a:r>
          </a:p>
          <a:p>
            <a:pPr>
              <a:defRPr/>
            </a:pPr>
            <a:r>
              <a:rPr lang="en-GB" dirty="0" smtClean="0"/>
              <a:t>Page 4 (LHP) is blank </a:t>
            </a:r>
          </a:p>
          <a:p>
            <a:pPr>
              <a:defRPr/>
            </a:pPr>
            <a:r>
              <a:rPr lang="en-GB" dirty="0" smtClean="0"/>
              <a:t>Page 5 contains the SSI from issue management </a:t>
            </a:r>
          </a:p>
          <a:p>
            <a:pPr>
              <a:defRPr/>
            </a:pPr>
            <a:r>
              <a:rPr lang="en-GB" dirty="0" smtClean="0"/>
              <a:t>Etc.. </a:t>
            </a:r>
          </a:p>
          <a:p>
            <a:pPr>
              <a:defRPr/>
            </a:pPr>
            <a:endParaRPr lang="en-GB" dirty="0" smtClean="0"/>
          </a:p>
          <a:p>
            <a:pPr>
              <a:defRPr/>
            </a:pPr>
            <a:r>
              <a:rPr lang="en-GB" dirty="0" smtClean="0"/>
              <a:t>Then we’ll need to look at weightings. </a:t>
            </a: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89EC466B-7756-407C-894B-0216B4755ACC}" type="slidenum">
              <a:rPr lang="en-US" sz="1000" smtClean="0">
                <a:solidFill>
                  <a:schemeClr val="tx1"/>
                </a:solidFill>
              </a:rPr>
              <a:pPr/>
              <a:t>10</a:t>
            </a:fld>
            <a:endParaRPr lang="en-US" sz="1000" smtClean="0">
              <a:solidFill>
                <a:schemeClr val="tx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a:xfrm>
            <a:off x="709613" y="4860925"/>
            <a:ext cx="5680075" cy="4605338"/>
          </a:xfrm>
          <a:prstGeom prst="rect">
            <a:avLst/>
          </a:prstGeom>
        </p:spPr>
        <p:txBody>
          <a:bodyPr>
            <a:normAutofit lnSpcReduction="10000"/>
          </a:bodyPr>
          <a:lstStyle/>
          <a:p>
            <a:pPr>
              <a:defRPr/>
            </a:pPr>
            <a:r>
              <a:rPr lang="en-GB" dirty="0" smtClean="0"/>
              <a:t>Suggest we break this slide into several. </a:t>
            </a:r>
          </a:p>
          <a:p>
            <a:pPr>
              <a:defRPr/>
            </a:pPr>
            <a:r>
              <a:rPr lang="en-GB" dirty="0" smtClean="0"/>
              <a:t>If we plan to use Dave’s marking format, then should mention the various criteria for ALL tasks. </a:t>
            </a:r>
          </a:p>
          <a:p>
            <a:pPr>
              <a:defRPr/>
            </a:pPr>
            <a:endParaRPr lang="en-GB" dirty="0" smtClean="0"/>
          </a:p>
          <a:p>
            <a:pPr>
              <a:defRPr/>
            </a:pPr>
            <a:r>
              <a:rPr lang="en-GB" dirty="0" smtClean="0"/>
              <a:t>NB: I can’t check the stuff pertaining to new book since I haven’t got new book. </a:t>
            </a:r>
          </a:p>
          <a:p>
            <a:pPr>
              <a:defRPr/>
            </a:pPr>
            <a:endParaRPr lang="en-GB" dirty="0" smtClean="0"/>
          </a:p>
          <a:p>
            <a:pPr>
              <a:defRPr/>
            </a:pPr>
            <a:r>
              <a:rPr lang="en-GB" dirty="0" smtClean="0"/>
              <a:t>What’s the workbook being referred to in the heading? Remove? </a:t>
            </a:r>
          </a:p>
          <a:p>
            <a:pPr>
              <a:defRPr/>
            </a:pPr>
            <a:endParaRPr lang="en-GB" dirty="0" smtClean="0"/>
          </a:p>
          <a:p>
            <a:pPr>
              <a:defRPr/>
            </a:pPr>
            <a:r>
              <a:rPr lang="en-GB" dirty="0" smtClean="0"/>
              <a:t>2</a:t>
            </a:r>
            <a:r>
              <a:rPr lang="en-GB" baseline="30000" dirty="0" smtClean="0"/>
              <a:t>nd</a:t>
            </a:r>
            <a:r>
              <a:rPr lang="en-GB" dirty="0" smtClean="0"/>
              <a:t> line: should it be causal maps? </a:t>
            </a:r>
          </a:p>
          <a:p>
            <a:pPr>
              <a:defRPr/>
            </a:pPr>
            <a:r>
              <a:rPr lang="en-GB" dirty="0" smtClean="0"/>
              <a:t>Hand-written commentary??? </a:t>
            </a:r>
          </a:p>
          <a:p>
            <a:pPr>
              <a:defRPr/>
            </a:pPr>
            <a:endParaRPr lang="en-GB" dirty="0" smtClean="0"/>
          </a:p>
          <a:p>
            <a:pPr>
              <a:defRPr/>
            </a:pPr>
            <a:r>
              <a:rPr lang="en-GB" dirty="0" smtClean="0"/>
              <a:t>To get over page numbers problems and layout issues, how about we stipulate what must go where, i.e.: </a:t>
            </a:r>
          </a:p>
          <a:p>
            <a:pPr>
              <a:defRPr/>
            </a:pPr>
            <a:r>
              <a:rPr lang="en-GB" dirty="0" smtClean="0"/>
              <a:t>Page 1 is the title page</a:t>
            </a:r>
          </a:p>
          <a:p>
            <a:pPr>
              <a:defRPr/>
            </a:pPr>
            <a:r>
              <a:rPr lang="en-GB" dirty="0" smtClean="0"/>
              <a:t>Page 2 (left hand page) contains commentary to Task 1</a:t>
            </a:r>
          </a:p>
          <a:p>
            <a:pPr>
              <a:defRPr/>
            </a:pPr>
            <a:r>
              <a:rPr lang="en-GB" dirty="0" smtClean="0"/>
              <a:t>Page 3 contains the Task 1 map </a:t>
            </a:r>
          </a:p>
          <a:p>
            <a:pPr>
              <a:defRPr/>
            </a:pPr>
            <a:r>
              <a:rPr lang="en-GB" dirty="0" smtClean="0"/>
              <a:t>Page 4 (LHP) is blank </a:t>
            </a:r>
          </a:p>
          <a:p>
            <a:pPr>
              <a:defRPr/>
            </a:pPr>
            <a:r>
              <a:rPr lang="en-GB" dirty="0" smtClean="0"/>
              <a:t>Page 5 contains the SSI from issue management </a:t>
            </a:r>
          </a:p>
          <a:p>
            <a:pPr>
              <a:defRPr/>
            </a:pPr>
            <a:r>
              <a:rPr lang="en-GB" dirty="0" smtClean="0"/>
              <a:t>Etc.. </a:t>
            </a:r>
          </a:p>
          <a:p>
            <a:pPr>
              <a:defRPr/>
            </a:pPr>
            <a:endParaRPr lang="en-GB" dirty="0" smtClean="0"/>
          </a:p>
          <a:p>
            <a:pPr>
              <a:defRPr/>
            </a:pPr>
            <a:r>
              <a:rPr lang="en-GB" dirty="0" smtClean="0"/>
              <a:t>Then we’ll need to look at weightings. </a:t>
            </a: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56158F25-8614-478C-9CF1-2B44422E01D4}" type="slidenum">
              <a:rPr lang="en-US" sz="1000" smtClean="0">
                <a:solidFill>
                  <a:schemeClr val="tx1"/>
                </a:solidFill>
              </a:rPr>
              <a:pPr/>
              <a:t>11</a:t>
            </a:fld>
            <a:endParaRPr lang="en-US" sz="1000" smtClean="0">
              <a:solidFill>
                <a:schemeClr val="tx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a:xfrm>
            <a:off x="709613" y="4860925"/>
            <a:ext cx="5680075" cy="4605338"/>
          </a:xfrm>
          <a:prstGeom prst="rect">
            <a:avLst/>
          </a:prstGeom>
        </p:spPr>
        <p:txBody>
          <a:bodyPr>
            <a:normAutofit lnSpcReduction="10000"/>
          </a:bodyPr>
          <a:lstStyle/>
          <a:p>
            <a:pPr>
              <a:defRPr/>
            </a:pPr>
            <a:r>
              <a:rPr lang="en-GB" dirty="0" smtClean="0"/>
              <a:t>Suggest we break this slide into several. </a:t>
            </a:r>
          </a:p>
          <a:p>
            <a:pPr>
              <a:defRPr/>
            </a:pPr>
            <a:r>
              <a:rPr lang="en-GB" dirty="0" smtClean="0"/>
              <a:t>If we plan to use Dave’s marking format, then should mention the various criteria for ALL tasks. </a:t>
            </a:r>
          </a:p>
          <a:p>
            <a:pPr>
              <a:defRPr/>
            </a:pPr>
            <a:endParaRPr lang="en-GB" dirty="0" smtClean="0"/>
          </a:p>
          <a:p>
            <a:pPr>
              <a:defRPr/>
            </a:pPr>
            <a:r>
              <a:rPr lang="en-GB" dirty="0" smtClean="0"/>
              <a:t>NB: I can’t check the stuff pertaining to new book since I haven’t got new book. </a:t>
            </a:r>
          </a:p>
          <a:p>
            <a:pPr>
              <a:defRPr/>
            </a:pPr>
            <a:endParaRPr lang="en-GB" dirty="0" smtClean="0"/>
          </a:p>
          <a:p>
            <a:pPr>
              <a:defRPr/>
            </a:pPr>
            <a:r>
              <a:rPr lang="en-GB" dirty="0" smtClean="0"/>
              <a:t>What’s the workbook being referred to in the heading? Remove? </a:t>
            </a:r>
          </a:p>
          <a:p>
            <a:pPr>
              <a:defRPr/>
            </a:pPr>
            <a:endParaRPr lang="en-GB" dirty="0" smtClean="0"/>
          </a:p>
          <a:p>
            <a:pPr>
              <a:defRPr/>
            </a:pPr>
            <a:r>
              <a:rPr lang="en-GB" dirty="0" smtClean="0"/>
              <a:t>2</a:t>
            </a:r>
            <a:r>
              <a:rPr lang="en-GB" baseline="30000" dirty="0" smtClean="0"/>
              <a:t>nd</a:t>
            </a:r>
            <a:r>
              <a:rPr lang="en-GB" dirty="0" smtClean="0"/>
              <a:t> line: should it be causal maps? </a:t>
            </a:r>
          </a:p>
          <a:p>
            <a:pPr>
              <a:defRPr/>
            </a:pPr>
            <a:r>
              <a:rPr lang="en-GB" dirty="0" smtClean="0"/>
              <a:t>Hand-written commentary??? </a:t>
            </a:r>
          </a:p>
          <a:p>
            <a:pPr>
              <a:defRPr/>
            </a:pPr>
            <a:endParaRPr lang="en-GB" dirty="0" smtClean="0"/>
          </a:p>
          <a:p>
            <a:pPr>
              <a:defRPr/>
            </a:pPr>
            <a:r>
              <a:rPr lang="en-GB" dirty="0" smtClean="0"/>
              <a:t>To get over page numbers problems and layout issues, how about we stipulate what must go where, i.e.: </a:t>
            </a:r>
          </a:p>
          <a:p>
            <a:pPr>
              <a:defRPr/>
            </a:pPr>
            <a:r>
              <a:rPr lang="en-GB" dirty="0" smtClean="0"/>
              <a:t>Page 1 is the title page</a:t>
            </a:r>
          </a:p>
          <a:p>
            <a:pPr>
              <a:defRPr/>
            </a:pPr>
            <a:r>
              <a:rPr lang="en-GB" dirty="0" smtClean="0"/>
              <a:t>Page 2 (left hand page) contains commentary to Task 1</a:t>
            </a:r>
          </a:p>
          <a:p>
            <a:pPr>
              <a:defRPr/>
            </a:pPr>
            <a:r>
              <a:rPr lang="en-GB" dirty="0" smtClean="0"/>
              <a:t>Page 3 contains the Task 1 map </a:t>
            </a:r>
          </a:p>
          <a:p>
            <a:pPr>
              <a:defRPr/>
            </a:pPr>
            <a:r>
              <a:rPr lang="en-GB" dirty="0" smtClean="0"/>
              <a:t>Page 4 (LHP) is blank </a:t>
            </a:r>
          </a:p>
          <a:p>
            <a:pPr>
              <a:defRPr/>
            </a:pPr>
            <a:r>
              <a:rPr lang="en-GB" dirty="0" smtClean="0"/>
              <a:t>Page 5 contains the SSI from issue management </a:t>
            </a:r>
          </a:p>
          <a:p>
            <a:pPr>
              <a:defRPr/>
            </a:pPr>
            <a:r>
              <a:rPr lang="en-GB" dirty="0" smtClean="0"/>
              <a:t>Etc.. </a:t>
            </a:r>
          </a:p>
          <a:p>
            <a:pPr>
              <a:defRPr/>
            </a:pPr>
            <a:endParaRPr lang="en-GB" dirty="0" smtClean="0"/>
          </a:p>
          <a:p>
            <a:pPr>
              <a:defRPr/>
            </a:pPr>
            <a:r>
              <a:rPr lang="en-GB" dirty="0" smtClean="0"/>
              <a:t>Then we’ll need to look at weightings. </a:t>
            </a: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8E22BBC8-6728-4E2B-B343-2D6FC4E94D50}" type="slidenum">
              <a:rPr lang="en-US" sz="1000" smtClean="0">
                <a:solidFill>
                  <a:schemeClr val="tx1"/>
                </a:solidFill>
              </a:rPr>
              <a:pPr/>
              <a:t>12</a:t>
            </a:fld>
            <a:endParaRPr lang="en-US" sz="1000" smtClean="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xfrm>
            <a:off x="992188" y="768350"/>
            <a:ext cx="5114925" cy="3836988"/>
          </a:xfrm>
          <a:prstGeom prst="rect">
            <a:avLst/>
          </a:prstGeom>
          <a:noFill/>
          <a:ln w="12700">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1507" name="Notes Placeholder 2"/>
          <p:cNvSpPr>
            <a:spLocks noGrp="1"/>
          </p:cNvSpPr>
          <p:nvPr>
            <p:ph type="body" idx="1"/>
          </p:nvPr>
        </p:nvSpPr>
        <p:spPr bwMode="auto">
          <a:xfrm>
            <a:off x="709613" y="4860925"/>
            <a:ext cx="5680075" cy="4605338"/>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smtClean="0"/>
              <a:t>I feel this slide should go after the details of the assignment. </a:t>
            </a:r>
          </a:p>
          <a:p>
            <a:endParaRPr lang="en-GB" smtClean="0"/>
          </a:p>
          <a:p>
            <a:r>
              <a:rPr lang="en-GB" smtClean="0"/>
              <a:t>Re 1</a:t>
            </a:r>
            <a:r>
              <a:rPr lang="en-GB" baseline="30000" smtClean="0"/>
              <a:t>st</a:t>
            </a:r>
            <a:r>
              <a:rPr lang="en-GB" smtClean="0"/>
              <a:t> point: add that it’s available on the intranet. </a:t>
            </a:r>
          </a:p>
          <a:p>
            <a:endParaRPr lang="en-GB" smtClean="0"/>
          </a:p>
          <a:p>
            <a:r>
              <a:rPr lang="en-GB" smtClean="0"/>
              <a:t>Re 2</a:t>
            </a:r>
            <a:r>
              <a:rPr lang="en-GB" baseline="30000" smtClean="0"/>
              <a:t>nd</a:t>
            </a:r>
            <a:r>
              <a:rPr lang="en-GB" smtClean="0"/>
              <a:t> point: agree with Fran about difficulty of counting pages when we include commentary. </a:t>
            </a: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1225">
              <a:defRPr sz="2400">
                <a:solidFill>
                  <a:srgbClr val="790015"/>
                </a:solidFill>
                <a:latin typeface="Times New Roman" pitchFamily="18" charset="0"/>
              </a:defRPr>
            </a:lvl1pPr>
            <a:lvl2pPr marL="742950" indent="-285750" defTabSz="911225">
              <a:defRPr sz="2400">
                <a:solidFill>
                  <a:srgbClr val="790015"/>
                </a:solidFill>
                <a:latin typeface="Times New Roman" pitchFamily="18" charset="0"/>
              </a:defRPr>
            </a:lvl2pPr>
            <a:lvl3pPr marL="1143000" indent="-228600" defTabSz="911225">
              <a:defRPr sz="2400">
                <a:solidFill>
                  <a:srgbClr val="790015"/>
                </a:solidFill>
                <a:latin typeface="Times New Roman" pitchFamily="18" charset="0"/>
              </a:defRPr>
            </a:lvl3pPr>
            <a:lvl4pPr marL="1600200" indent="-228600" defTabSz="911225">
              <a:defRPr sz="2400">
                <a:solidFill>
                  <a:srgbClr val="790015"/>
                </a:solidFill>
                <a:latin typeface="Times New Roman" pitchFamily="18" charset="0"/>
              </a:defRPr>
            </a:lvl4pPr>
            <a:lvl5pPr marL="2057400" indent="-228600" defTabSz="911225">
              <a:defRPr sz="2400">
                <a:solidFill>
                  <a:srgbClr val="790015"/>
                </a:solidFill>
                <a:latin typeface="Times New Roman" pitchFamily="18" charset="0"/>
              </a:defRPr>
            </a:lvl5pPr>
            <a:lvl6pPr marL="2514600" indent="-228600" defTabSz="911225" eaLnBrk="0" fontAlgn="base" hangingPunct="0">
              <a:spcBef>
                <a:spcPct val="0"/>
              </a:spcBef>
              <a:spcAft>
                <a:spcPct val="0"/>
              </a:spcAft>
              <a:defRPr sz="2400">
                <a:solidFill>
                  <a:srgbClr val="790015"/>
                </a:solidFill>
                <a:latin typeface="Times New Roman" pitchFamily="18" charset="0"/>
              </a:defRPr>
            </a:lvl6pPr>
            <a:lvl7pPr marL="2971800" indent="-228600" defTabSz="911225" eaLnBrk="0" fontAlgn="base" hangingPunct="0">
              <a:spcBef>
                <a:spcPct val="0"/>
              </a:spcBef>
              <a:spcAft>
                <a:spcPct val="0"/>
              </a:spcAft>
              <a:defRPr sz="2400">
                <a:solidFill>
                  <a:srgbClr val="790015"/>
                </a:solidFill>
                <a:latin typeface="Times New Roman" pitchFamily="18" charset="0"/>
              </a:defRPr>
            </a:lvl7pPr>
            <a:lvl8pPr marL="3429000" indent="-228600" defTabSz="911225" eaLnBrk="0" fontAlgn="base" hangingPunct="0">
              <a:spcBef>
                <a:spcPct val="0"/>
              </a:spcBef>
              <a:spcAft>
                <a:spcPct val="0"/>
              </a:spcAft>
              <a:defRPr sz="2400">
                <a:solidFill>
                  <a:srgbClr val="790015"/>
                </a:solidFill>
                <a:latin typeface="Times New Roman" pitchFamily="18" charset="0"/>
              </a:defRPr>
            </a:lvl8pPr>
            <a:lvl9pPr marL="3886200" indent="-228600" defTabSz="911225" eaLnBrk="0" fontAlgn="base" hangingPunct="0">
              <a:spcBef>
                <a:spcPct val="0"/>
              </a:spcBef>
              <a:spcAft>
                <a:spcPct val="0"/>
              </a:spcAft>
              <a:defRPr sz="2400">
                <a:solidFill>
                  <a:srgbClr val="790015"/>
                </a:solidFill>
                <a:latin typeface="Times New Roman" pitchFamily="18" charset="0"/>
              </a:defRPr>
            </a:lvl9pPr>
          </a:lstStyle>
          <a:p>
            <a:fld id="{32AF1127-9936-410D-AABB-67D6456851D4}" type="slidenum">
              <a:rPr lang="en-US" sz="1000" smtClean="0">
                <a:solidFill>
                  <a:schemeClr val="tx1"/>
                </a:solidFill>
              </a:rPr>
              <a:pPr/>
              <a:t>13</a:t>
            </a:fld>
            <a:endParaRPr lang="en-US" sz="1000" smtClean="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22049563-F8E0-4645-A97F-066B30E8468D}" type="slidenum">
              <a:rPr lang="en-US"/>
              <a:pPr>
                <a:defRPr/>
              </a:pPr>
              <a:t>‹#›</a:t>
            </a:fld>
            <a:endParaRPr lang="en-US"/>
          </a:p>
        </p:txBody>
      </p:sp>
    </p:spTree>
    <p:extLst>
      <p:ext uri="{BB962C8B-B14F-4D97-AF65-F5344CB8AC3E}">
        <p14:creationId xmlns:p14="http://schemas.microsoft.com/office/powerpoint/2010/main" xmlns="" val="519571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472AE2EF-E869-4831-B980-A8B460371942}" type="slidenum">
              <a:rPr lang="en-US"/>
              <a:pPr>
                <a:defRPr/>
              </a:pPr>
              <a:t>‹#›</a:t>
            </a:fld>
            <a:endParaRPr lang="en-US"/>
          </a:p>
        </p:txBody>
      </p:sp>
    </p:spTree>
    <p:extLst>
      <p:ext uri="{BB962C8B-B14F-4D97-AF65-F5344CB8AC3E}">
        <p14:creationId xmlns:p14="http://schemas.microsoft.com/office/powerpoint/2010/main" xmlns="" val="122248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34950"/>
            <a:ext cx="1943100" cy="5784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34950"/>
            <a:ext cx="5676900"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ABFE2B81-281C-4EEB-9847-9EF2C95C023A}" type="slidenum">
              <a:rPr lang="en-US"/>
              <a:pPr>
                <a:defRPr/>
              </a:pPr>
              <a:t>‹#›</a:t>
            </a:fld>
            <a:endParaRPr lang="en-US"/>
          </a:p>
        </p:txBody>
      </p:sp>
    </p:spTree>
    <p:extLst>
      <p:ext uri="{BB962C8B-B14F-4D97-AF65-F5344CB8AC3E}">
        <p14:creationId xmlns:p14="http://schemas.microsoft.com/office/powerpoint/2010/main" xmlns="" val="816192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90F9CA88-BCF1-46A3-B6D7-11A0D3692FF8}" type="slidenum">
              <a:rPr lang="en-US"/>
              <a:pPr>
                <a:defRPr/>
              </a:pPr>
              <a:t>‹#›</a:t>
            </a:fld>
            <a:endParaRPr lang="en-US"/>
          </a:p>
        </p:txBody>
      </p:sp>
    </p:spTree>
    <p:extLst>
      <p:ext uri="{BB962C8B-B14F-4D97-AF65-F5344CB8AC3E}">
        <p14:creationId xmlns:p14="http://schemas.microsoft.com/office/powerpoint/2010/main" xmlns="" val="3763847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614B2C68-F039-4AB3-B710-F68374A00D6E}" type="slidenum">
              <a:rPr lang="en-US"/>
              <a:pPr>
                <a:defRPr/>
              </a:pPr>
              <a:t>‹#›</a:t>
            </a:fld>
            <a:endParaRPr lang="en-US"/>
          </a:p>
        </p:txBody>
      </p:sp>
    </p:spTree>
    <p:extLst>
      <p:ext uri="{BB962C8B-B14F-4D97-AF65-F5344CB8AC3E}">
        <p14:creationId xmlns:p14="http://schemas.microsoft.com/office/powerpoint/2010/main" xmlns="" val="3078872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04E3F8E2-62A6-4292-B53C-838EEC5A6ECC}" type="slidenum">
              <a:rPr lang="en-US"/>
              <a:pPr>
                <a:defRPr/>
              </a:pPr>
              <a:t>‹#›</a:t>
            </a:fld>
            <a:endParaRPr lang="en-US"/>
          </a:p>
        </p:txBody>
      </p:sp>
    </p:spTree>
    <p:extLst>
      <p:ext uri="{BB962C8B-B14F-4D97-AF65-F5344CB8AC3E}">
        <p14:creationId xmlns:p14="http://schemas.microsoft.com/office/powerpoint/2010/main" xmlns="" val="618958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03AADD7D-BFFC-4A0B-A986-30555082984C}" type="slidenum">
              <a:rPr lang="en-US"/>
              <a:pPr>
                <a:defRPr/>
              </a:pPr>
              <a:t>‹#›</a:t>
            </a:fld>
            <a:endParaRPr lang="en-US"/>
          </a:p>
        </p:txBody>
      </p:sp>
    </p:spTree>
    <p:extLst>
      <p:ext uri="{BB962C8B-B14F-4D97-AF65-F5344CB8AC3E}">
        <p14:creationId xmlns:p14="http://schemas.microsoft.com/office/powerpoint/2010/main" xmlns="" val="345408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DCDDA804-EB91-4EC6-B9A4-A3C1B362828A}" type="slidenum">
              <a:rPr lang="en-US"/>
              <a:pPr>
                <a:defRPr/>
              </a:pPr>
              <a:t>‹#›</a:t>
            </a:fld>
            <a:endParaRPr lang="en-US"/>
          </a:p>
        </p:txBody>
      </p:sp>
    </p:spTree>
    <p:extLst>
      <p:ext uri="{BB962C8B-B14F-4D97-AF65-F5344CB8AC3E}">
        <p14:creationId xmlns:p14="http://schemas.microsoft.com/office/powerpoint/2010/main" xmlns="" val="126399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701FF9DD-D7CC-48DE-9D6F-0FF916E2B9C0}" type="slidenum">
              <a:rPr lang="en-US"/>
              <a:pPr>
                <a:defRPr/>
              </a:pPr>
              <a:t>‹#›</a:t>
            </a:fld>
            <a:endParaRPr lang="en-US"/>
          </a:p>
        </p:txBody>
      </p:sp>
    </p:spTree>
    <p:extLst>
      <p:ext uri="{BB962C8B-B14F-4D97-AF65-F5344CB8AC3E}">
        <p14:creationId xmlns:p14="http://schemas.microsoft.com/office/powerpoint/2010/main" xmlns="" val="2234808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9FD29EEB-25E5-4903-A852-8F79085EF296}" type="slidenum">
              <a:rPr lang="en-US"/>
              <a:pPr>
                <a:defRPr/>
              </a:pPr>
              <a:t>‹#›</a:t>
            </a:fld>
            <a:endParaRPr lang="en-US"/>
          </a:p>
        </p:txBody>
      </p:sp>
    </p:spTree>
    <p:extLst>
      <p:ext uri="{BB962C8B-B14F-4D97-AF65-F5344CB8AC3E}">
        <p14:creationId xmlns:p14="http://schemas.microsoft.com/office/powerpoint/2010/main" xmlns="" val="311232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1152045-765C-4412-80E6-CFC57B30EF82}" type="slidenum">
              <a:rPr lang="en-US"/>
              <a:pPr>
                <a:defRPr/>
              </a:pPr>
              <a:t>‹#›</a:t>
            </a:fld>
            <a:endParaRPr lang="en-US"/>
          </a:p>
        </p:txBody>
      </p:sp>
    </p:spTree>
    <p:extLst>
      <p:ext uri="{BB962C8B-B14F-4D97-AF65-F5344CB8AC3E}">
        <p14:creationId xmlns:p14="http://schemas.microsoft.com/office/powerpoint/2010/main" xmlns="" val="374710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tx1"/>
                </a:solidFill>
              </a:defRPr>
            </a:lvl1pPr>
          </a:lstStyle>
          <a:p>
            <a:pPr>
              <a:defRPr/>
            </a:pPr>
            <a:fld id="{0D7711E2-8F23-4FE7-ABDC-B89BDA736439}" type="slidenum">
              <a:rPr lang="en-US"/>
              <a:pPr>
                <a:defRPr/>
              </a:pPr>
              <a:t>‹#›</a:t>
            </a:fld>
            <a:endParaRPr lang="en-US"/>
          </a:p>
        </p:txBody>
      </p:sp>
      <p:sp>
        <p:nvSpPr>
          <p:cNvPr id="1029" name="Rectangle 5"/>
          <p:cNvSpPr>
            <a:spLocks noGrp="1" noChangeArrowheads="1"/>
          </p:cNvSpPr>
          <p:nvPr>
            <p:ph type="title"/>
          </p:nvPr>
        </p:nvSpPr>
        <p:spPr bwMode="auto">
          <a:xfrm>
            <a:off x="768350" y="234950"/>
            <a:ext cx="7759700" cy="1149350"/>
          </a:xfrm>
          <a:prstGeom prst="rect">
            <a:avLst/>
          </a:prstGeom>
          <a:solidFill>
            <a:schemeClr val="bg1"/>
          </a:solidFill>
          <a:ln w="12700">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body" idx="1"/>
          </p:nvPr>
        </p:nvSpPr>
        <p:spPr bwMode="auto">
          <a:xfrm>
            <a:off x="762000" y="19050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extBox 7"/>
          <p:cNvSpPr txBox="1"/>
          <p:nvPr userDrawn="1"/>
        </p:nvSpPr>
        <p:spPr>
          <a:xfrm>
            <a:off x="3865" y="6334780"/>
            <a:ext cx="4918078" cy="523220"/>
          </a:xfrm>
          <a:prstGeom prst="rect">
            <a:avLst/>
          </a:prstGeom>
          <a:noFill/>
        </p:spPr>
        <p:txBody>
          <a:bodyPr wrap="none" rtlCol="0">
            <a:spAutoFit/>
          </a:bodyPr>
          <a:lstStyle/>
          <a:p>
            <a:r>
              <a:rPr lang="en-GB" sz="1400" dirty="0" smtClean="0"/>
              <a:t>© Colin Eden and Fran Ackermann: Lecture Notes</a:t>
            </a:r>
          </a:p>
          <a:p>
            <a:r>
              <a:rPr lang="en-GB" sz="1400" dirty="0" smtClean="0"/>
              <a:t>For</a:t>
            </a:r>
            <a:r>
              <a:rPr lang="en-GB" sz="1400" baseline="0" dirty="0" smtClean="0"/>
              <a:t> Making Strategy: Mapping Out Strategic Success, Sage, 2011</a:t>
            </a:r>
            <a:endParaRPr lang="en-GB"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5pPr>
      <a:lvl6pPr marL="4572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6pPr>
      <a:lvl7pPr marL="9144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7pPr>
      <a:lvl8pPr marL="13716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8pPr>
      <a:lvl9pPr marL="18288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FC0128"/>
        </a:buClr>
        <a:buSzPct val="75000"/>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C0128"/>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rgbClr val="FC0128"/>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chemeClr val="accent2"/>
                </a:solidFill>
                <a:effectLst>
                  <a:outerShdw blurRad="38100" dist="38100" dir="2700000" algn="tl">
                    <a:srgbClr val="000000">
                      <a:alpha val="43137"/>
                    </a:srgbClr>
                  </a:outerShdw>
                </a:effectLst>
              </a:rPr>
              <a:t>Files mounted on the </a:t>
            </a:r>
            <a:r>
              <a:rPr lang="en-GB" sz="2000" dirty="0" smtClean="0">
                <a:solidFill>
                  <a:schemeClr val="accent2"/>
                </a:solidFill>
                <a:effectLst>
                  <a:outerShdw blurRad="38100" dist="38100" dir="2700000" algn="tl">
                    <a:srgbClr val="000000">
                      <a:alpha val="43137"/>
                    </a:srgbClr>
                  </a:outerShdw>
                </a:effectLst>
              </a:rPr>
              <a:t>Making </a:t>
            </a:r>
            <a:r>
              <a:rPr lang="en-GB" sz="2000" dirty="0">
                <a:solidFill>
                  <a:schemeClr val="accent2"/>
                </a:solidFill>
                <a:effectLst>
                  <a:outerShdw blurRad="38100" dist="38100" dir="2700000" algn="tl">
                    <a:srgbClr val="000000">
                      <a:alpha val="43137"/>
                    </a:srgbClr>
                  </a:outerShdw>
                </a:effectLst>
              </a:rPr>
              <a:t>Strategy </a:t>
            </a:r>
            <a:r>
              <a:rPr lang="en-GB" sz="2000" dirty="0" smtClean="0">
                <a:solidFill>
                  <a:schemeClr val="accent2"/>
                </a:solidFill>
                <a:effectLst>
                  <a:outerShdw blurRad="38100" dist="38100" dir="2700000" algn="tl">
                    <a:srgbClr val="000000">
                      <a:alpha val="43137"/>
                    </a:srgbClr>
                  </a:outerShdw>
                </a:effectLst>
              </a:rPr>
              <a:t>Sage web </a:t>
            </a:r>
            <a:r>
              <a:rPr lang="en-GB" sz="2000" dirty="0">
                <a:solidFill>
                  <a:schemeClr val="accent2"/>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154491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type="title"/>
          </p:nvPr>
        </p:nvSpPr>
        <p:spPr>
          <a:xfrm>
            <a:off x="685800" y="0"/>
            <a:ext cx="7759700" cy="692150"/>
          </a:xfrm>
        </p:spPr>
        <p:txBody>
          <a:bodyPr/>
          <a:lstStyle/>
          <a:p>
            <a:pPr algn="ctr">
              <a:defRPr/>
            </a:pPr>
            <a:r>
              <a:rPr lang="en-GB" sz="3200" dirty="0" smtClean="0"/>
              <a:t>The assignment: notes (1 of 3)</a:t>
            </a:r>
          </a:p>
        </p:txBody>
      </p:sp>
      <p:sp>
        <p:nvSpPr>
          <p:cNvPr id="8195" name="Rectangle 3"/>
          <p:cNvSpPr>
            <a:spLocks noGrp="1" noChangeArrowheads="1"/>
          </p:cNvSpPr>
          <p:nvPr>
            <p:ph type="body" idx="1"/>
          </p:nvPr>
        </p:nvSpPr>
        <p:spPr>
          <a:xfrm>
            <a:off x="395288" y="908050"/>
            <a:ext cx="8382000" cy="4114800"/>
          </a:xfrm>
        </p:spPr>
        <p:txBody>
          <a:bodyPr/>
          <a:lstStyle/>
          <a:p>
            <a:pPr marL="533400" indent="-533400">
              <a:lnSpc>
                <a:spcPct val="90000"/>
              </a:lnSpc>
              <a:buSzTx/>
              <a:buFont typeface="Wingdings" pitchFamily="2" charset="2"/>
              <a:buNone/>
              <a:defRPr/>
            </a:pPr>
            <a:r>
              <a:rPr lang="en-GB" sz="2000" dirty="0" smtClean="0">
                <a:solidFill>
                  <a:srgbClr val="000000"/>
                </a:solidFill>
                <a:cs typeface="Tahoma" pitchFamily="34" charset="0"/>
              </a:rPr>
              <a:t>Submit on one page A4 for each of 11 tasks (plus 1 extra map for each of task 4</a:t>
            </a:r>
            <a:r>
              <a:rPr lang="en-GB" sz="2000" dirty="0">
                <a:solidFill>
                  <a:srgbClr val="000000"/>
                </a:solidFill>
                <a:cs typeface="Tahoma" pitchFamily="34" charset="0"/>
              </a:rPr>
              <a:t> </a:t>
            </a:r>
            <a:r>
              <a:rPr lang="en-GB" sz="2000" dirty="0" smtClean="0">
                <a:solidFill>
                  <a:srgbClr val="000000"/>
                </a:solidFill>
                <a:cs typeface="Tahoma" pitchFamily="34" charset="0"/>
              </a:rPr>
              <a:t>and 7), thus 13 pages of A4 in total</a:t>
            </a:r>
          </a:p>
          <a:p>
            <a:pPr marL="533400" indent="-533400">
              <a:lnSpc>
                <a:spcPct val="90000"/>
              </a:lnSpc>
              <a:buSzTx/>
              <a:buFont typeface="Wingdings" pitchFamily="2" charset="2"/>
              <a:buNone/>
              <a:defRPr/>
            </a:pPr>
            <a:r>
              <a:rPr lang="en-GB" sz="2000" dirty="0" smtClean="0">
                <a:solidFill>
                  <a:srgbClr val="000000"/>
                </a:solidFill>
                <a:cs typeface="Tahoma" pitchFamily="34" charset="0"/>
              </a:rPr>
              <a:t>Each of tasks 1, 4, and 7 are to be submitted as </a:t>
            </a:r>
            <a:r>
              <a:rPr lang="en-GB" sz="2000" i="1" dirty="0" smtClean="0">
                <a:solidFill>
                  <a:srgbClr val="000000"/>
                </a:solidFill>
                <a:cs typeface="Tahoma" pitchFamily="34" charset="0"/>
              </a:rPr>
              <a:t>Decision Explorer </a:t>
            </a:r>
            <a:r>
              <a:rPr lang="en-GB" sz="2000" dirty="0" smtClean="0">
                <a:solidFill>
                  <a:srgbClr val="000000"/>
                </a:solidFill>
                <a:cs typeface="Tahoma" pitchFamily="34" charset="0"/>
              </a:rPr>
              <a:t>maps</a:t>
            </a:r>
            <a:endParaRPr lang="en-GB" sz="2000" dirty="0" smtClean="0">
              <a:cs typeface="Times New Roman" pitchFamily="18" charset="0"/>
            </a:endParaRPr>
          </a:p>
          <a:p>
            <a:pPr marL="0" indent="0">
              <a:lnSpc>
                <a:spcPct val="90000"/>
              </a:lnSpc>
              <a:buSzTx/>
              <a:buFont typeface="Wingdings" pitchFamily="2" charset="2"/>
              <a:buNone/>
              <a:defRPr/>
            </a:pPr>
            <a:endParaRPr lang="en-GB" sz="2000" dirty="0" smtClean="0">
              <a:solidFill>
                <a:srgbClr val="000000"/>
              </a:solidFill>
              <a:cs typeface="Tahoma" pitchFamily="34" charset="0"/>
            </a:endParaRPr>
          </a:p>
          <a:p>
            <a:pPr marL="0" indent="0">
              <a:lnSpc>
                <a:spcPct val="90000"/>
              </a:lnSpc>
              <a:buSzTx/>
              <a:buFont typeface="Wingdings" pitchFamily="2" charset="2"/>
              <a:buNone/>
              <a:defRPr/>
            </a:pPr>
            <a:r>
              <a:rPr lang="en-GB" sz="2000" dirty="0" smtClean="0">
                <a:solidFill>
                  <a:srgbClr val="000000"/>
                </a:solidFill>
                <a:cs typeface="Tahoma" pitchFamily="34" charset="0"/>
              </a:rPr>
              <a:t>1. Strategy as Issue Management</a:t>
            </a:r>
          </a:p>
          <a:p>
            <a:pPr marL="0" indent="0">
              <a:lnSpc>
                <a:spcPct val="90000"/>
              </a:lnSpc>
              <a:buSzTx/>
              <a:buFont typeface="Wingdings" pitchFamily="2" charset="2"/>
              <a:buNone/>
              <a:defRPr/>
            </a:pPr>
            <a:r>
              <a:rPr lang="en-GB" sz="2000" dirty="0" smtClean="0">
                <a:solidFill>
                  <a:srgbClr val="000000"/>
                </a:solidFill>
                <a:cs typeface="Tahoma" pitchFamily="34" charset="0"/>
              </a:rPr>
              <a:t>Issue map as tidied hierarchical map, with priorities marked (Chapter 3 and 4 of MOSS)</a:t>
            </a:r>
            <a:endParaRPr lang="en-GB" sz="1100" dirty="0" smtClean="0">
              <a:cs typeface="Times New Roman" pitchFamily="18" charset="0"/>
            </a:endParaRPr>
          </a:p>
          <a:p>
            <a:pPr marL="914400" lvl="1" indent="-457200">
              <a:lnSpc>
                <a:spcPct val="90000"/>
              </a:lnSpc>
              <a:buSzTx/>
              <a:buFont typeface="Wingdings" pitchFamily="2" charset="2"/>
              <a:buNone/>
              <a:defRPr/>
            </a:pPr>
            <a:r>
              <a:rPr lang="en-GB" sz="1400" dirty="0" smtClean="0">
                <a:solidFill>
                  <a:srgbClr val="000000"/>
                </a:solidFill>
                <a:cs typeface="Tahoma" pitchFamily="34" charset="0"/>
              </a:rPr>
              <a:t>Ensure that the statements are action oriented</a:t>
            </a:r>
            <a:endParaRPr lang="en-GB" sz="1400" dirty="0" smtClean="0">
              <a:solidFill>
                <a:srgbClr val="000000"/>
              </a:solidFill>
            </a:endParaRPr>
          </a:p>
          <a:p>
            <a:pPr marL="914400" lvl="1" indent="-457200">
              <a:lnSpc>
                <a:spcPct val="90000"/>
              </a:lnSpc>
              <a:buSzTx/>
              <a:buFont typeface="Wingdings" pitchFamily="2" charset="2"/>
              <a:buNone/>
              <a:defRPr/>
            </a:pPr>
            <a:r>
              <a:rPr lang="en-GB" sz="1400" dirty="0" smtClean="0">
                <a:solidFill>
                  <a:srgbClr val="000000"/>
                </a:solidFill>
                <a:cs typeface="Tahoma" pitchFamily="34" charset="0"/>
              </a:rPr>
              <a:t>Direction of causality follows cause mapping guidelines/formalisms</a:t>
            </a:r>
            <a:endParaRPr lang="en-GB" sz="1400" dirty="0" smtClean="0">
              <a:solidFill>
                <a:srgbClr val="000000"/>
              </a:solidFill>
            </a:endParaRPr>
          </a:p>
          <a:p>
            <a:pPr marL="914400" lvl="1" indent="-457200">
              <a:lnSpc>
                <a:spcPct val="90000"/>
              </a:lnSpc>
              <a:buSzTx/>
              <a:buFont typeface="Wingdings" pitchFamily="2" charset="2"/>
              <a:buNone/>
              <a:defRPr/>
            </a:pPr>
            <a:r>
              <a:rPr lang="en-GB" sz="1400" dirty="0" smtClean="0">
                <a:solidFill>
                  <a:srgbClr val="000000"/>
                </a:solidFill>
                <a:cs typeface="Tahoma" pitchFamily="34" charset="0"/>
              </a:rPr>
              <a:t>It is expected that the map will include at least 25 issues however, remember in “real” workshops it is likely you have over 50</a:t>
            </a:r>
            <a:endParaRPr lang="en-GB" sz="1400" dirty="0" smtClean="0">
              <a:solidFill>
                <a:srgbClr val="000000"/>
              </a:solidFill>
            </a:endParaRPr>
          </a:p>
          <a:p>
            <a:pPr marL="914400" lvl="1" indent="-457200">
              <a:lnSpc>
                <a:spcPct val="90000"/>
              </a:lnSpc>
              <a:buSzTx/>
              <a:buFont typeface="Wingdings" pitchFamily="2" charset="2"/>
              <a:buNone/>
              <a:defRPr/>
            </a:pPr>
            <a:r>
              <a:rPr lang="en-GB" sz="1400" dirty="0" smtClean="0">
                <a:solidFill>
                  <a:srgbClr val="000000"/>
                </a:solidFill>
                <a:cs typeface="Tahoma" pitchFamily="34" charset="0"/>
              </a:rPr>
              <a:t>Ensure that you go beyond the initial surfacing of negative situations and include some strategic opportunities</a:t>
            </a:r>
            <a:endParaRPr lang="en-GB" sz="1400" dirty="0" smtClean="0">
              <a:solidFill>
                <a:srgbClr val="000000"/>
              </a:solidFill>
            </a:endParaRPr>
          </a:p>
          <a:p>
            <a:pPr marL="533400" indent="-533400">
              <a:lnSpc>
                <a:spcPct val="90000"/>
              </a:lnSpc>
              <a:buSzTx/>
              <a:buFont typeface="Wingdings" pitchFamily="2" charset="2"/>
              <a:buNone/>
              <a:defRPr/>
            </a:pPr>
            <a:r>
              <a:rPr lang="en-GB" sz="2000" dirty="0" smtClean="0"/>
              <a:t>2. Reflective Commentary </a:t>
            </a:r>
            <a:r>
              <a:rPr lang="en-GB" sz="2000" dirty="0"/>
              <a:t>focusing predominantly on negotiation </a:t>
            </a:r>
            <a:r>
              <a:rPr lang="en-GB" sz="2000" dirty="0" smtClean="0"/>
              <a:t>process – include examples (max  </a:t>
            </a:r>
            <a:r>
              <a:rPr lang="en-GB" sz="2000" dirty="0"/>
              <a:t>3</a:t>
            </a:r>
            <a:r>
              <a:rPr lang="en-GB" sz="2000" dirty="0" smtClean="0"/>
              <a:t>00 words)</a:t>
            </a:r>
          </a:p>
          <a:p>
            <a:pPr marL="533400" indent="-533400">
              <a:lnSpc>
                <a:spcPct val="90000"/>
              </a:lnSpc>
              <a:buSzTx/>
              <a:buFont typeface="Wingdings" pitchFamily="2" charset="2"/>
              <a:buNone/>
              <a:defRPr/>
            </a:pPr>
            <a:r>
              <a:rPr lang="en-GB" sz="2000" dirty="0" smtClean="0"/>
              <a:t>3. SSI from Issue Management</a:t>
            </a:r>
          </a:p>
          <a:p>
            <a:pPr marL="533400" indent="-533400">
              <a:lnSpc>
                <a:spcPct val="90000"/>
              </a:lnSpc>
              <a:buSzTx/>
              <a:buFont typeface="Wingdings" pitchFamily="2" charset="2"/>
              <a:buNone/>
              <a:defRPr/>
            </a:pPr>
            <a:endParaRPr lang="en-GB" sz="2000" dirty="0"/>
          </a:p>
          <a:p>
            <a:pPr marL="533400" indent="-533400">
              <a:lnSpc>
                <a:spcPct val="90000"/>
              </a:lnSpc>
              <a:buSzTx/>
              <a:buFont typeface="Wingdings" pitchFamily="2" charset="2"/>
              <a:buNone/>
              <a:defRPr/>
            </a:pPr>
            <a:r>
              <a:rPr lang="en-GB" sz="2000" dirty="0" smtClean="0"/>
              <a:t>CONTINUED….</a:t>
            </a:r>
          </a:p>
          <a:p>
            <a:pPr marL="533400" indent="-533400">
              <a:lnSpc>
                <a:spcPct val="90000"/>
              </a:lnSpc>
              <a:buSzTx/>
              <a:buFont typeface="Wingdings" pitchFamily="2" charset="2"/>
              <a:buNone/>
              <a:defRPr/>
            </a:pPr>
            <a:endParaRPr lang="en-GB" sz="2000" dirty="0" smtClean="0"/>
          </a:p>
          <a:p>
            <a:pPr marL="914400" lvl="1" indent="-457200">
              <a:lnSpc>
                <a:spcPct val="90000"/>
              </a:lnSpc>
              <a:buSzTx/>
              <a:buFontTx/>
              <a:buNone/>
              <a:defRPr/>
            </a:pPr>
            <a:endParaRPr lang="en-GB" sz="1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type="title"/>
          </p:nvPr>
        </p:nvSpPr>
        <p:spPr>
          <a:xfrm>
            <a:off x="684213" y="476250"/>
            <a:ext cx="7759700" cy="692150"/>
          </a:xfrm>
        </p:spPr>
        <p:txBody>
          <a:bodyPr/>
          <a:lstStyle/>
          <a:p>
            <a:pPr algn="ctr">
              <a:defRPr/>
            </a:pPr>
            <a:r>
              <a:rPr lang="en-GB" sz="3200" dirty="0" smtClean="0"/>
              <a:t>The assignment: notes (2 of 3)</a:t>
            </a:r>
          </a:p>
        </p:txBody>
      </p:sp>
      <p:sp>
        <p:nvSpPr>
          <p:cNvPr id="9219" name="Rectangle 3"/>
          <p:cNvSpPr>
            <a:spLocks noGrp="1" noChangeArrowheads="1"/>
          </p:cNvSpPr>
          <p:nvPr>
            <p:ph type="body" idx="1"/>
          </p:nvPr>
        </p:nvSpPr>
        <p:spPr>
          <a:xfrm>
            <a:off x="395288" y="1628775"/>
            <a:ext cx="8382000" cy="4114800"/>
          </a:xfrm>
        </p:spPr>
        <p:txBody>
          <a:bodyPr/>
          <a:lstStyle/>
          <a:p>
            <a:pPr marL="533400" indent="-533400">
              <a:lnSpc>
                <a:spcPct val="90000"/>
              </a:lnSpc>
              <a:buSzTx/>
              <a:buFont typeface="Wingdings" pitchFamily="2" charset="2"/>
              <a:buNone/>
            </a:pPr>
            <a:r>
              <a:rPr lang="en-GB" sz="1800" smtClean="0">
                <a:solidFill>
                  <a:srgbClr val="000000"/>
                </a:solidFill>
                <a:cs typeface="Tahoma" pitchFamily="34" charset="0"/>
              </a:rPr>
              <a:t> </a:t>
            </a:r>
            <a:r>
              <a:rPr lang="en-GB" sz="2000" smtClean="0">
                <a:solidFill>
                  <a:srgbClr val="000000"/>
                </a:solidFill>
                <a:cs typeface="Tahoma" pitchFamily="34" charset="0"/>
              </a:rPr>
              <a:t>4. Strategy as Purpose</a:t>
            </a:r>
          </a:p>
          <a:p>
            <a:pPr marL="533400" indent="-533400">
              <a:lnSpc>
                <a:spcPct val="90000"/>
              </a:lnSpc>
              <a:buSzTx/>
              <a:buFont typeface="Wingdings" pitchFamily="2" charset="2"/>
              <a:buNone/>
            </a:pPr>
            <a:r>
              <a:rPr lang="en-GB" sz="2000" smtClean="0">
                <a:solidFill>
                  <a:srgbClr val="000000"/>
                </a:solidFill>
                <a:cs typeface="Tahoma" pitchFamily="34" charset="0"/>
              </a:rPr>
              <a:t>Emergent Goals system – 1st draft  (Chapter 5 and 6 of MOSS</a:t>
            </a:r>
            <a:r>
              <a:rPr lang="en-GB" sz="2000" smtClean="0">
                <a:cs typeface="Tahoma" pitchFamily="34" charset="0"/>
              </a:rPr>
              <a:t>)</a:t>
            </a:r>
            <a:endParaRPr lang="en-GB" sz="2000" smtClean="0">
              <a:cs typeface="Times New Roman" pitchFamily="18" charset="0"/>
            </a:endParaRPr>
          </a:p>
          <a:p>
            <a:pPr marL="914400" lvl="1" indent="-457200">
              <a:lnSpc>
                <a:spcPct val="90000"/>
              </a:lnSpc>
              <a:buSzTx/>
              <a:buFont typeface="Wingdings" pitchFamily="2" charset="2"/>
              <a:buNone/>
            </a:pPr>
            <a:r>
              <a:rPr lang="en-GB" sz="1400" smtClean="0">
                <a:solidFill>
                  <a:srgbClr val="000000"/>
                </a:solidFill>
                <a:cs typeface="Tahoma" pitchFamily="34" charset="0"/>
              </a:rPr>
              <a:t>Ensure that goals meet the definition provided in Chapter of PMS</a:t>
            </a:r>
            <a:endParaRPr lang="en-GB" sz="1400" smtClean="0">
              <a:solidFill>
                <a:srgbClr val="000000"/>
              </a:solidFill>
            </a:endParaRPr>
          </a:p>
          <a:p>
            <a:pPr marL="914400" lvl="1" indent="-457200">
              <a:lnSpc>
                <a:spcPct val="90000"/>
              </a:lnSpc>
              <a:buSzTx/>
              <a:buFont typeface="Wingdings" pitchFamily="2" charset="2"/>
              <a:buNone/>
            </a:pPr>
            <a:r>
              <a:rPr lang="en-GB" sz="1400" smtClean="0">
                <a:solidFill>
                  <a:srgbClr val="000000"/>
                </a:solidFill>
                <a:cs typeface="Tahoma" pitchFamily="34" charset="0"/>
              </a:rPr>
              <a:t>The map has around 10-15 goals</a:t>
            </a:r>
            <a:endParaRPr lang="en-GB" sz="1400" smtClean="0">
              <a:solidFill>
                <a:srgbClr val="000000"/>
              </a:solidFill>
            </a:endParaRPr>
          </a:p>
          <a:p>
            <a:pPr marL="914400" lvl="1" indent="-457200">
              <a:lnSpc>
                <a:spcPct val="90000"/>
              </a:lnSpc>
              <a:buSzTx/>
              <a:buFont typeface="Wingdings" pitchFamily="2" charset="2"/>
              <a:buNone/>
            </a:pPr>
            <a:r>
              <a:rPr lang="en-GB" sz="1400" smtClean="0">
                <a:solidFill>
                  <a:srgbClr val="000000"/>
                </a:solidFill>
                <a:cs typeface="Tahoma" pitchFamily="34" charset="0"/>
              </a:rPr>
              <a:t>That the system considers ‘negative goals’ when appropriate</a:t>
            </a:r>
            <a:endParaRPr lang="en-GB" sz="1400" smtClean="0">
              <a:solidFill>
                <a:srgbClr val="000000"/>
              </a:solidFill>
            </a:endParaRPr>
          </a:p>
          <a:p>
            <a:pPr marL="914400" lvl="1" indent="-457200">
              <a:lnSpc>
                <a:spcPct val="90000"/>
              </a:lnSpc>
              <a:buSzTx/>
              <a:buFont typeface="Wingdings" pitchFamily="2" charset="2"/>
              <a:buNone/>
            </a:pPr>
            <a:r>
              <a:rPr lang="en-GB" sz="1400" smtClean="0">
                <a:solidFill>
                  <a:srgbClr val="000000"/>
                </a:solidFill>
                <a:cs typeface="Tahoma" pitchFamily="34" charset="0"/>
              </a:rPr>
              <a:t>Ensure you have conducted the final review of the goal system</a:t>
            </a:r>
          </a:p>
          <a:p>
            <a:pPr marL="914400" lvl="1" indent="-457200">
              <a:lnSpc>
                <a:spcPct val="90000"/>
              </a:lnSpc>
              <a:buSzTx/>
              <a:buFont typeface="Wingdings" pitchFamily="2" charset="2"/>
              <a:buNone/>
            </a:pPr>
            <a:r>
              <a:rPr lang="en-GB" sz="1400" b="1" smtClean="0">
                <a:solidFill>
                  <a:srgbClr val="000000"/>
                </a:solidFill>
                <a:cs typeface="Tahoma" pitchFamily="34" charset="0"/>
              </a:rPr>
              <a:t>2 pages are required: </a:t>
            </a:r>
            <a:r>
              <a:rPr lang="en-GB" sz="1400" smtClean="0">
                <a:solidFill>
                  <a:srgbClr val="000000"/>
                </a:solidFill>
                <a:cs typeface="Tahoma" pitchFamily="34" charset="0"/>
              </a:rPr>
              <a:t>one page shows laddering upwards from at least one 3* priority, and the other page shows the final goal system after imposing ‘published goals’ (showing goals only)</a:t>
            </a:r>
            <a:endParaRPr lang="en-GB" sz="1400" smtClean="0">
              <a:solidFill>
                <a:srgbClr val="000000"/>
              </a:solidFill>
            </a:endParaRPr>
          </a:p>
          <a:p>
            <a:pPr marL="533400" indent="-533400">
              <a:lnSpc>
                <a:spcPct val="90000"/>
              </a:lnSpc>
              <a:buSzTx/>
              <a:buFont typeface="Wingdings" pitchFamily="2" charset="2"/>
              <a:buNone/>
            </a:pPr>
            <a:r>
              <a:rPr lang="en-GB" sz="2000" smtClean="0">
                <a:solidFill>
                  <a:srgbClr val="000000"/>
                </a:solidFill>
                <a:cs typeface="Tahoma" pitchFamily="34" charset="0"/>
              </a:rPr>
              <a:t>5. Reflective Commentary </a:t>
            </a:r>
            <a:r>
              <a:rPr lang="en-GB" sz="2000" smtClean="0"/>
              <a:t>focusing predominantly on negotiation process – include examples (max  300 words)</a:t>
            </a:r>
            <a:endParaRPr lang="en-GB" sz="2000" smtClean="0">
              <a:solidFill>
                <a:srgbClr val="000000"/>
              </a:solidFill>
              <a:cs typeface="Tahoma" pitchFamily="34" charset="0"/>
            </a:endParaRPr>
          </a:p>
          <a:p>
            <a:pPr marL="533400" indent="-533400">
              <a:lnSpc>
                <a:spcPct val="90000"/>
              </a:lnSpc>
              <a:buSzTx/>
              <a:buFont typeface="Wingdings" pitchFamily="2" charset="2"/>
              <a:buNone/>
            </a:pPr>
            <a:r>
              <a:rPr lang="en-GB" sz="2000" smtClean="0">
                <a:solidFill>
                  <a:srgbClr val="000000"/>
                </a:solidFill>
                <a:cs typeface="Tahoma" pitchFamily="34" charset="0"/>
              </a:rPr>
              <a:t>6. SSI from Purpose</a:t>
            </a:r>
          </a:p>
          <a:p>
            <a:pPr marL="533400" indent="-533400">
              <a:lnSpc>
                <a:spcPct val="90000"/>
              </a:lnSpc>
              <a:buSzTx/>
              <a:buFont typeface="Wingdings" pitchFamily="2" charset="2"/>
              <a:buNone/>
            </a:pPr>
            <a:endParaRPr lang="en-GB" sz="2000" smtClean="0">
              <a:solidFill>
                <a:srgbClr val="000000"/>
              </a:solidFill>
              <a:cs typeface="Tahoma" pitchFamily="34" charset="0"/>
            </a:endParaRPr>
          </a:p>
          <a:p>
            <a:pPr marL="533400" indent="-533400">
              <a:lnSpc>
                <a:spcPct val="90000"/>
              </a:lnSpc>
              <a:buSzTx/>
              <a:buFont typeface="Wingdings" pitchFamily="2" charset="2"/>
              <a:buNone/>
            </a:pPr>
            <a:r>
              <a:rPr lang="en-GB" sz="2000" smtClean="0">
                <a:solidFill>
                  <a:srgbClr val="000000"/>
                </a:solidFill>
                <a:cs typeface="Tahoma" pitchFamily="34" charset="0"/>
              </a:rPr>
              <a:t>CONTINUED….</a:t>
            </a:r>
          </a:p>
          <a:p>
            <a:pPr marL="533400" indent="-533400">
              <a:lnSpc>
                <a:spcPct val="90000"/>
              </a:lnSpc>
              <a:buSzTx/>
              <a:buFont typeface="Wingdings" pitchFamily="2" charset="2"/>
              <a:buNone/>
            </a:pPr>
            <a:endParaRPr lang="en-GB" sz="2000" smtClean="0">
              <a:solidFill>
                <a:srgbClr val="000000"/>
              </a:solidFill>
              <a:cs typeface="Tahoma" pitchFamily="34" charset="0"/>
            </a:endParaRPr>
          </a:p>
          <a:p>
            <a:pPr marL="914400" lvl="1" indent="-457200">
              <a:lnSpc>
                <a:spcPct val="90000"/>
              </a:lnSpc>
              <a:buSzTx/>
              <a:buFontTx/>
              <a:buNone/>
            </a:pPr>
            <a:endParaRPr lang="en-GB" sz="1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Rectangle 2"/>
          <p:cNvSpPr>
            <a:spLocks noGrp="1" noChangeArrowheads="1"/>
          </p:cNvSpPr>
          <p:nvPr>
            <p:ph type="title"/>
          </p:nvPr>
        </p:nvSpPr>
        <p:spPr>
          <a:xfrm>
            <a:off x="684213" y="260350"/>
            <a:ext cx="7759700" cy="692150"/>
          </a:xfrm>
        </p:spPr>
        <p:txBody>
          <a:bodyPr/>
          <a:lstStyle/>
          <a:p>
            <a:pPr algn="ctr">
              <a:defRPr/>
            </a:pPr>
            <a:r>
              <a:rPr lang="en-GB" sz="3200" dirty="0" smtClean="0"/>
              <a:t>The assignment: notes (3 of 3)</a:t>
            </a:r>
          </a:p>
        </p:txBody>
      </p:sp>
      <p:sp>
        <p:nvSpPr>
          <p:cNvPr id="10243" name="Rectangle 3"/>
          <p:cNvSpPr>
            <a:spLocks noGrp="1" noChangeArrowheads="1"/>
          </p:cNvSpPr>
          <p:nvPr>
            <p:ph type="body" idx="1"/>
          </p:nvPr>
        </p:nvSpPr>
        <p:spPr>
          <a:xfrm>
            <a:off x="395288" y="1484313"/>
            <a:ext cx="8382000" cy="4114800"/>
          </a:xfrm>
        </p:spPr>
        <p:txBody>
          <a:bodyPr/>
          <a:lstStyle/>
          <a:p>
            <a:pPr marL="533400" indent="-533400">
              <a:lnSpc>
                <a:spcPct val="90000"/>
              </a:lnSpc>
              <a:buSzTx/>
              <a:buFont typeface="Wingdings" pitchFamily="2" charset="2"/>
              <a:buNone/>
            </a:pPr>
            <a:r>
              <a:rPr lang="en-GB" sz="1800" smtClean="0">
                <a:solidFill>
                  <a:srgbClr val="000000"/>
                </a:solidFill>
                <a:cs typeface="Tahoma" pitchFamily="34" charset="0"/>
              </a:rPr>
              <a:t>7. Strategy as Competitive Advantage (Chapter 7 and 8 of MOSS)</a:t>
            </a:r>
          </a:p>
          <a:p>
            <a:pPr marL="533400" indent="-533400">
              <a:lnSpc>
                <a:spcPct val="90000"/>
              </a:lnSpc>
              <a:buSzTx/>
              <a:buFont typeface="Wingdings" pitchFamily="2" charset="2"/>
              <a:buNone/>
            </a:pPr>
            <a:r>
              <a:rPr lang="en-GB" sz="1800" smtClean="0">
                <a:solidFill>
                  <a:srgbClr val="000000"/>
                </a:solidFill>
                <a:cs typeface="Tahoma" pitchFamily="34" charset="0"/>
              </a:rPr>
              <a:t>Map of competencies with DC’s marked, and DC patterns shown on separate maps – thus, </a:t>
            </a:r>
            <a:r>
              <a:rPr lang="en-GB" sz="1100" b="1" smtClean="0">
                <a:solidFill>
                  <a:srgbClr val="000000"/>
                </a:solidFill>
                <a:cs typeface="Tahoma" pitchFamily="34" charset="0"/>
              </a:rPr>
              <a:t>2 pages are required:</a:t>
            </a:r>
            <a:endParaRPr lang="en-GB" sz="1800" smtClean="0">
              <a:cs typeface="Times New Roman" pitchFamily="18" charset="0"/>
            </a:endParaRPr>
          </a:p>
          <a:p>
            <a:pPr marL="914400" lvl="1" indent="-457200">
              <a:lnSpc>
                <a:spcPct val="90000"/>
              </a:lnSpc>
              <a:buSzTx/>
              <a:buFont typeface="Wingdings" pitchFamily="2" charset="2"/>
              <a:buNone/>
            </a:pPr>
            <a:r>
              <a:rPr lang="en-GB" sz="1400" smtClean="0">
                <a:solidFill>
                  <a:srgbClr val="000000"/>
                </a:solidFill>
                <a:cs typeface="Tahoma" pitchFamily="34" charset="0"/>
              </a:rPr>
              <a:t>Ensure that all of the distinctive competencies are plausibly distinctive! Show which are Das, DCs, or DCOs</a:t>
            </a:r>
            <a:endParaRPr lang="en-GB" sz="1400" smtClean="0">
              <a:solidFill>
                <a:srgbClr val="000000"/>
              </a:solidFill>
            </a:endParaRPr>
          </a:p>
          <a:p>
            <a:pPr marL="914400" lvl="1" indent="-457200">
              <a:lnSpc>
                <a:spcPct val="90000"/>
              </a:lnSpc>
              <a:buSzTx/>
              <a:buFont typeface="Wingdings" pitchFamily="2" charset="2"/>
              <a:buNone/>
            </a:pPr>
            <a:r>
              <a:rPr lang="en-GB" sz="1400" smtClean="0">
                <a:solidFill>
                  <a:srgbClr val="000000"/>
                </a:solidFill>
                <a:cs typeface="Tahoma" pitchFamily="34" charset="0"/>
              </a:rPr>
              <a:t>Show basis for DC pattern </a:t>
            </a:r>
            <a:endParaRPr lang="en-GB" sz="1400" smtClean="0">
              <a:solidFill>
                <a:srgbClr val="000000"/>
              </a:solidFill>
            </a:endParaRPr>
          </a:p>
          <a:p>
            <a:pPr marL="533400" indent="-533400">
              <a:lnSpc>
                <a:spcPct val="90000"/>
              </a:lnSpc>
              <a:buSzTx/>
              <a:buFont typeface="Wingdings" pitchFamily="2" charset="2"/>
              <a:buNone/>
            </a:pPr>
            <a:r>
              <a:rPr lang="en-GB" sz="1800" smtClean="0">
                <a:solidFill>
                  <a:srgbClr val="000000"/>
                </a:solidFill>
                <a:cs typeface="Tahoma" pitchFamily="34" charset="0"/>
              </a:rPr>
              <a:t>8. Reflective Commentary </a:t>
            </a:r>
            <a:r>
              <a:rPr lang="en-GB" sz="1800" smtClean="0"/>
              <a:t>focusing predominantly on negotiation process – include examples (max  300 words)</a:t>
            </a:r>
          </a:p>
          <a:p>
            <a:pPr marL="533400" indent="-533400">
              <a:lnSpc>
                <a:spcPct val="90000"/>
              </a:lnSpc>
              <a:buSzTx/>
              <a:buFont typeface="Wingdings" pitchFamily="2" charset="2"/>
              <a:buNone/>
            </a:pPr>
            <a:r>
              <a:rPr lang="en-GB" sz="1800" smtClean="0">
                <a:solidFill>
                  <a:srgbClr val="000000"/>
                </a:solidFill>
                <a:cs typeface="Tahoma" pitchFamily="34" charset="0"/>
              </a:rPr>
              <a:t>9. SSI from Competitive Advantage</a:t>
            </a:r>
          </a:p>
          <a:p>
            <a:pPr marL="533400" indent="-533400">
              <a:lnSpc>
                <a:spcPct val="90000"/>
              </a:lnSpc>
              <a:buSzTx/>
              <a:buFont typeface="Wingdings" pitchFamily="2" charset="2"/>
              <a:buNone/>
            </a:pPr>
            <a:endParaRPr lang="en-GB" sz="1800" smtClean="0"/>
          </a:p>
          <a:p>
            <a:pPr marL="533400" indent="-533400">
              <a:lnSpc>
                <a:spcPct val="90000"/>
              </a:lnSpc>
              <a:buSzTx/>
              <a:buFont typeface="Wingdings" pitchFamily="2" charset="2"/>
              <a:buNone/>
            </a:pPr>
            <a:r>
              <a:rPr lang="en-GB" sz="1800" smtClean="0"/>
              <a:t>10. Combine 1-3, 4-6, and 7-9 to produce an aggregate SSI  (Chapter 12 of MOSS)</a:t>
            </a:r>
          </a:p>
          <a:p>
            <a:pPr marL="533400" indent="-533400">
              <a:lnSpc>
                <a:spcPct val="90000"/>
              </a:lnSpc>
              <a:buSzTx/>
              <a:buFont typeface="Wingdings" pitchFamily="2" charset="2"/>
              <a:buNone/>
            </a:pPr>
            <a:r>
              <a:rPr lang="en-GB" sz="1800" smtClean="0"/>
              <a:t>11. Commentary on issues arising from combining: eg conflicts, analysis, aggregation, etc</a:t>
            </a:r>
          </a:p>
          <a:p>
            <a:pPr marL="533400" indent="-533400">
              <a:lnSpc>
                <a:spcPct val="90000"/>
              </a:lnSpc>
              <a:buSzTx/>
              <a:buFont typeface="Wingdings" pitchFamily="2" charset="2"/>
              <a:buNone/>
            </a:pPr>
            <a:endParaRPr lang="en-GB" sz="1800" smtClean="0"/>
          </a:p>
          <a:p>
            <a:pPr marL="533400" indent="-533400">
              <a:lnSpc>
                <a:spcPct val="90000"/>
              </a:lnSpc>
              <a:buSzTx/>
              <a:buFont typeface="Wingdings" pitchFamily="2" charset="2"/>
              <a:buNone/>
            </a:pPr>
            <a:r>
              <a:rPr lang="en-GB" sz="1800" smtClean="0"/>
              <a:t>SUBMIT 13 PAGES IN TOTAL (5 MAPS + 8 PAGES OF TEXT) + PEER ASSESSEMENT FORM</a:t>
            </a:r>
          </a:p>
          <a:p>
            <a:pPr marL="914400" lvl="1" indent="-457200">
              <a:lnSpc>
                <a:spcPct val="90000"/>
              </a:lnSpc>
              <a:buSzTx/>
              <a:buFontTx/>
              <a:buNone/>
            </a:pPr>
            <a:endParaRPr lang="en-GB" sz="12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1026"/>
          <p:cNvSpPr>
            <a:spLocks noGrp="1" noChangeArrowheads="1"/>
          </p:cNvSpPr>
          <p:nvPr>
            <p:ph type="title"/>
          </p:nvPr>
        </p:nvSpPr>
        <p:spPr/>
        <p:txBody>
          <a:bodyPr/>
          <a:lstStyle/>
          <a:p>
            <a:pPr>
              <a:defRPr/>
            </a:pPr>
            <a:r>
              <a:rPr lang="en-GB" smtClean="0"/>
              <a:t>The Assignment Submission</a:t>
            </a:r>
          </a:p>
        </p:txBody>
      </p:sp>
      <p:sp>
        <p:nvSpPr>
          <p:cNvPr id="11267" name="Rectangle 1027"/>
          <p:cNvSpPr>
            <a:spLocks noGrp="1" noChangeArrowheads="1"/>
          </p:cNvSpPr>
          <p:nvPr>
            <p:ph type="body" idx="1"/>
          </p:nvPr>
        </p:nvSpPr>
        <p:spPr>
          <a:xfrm>
            <a:off x="762000" y="1676400"/>
            <a:ext cx="7772400" cy="4114800"/>
          </a:xfrm>
        </p:spPr>
        <p:txBody>
          <a:bodyPr/>
          <a:lstStyle/>
          <a:p>
            <a:pPr>
              <a:lnSpc>
                <a:spcPct val="80000"/>
              </a:lnSpc>
            </a:pPr>
            <a:r>
              <a:rPr lang="en-US" sz="2400" smtClean="0">
                <a:cs typeface="Tahoma" pitchFamily="34" charset="0"/>
              </a:rPr>
              <a:t>1 peer assessment form (available on the intranet) MUST be submitted per student and submitted under separate cover and each form must be signed by the person submitting it.  </a:t>
            </a:r>
            <a:r>
              <a:rPr lang="en-US" sz="2400" i="1" smtClean="0">
                <a:cs typeface="Tahoma" pitchFamily="34" charset="0"/>
              </a:rPr>
              <a:t>Failure to submit a peer assessment form will result in your assignment not being marked and so given a mark of zero</a:t>
            </a:r>
            <a:r>
              <a:rPr lang="en-US" sz="2400" smtClean="0">
                <a:cs typeface="Tahoma" pitchFamily="34" charset="0"/>
              </a:rPr>
              <a:t>.</a:t>
            </a:r>
            <a:endParaRPr lang="en-GB" sz="2400" smtClean="0">
              <a:cs typeface="Times New Roman" pitchFamily="18" charset="0"/>
            </a:endParaRPr>
          </a:p>
          <a:p>
            <a:pPr>
              <a:lnSpc>
                <a:spcPct val="80000"/>
              </a:lnSpc>
            </a:pPr>
            <a:r>
              <a:rPr lang="en-GB" sz="2400" smtClean="0"/>
              <a:t>Only the required 13 pages required will be marked, any additional pages will be discarded.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600" dirty="0" smtClean="0"/>
              <a:t>Undertaking Making Strategy without attending the seminars</a:t>
            </a:r>
            <a:endParaRPr lang="en-GB" sz="3600" dirty="0"/>
          </a:p>
        </p:txBody>
      </p:sp>
      <p:sp>
        <p:nvSpPr>
          <p:cNvPr id="12291" name="Content Placeholder 2"/>
          <p:cNvSpPr>
            <a:spLocks noGrp="1"/>
          </p:cNvSpPr>
          <p:nvPr>
            <p:ph idx="1"/>
          </p:nvPr>
        </p:nvSpPr>
        <p:spPr>
          <a:xfrm>
            <a:off x="684213" y="1700213"/>
            <a:ext cx="7772400" cy="4114800"/>
          </a:xfrm>
        </p:spPr>
        <p:txBody>
          <a:bodyPr/>
          <a:lstStyle/>
          <a:p>
            <a:r>
              <a:rPr lang="en-GB" sz="2400" smtClean="0"/>
              <a:t>If you are unable to attend the seminars (including local counselling sessions where appropriate) then you are required to undertake the assignment as follows:</a:t>
            </a:r>
          </a:p>
          <a:p>
            <a:pPr lvl="1"/>
            <a:r>
              <a:rPr lang="en-GB" sz="2000" smtClean="0"/>
              <a:t>Form a strategy making group with at least 3 people.</a:t>
            </a:r>
          </a:p>
          <a:p>
            <a:pPr lvl="1"/>
            <a:r>
              <a:rPr lang="en-GB" sz="2000" smtClean="0"/>
              <a:t>Develop a strategy using the Making Strategy book, Decision Explorer and slides on the intranet</a:t>
            </a:r>
          </a:p>
          <a:p>
            <a:pPr lvl="1"/>
            <a:r>
              <a:rPr lang="en-GB" sz="2000" smtClean="0"/>
              <a:t>The strategy may be, for example, for a community centre, club, or for your own organisation (if the group members are your colleagues)</a:t>
            </a:r>
          </a:p>
          <a:p>
            <a:pPr lvl="1"/>
            <a:r>
              <a:rPr lang="en-GB" sz="2000" smtClean="0"/>
              <a:t>The assignment submission follows the guidelines included above.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5970865"/>
          </a:xfrm>
          <a:prstGeom prst="rect">
            <a:avLst/>
          </a:prstGeom>
        </p:spPr>
        <p:txBody>
          <a:bodyPr wrap="square">
            <a:spAutoFit/>
          </a:bodyPr>
          <a:lstStyle/>
          <a:p>
            <a:pPr algn="ctr"/>
            <a:r>
              <a:rPr lang="en-GB" b="1" i="1" dirty="0">
                <a:solidFill>
                  <a:schemeClr val="accent2"/>
                </a:solidFill>
              </a:rPr>
              <a:t>Group </a:t>
            </a:r>
            <a:r>
              <a:rPr lang="en-GB" b="1" i="1" dirty="0" smtClean="0">
                <a:solidFill>
                  <a:schemeClr val="accent2"/>
                </a:solidFill>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357333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ctrTitle"/>
          </p:nvPr>
        </p:nvSpPr>
        <p:spPr>
          <a:xfrm>
            <a:off x="685800" y="2971800"/>
            <a:ext cx="7772400" cy="1143000"/>
          </a:xfrm>
        </p:spPr>
        <p:txBody>
          <a:bodyPr/>
          <a:lstStyle/>
          <a:p>
            <a:pPr algn="ctr">
              <a:defRPr/>
            </a:pPr>
            <a:r>
              <a:rPr lang="en-GB" sz="4800" dirty="0" smtClean="0"/>
              <a:t>Making Strategy</a:t>
            </a:r>
            <a:br>
              <a:rPr lang="en-GB" sz="4800" dirty="0" smtClean="0"/>
            </a:br>
            <a:r>
              <a:rPr lang="en-GB" sz="3600" dirty="0" smtClean="0"/>
              <a:t>Assignment Details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88840"/>
            <a:ext cx="7759700" cy="1149350"/>
          </a:xfrm>
        </p:spPr>
        <p:txBody>
          <a:bodyPr/>
          <a:lstStyle/>
          <a:p>
            <a:r>
              <a:rPr lang="en-GB" sz="3600" dirty="0"/>
              <a:t>Please note, these slides are designed to be used in addition to the </a:t>
            </a:r>
            <a:r>
              <a:rPr lang="en-GB" sz="3600" dirty="0" smtClean="0"/>
              <a:t>book: </a:t>
            </a:r>
            <a:br>
              <a:rPr lang="en-GB" sz="3600" dirty="0" smtClean="0"/>
            </a:br>
            <a:r>
              <a:rPr lang="en-GB" sz="2400" dirty="0" smtClean="0"/>
              <a:t>Making </a:t>
            </a:r>
            <a:r>
              <a:rPr lang="en-GB" sz="2400" dirty="0"/>
              <a:t>Strategy: Mapping Out Strategic </a:t>
            </a:r>
            <a:r>
              <a:rPr lang="en-GB" sz="2400" dirty="0" smtClean="0"/>
              <a:t>Success. by Ackermann &amp; Eden, Sage, 2011</a:t>
            </a:r>
            <a:endParaRPr lang="en-GB" sz="3200" dirty="0"/>
          </a:p>
        </p:txBody>
      </p:sp>
      <p:sp>
        <p:nvSpPr>
          <p:cNvPr id="3" name="Content Placeholder 2"/>
          <p:cNvSpPr>
            <a:spLocks noGrp="1"/>
          </p:cNvSpPr>
          <p:nvPr>
            <p:ph idx="1"/>
          </p:nvPr>
        </p:nvSpPr>
        <p:spPr>
          <a:xfrm>
            <a:off x="755576" y="3501008"/>
            <a:ext cx="7772400" cy="4114800"/>
          </a:xfrm>
        </p:spPr>
        <p:txBody>
          <a:bodyPr/>
          <a:lstStyle/>
          <a:p>
            <a:r>
              <a:rPr lang="en-GB" sz="2400" dirty="0" smtClean="0"/>
              <a:t>They </a:t>
            </a:r>
            <a:r>
              <a:rPr lang="en-GB" sz="2400" dirty="0"/>
              <a:t>are not designed to be used in a ‘stand-alone’ manner, or to replicate theory and practice presented in the </a:t>
            </a:r>
            <a:r>
              <a:rPr lang="en-GB" sz="2400" dirty="0" smtClean="0"/>
              <a:t>book.</a:t>
            </a:r>
          </a:p>
          <a:p>
            <a:r>
              <a:rPr lang="en-GB" sz="2400" dirty="0" smtClean="0"/>
              <a:t>The </a:t>
            </a:r>
            <a:r>
              <a:rPr lang="en-GB" sz="2400" dirty="0"/>
              <a:t>assignment design represents one possibility for a </a:t>
            </a:r>
            <a:r>
              <a:rPr lang="en-GB" sz="2400" dirty="0" smtClean="0"/>
              <a:t>20 </a:t>
            </a:r>
            <a:r>
              <a:rPr lang="en-GB" sz="2400" dirty="0"/>
              <a:t>credit MBA </a:t>
            </a:r>
            <a:r>
              <a:rPr lang="en-GB" sz="2400" dirty="0" smtClean="0"/>
              <a:t>course (thus each of the 4 parts represents </a:t>
            </a:r>
            <a:r>
              <a:rPr lang="en-GB" sz="2400" dirty="0" err="1" smtClean="0"/>
              <a:t>approx</a:t>
            </a:r>
            <a:r>
              <a:rPr lang="en-GB" sz="2400" dirty="0" smtClean="0"/>
              <a:t> 5 credits + Closure).</a:t>
            </a:r>
            <a:endParaRPr lang="en-GB" sz="2400" dirty="0"/>
          </a:p>
        </p:txBody>
      </p:sp>
    </p:spTree>
    <p:extLst>
      <p:ext uri="{BB962C8B-B14F-4D97-AF65-F5344CB8AC3E}">
        <p14:creationId xmlns:p14="http://schemas.microsoft.com/office/powerpoint/2010/main" xmlns="" val="19200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a:xfrm>
            <a:off x="381000" y="457200"/>
            <a:ext cx="8305800" cy="539750"/>
          </a:xfrm>
        </p:spPr>
        <p:txBody>
          <a:bodyPr/>
          <a:lstStyle/>
          <a:p>
            <a:pPr>
              <a:defRPr/>
            </a:pPr>
            <a:r>
              <a:rPr lang="en-GB" sz="3200" smtClean="0"/>
              <a:t>Notes: Making Strategy</a:t>
            </a:r>
          </a:p>
        </p:txBody>
      </p:sp>
      <p:sp>
        <p:nvSpPr>
          <p:cNvPr id="3075" name="Rectangle 3"/>
          <p:cNvSpPr>
            <a:spLocks noGrp="1" noChangeArrowheads="1"/>
          </p:cNvSpPr>
          <p:nvPr>
            <p:ph type="body" idx="1"/>
          </p:nvPr>
        </p:nvSpPr>
        <p:spPr>
          <a:xfrm>
            <a:off x="539750" y="1412875"/>
            <a:ext cx="7772400" cy="4114800"/>
          </a:xfrm>
        </p:spPr>
        <p:txBody>
          <a:bodyPr/>
          <a:lstStyle/>
          <a:p>
            <a:pPr>
              <a:buFont typeface="Wingdings" pitchFamily="2" charset="2"/>
              <a:buNone/>
            </a:pPr>
            <a:r>
              <a:rPr lang="en-GB" sz="2800" dirty="0" smtClean="0">
                <a:cs typeface="Tahoma" pitchFamily="34" charset="0"/>
              </a:rPr>
              <a:t>Please note it is NOT possible to achieve good marks without having worked through the ‘essential’ introductory videos noted on the Making Strategy intranet site</a:t>
            </a:r>
          </a:p>
          <a:p>
            <a:pPr>
              <a:buFont typeface="Wingdings" pitchFamily="2" charset="2"/>
              <a:buNone/>
            </a:pPr>
            <a:r>
              <a:rPr lang="en-GB" sz="2800" dirty="0" smtClean="0">
                <a:cs typeface="Tahoma" pitchFamily="34" charset="0"/>
              </a:rPr>
              <a:t>Attendance at all sessions is strongly advised, and attendance at the Intensive seminar is compulsory unless the assignment is to be undertaken by following distance learning procedures</a:t>
            </a:r>
            <a:endParaRPr lang="en-GB" sz="2800" dirty="0" smtClean="0">
              <a:cs typeface="Times New Roman" pitchFamily="18" charset="0"/>
            </a:endParaRPr>
          </a:p>
          <a:p>
            <a:pPr>
              <a:buFont typeface="Wingdings" pitchFamily="2" charset="2"/>
              <a:buNone/>
            </a:pPr>
            <a:endParaRPr lang="en-GB" sz="2800" dirty="0" smtClean="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82" name="Rectangle 1026"/>
          <p:cNvSpPr>
            <a:spLocks noGrp="1" noChangeArrowheads="1"/>
          </p:cNvSpPr>
          <p:nvPr>
            <p:ph type="title"/>
          </p:nvPr>
        </p:nvSpPr>
        <p:spPr>
          <a:xfrm>
            <a:off x="762000" y="381000"/>
            <a:ext cx="7759700" cy="698500"/>
          </a:xfrm>
        </p:spPr>
        <p:txBody>
          <a:bodyPr/>
          <a:lstStyle/>
          <a:p>
            <a:pPr>
              <a:defRPr/>
            </a:pPr>
            <a:r>
              <a:rPr lang="en-GB" smtClean="0"/>
              <a:t>Process Requirements (1):</a:t>
            </a:r>
          </a:p>
        </p:txBody>
      </p:sp>
      <p:sp>
        <p:nvSpPr>
          <p:cNvPr id="4099" name="Rectangle 1027"/>
          <p:cNvSpPr>
            <a:spLocks noGrp="1" noChangeArrowheads="1"/>
          </p:cNvSpPr>
          <p:nvPr>
            <p:ph type="body" idx="1"/>
          </p:nvPr>
        </p:nvSpPr>
        <p:spPr>
          <a:xfrm>
            <a:off x="762000" y="1295400"/>
            <a:ext cx="7772400" cy="4114800"/>
          </a:xfrm>
        </p:spPr>
        <p:txBody>
          <a:bodyPr/>
          <a:lstStyle/>
          <a:p>
            <a:pPr marL="660400" indent="-660400">
              <a:lnSpc>
                <a:spcPct val="90000"/>
              </a:lnSpc>
              <a:buFont typeface="Wingdings" pitchFamily="2" charset="2"/>
              <a:buNone/>
            </a:pPr>
            <a:r>
              <a:rPr lang="en-GB" sz="2400" smtClean="0"/>
              <a:t>You MUST:</a:t>
            </a:r>
          </a:p>
          <a:p>
            <a:pPr marL="660400" indent="-660400">
              <a:lnSpc>
                <a:spcPct val="90000"/>
              </a:lnSpc>
              <a:buFont typeface="Wingdings" pitchFamily="2" charset="2"/>
              <a:buNone/>
            </a:pPr>
            <a:r>
              <a:rPr lang="en-GB" sz="2400" smtClean="0"/>
              <a:t>Form a group from your MBA cohort of a minimum 3 persons (max 5 persons), and agree to tackle the Strategy of the department/ division/ organisation of one of your group members</a:t>
            </a:r>
          </a:p>
          <a:p>
            <a:pPr marL="660400" indent="-660400">
              <a:lnSpc>
                <a:spcPct val="90000"/>
              </a:lnSpc>
              <a:buFont typeface="Wingdings" pitchFamily="2" charset="2"/>
              <a:buNone/>
            </a:pPr>
            <a:r>
              <a:rPr lang="en-GB" sz="2400" smtClean="0"/>
              <a:t>If you do not attend the seminars then you are required to undertake the assignment in a different manner – see last slide of this pack</a:t>
            </a:r>
          </a:p>
          <a:p>
            <a:pPr marL="660400" indent="-660400">
              <a:lnSpc>
                <a:spcPct val="90000"/>
              </a:lnSpc>
              <a:buFont typeface="Wingdings" pitchFamily="2" charset="2"/>
              <a:buNone/>
            </a:pPr>
            <a:r>
              <a:rPr lang="en-GB" sz="2400" smtClean="0"/>
              <a:t>You will work through a number of strategy making tasks that are related to chapters in “</a:t>
            </a:r>
            <a:r>
              <a:rPr lang="en-GB" sz="2400" i="1" smtClean="0"/>
              <a:t>Making Strategy: Mapping Out Strategic Success</a:t>
            </a:r>
            <a:r>
              <a:rPr lang="en-GB" sz="2400" smtClean="0"/>
              <a:t>” (MOSS).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85800" y="1524000"/>
            <a:ext cx="7772400" cy="4114800"/>
          </a:xfrm>
        </p:spPr>
        <p:txBody>
          <a:bodyPr/>
          <a:lstStyle/>
          <a:p>
            <a:pPr>
              <a:lnSpc>
                <a:spcPct val="80000"/>
              </a:lnSpc>
              <a:buFont typeface="Wingdings" pitchFamily="2" charset="2"/>
              <a:buNone/>
            </a:pPr>
            <a:r>
              <a:rPr lang="en-GB" sz="2400" smtClean="0"/>
              <a:t>Your own copy of the assignment can, if you wish, be different in some respects from the submission from your group colleagues, but the strategy content build-up must be the same (you may wish to add your own inserted commentary on your separate submission). </a:t>
            </a:r>
          </a:p>
          <a:p>
            <a:pPr>
              <a:lnSpc>
                <a:spcPct val="80000"/>
              </a:lnSpc>
              <a:buFont typeface="Wingdings" pitchFamily="2" charset="2"/>
              <a:buNone/>
            </a:pPr>
            <a:r>
              <a:rPr lang="en-GB" sz="2400" smtClean="0"/>
              <a:t>However, bear in mind that you may finish up with lower marks than the rest of your group, as well as possibly higher marks!</a:t>
            </a:r>
          </a:p>
        </p:txBody>
      </p:sp>
      <p:sp>
        <p:nvSpPr>
          <p:cNvPr id="674820" name="Rectangle 4"/>
          <p:cNvSpPr>
            <a:spLocks noGrp="1" noChangeArrowheads="1"/>
          </p:cNvSpPr>
          <p:nvPr>
            <p:ph type="title"/>
          </p:nvPr>
        </p:nvSpPr>
        <p:spPr>
          <a:xfrm>
            <a:off x="762000" y="381000"/>
            <a:ext cx="7759700" cy="698500"/>
          </a:xfrm>
        </p:spPr>
        <p:txBody>
          <a:bodyPr/>
          <a:lstStyle/>
          <a:p>
            <a:pPr>
              <a:defRPr/>
            </a:pPr>
            <a:r>
              <a:rPr lang="en-GB" smtClean="0"/>
              <a:t>Process Requirements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762000" y="1295400"/>
            <a:ext cx="7772400" cy="4114800"/>
          </a:xfrm>
        </p:spPr>
        <p:txBody>
          <a:bodyPr/>
          <a:lstStyle/>
          <a:p>
            <a:pPr>
              <a:lnSpc>
                <a:spcPct val="90000"/>
              </a:lnSpc>
              <a:buFont typeface="Wingdings" pitchFamily="2" charset="2"/>
              <a:buNone/>
            </a:pPr>
            <a:r>
              <a:rPr lang="en-GB" sz="2400" dirty="0" smtClean="0"/>
              <a:t>You are required to use ‘</a:t>
            </a:r>
            <a:r>
              <a:rPr lang="en-GB" sz="2400" i="1" dirty="0" smtClean="0"/>
              <a:t>Decision Explorer</a:t>
            </a:r>
            <a:r>
              <a:rPr lang="en-GB" sz="2400" dirty="0" smtClean="0"/>
              <a:t>’ (DE) for conducting all of the tasks (except writing the Statement of Strategic Intent, and your own reflections).</a:t>
            </a:r>
          </a:p>
          <a:p>
            <a:pPr>
              <a:lnSpc>
                <a:spcPct val="90000"/>
              </a:lnSpc>
              <a:buFont typeface="Wingdings" pitchFamily="2" charset="2"/>
              <a:buNone/>
            </a:pPr>
            <a:r>
              <a:rPr lang="en-GB" sz="2400" dirty="0" smtClean="0"/>
              <a:t>The DE software can be downloaded from the Intranet and installed on your own PC.</a:t>
            </a:r>
          </a:p>
          <a:p>
            <a:pPr>
              <a:lnSpc>
                <a:spcPct val="90000"/>
              </a:lnSpc>
              <a:buFont typeface="Wingdings" pitchFamily="2" charset="2"/>
              <a:buNone/>
            </a:pPr>
            <a:r>
              <a:rPr lang="en-GB" sz="2400" dirty="0" smtClean="0"/>
              <a:t>A Quick Start Guide and tutorials are available as well as a very brief as well as short user guide (the full user guide is available on the www.banxia.com) </a:t>
            </a:r>
          </a:p>
          <a:p>
            <a:pPr>
              <a:lnSpc>
                <a:spcPct val="90000"/>
              </a:lnSpc>
              <a:buFont typeface="Wingdings" pitchFamily="2" charset="2"/>
              <a:buNone/>
            </a:pPr>
            <a:r>
              <a:rPr lang="en-GB" sz="2400" dirty="0" smtClean="0"/>
              <a:t>Bring a copy of the brief guide along to all classes </a:t>
            </a:r>
          </a:p>
          <a:p>
            <a:pPr>
              <a:lnSpc>
                <a:spcPct val="90000"/>
              </a:lnSpc>
              <a:buFont typeface="Wingdings" pitchFamily="2" charset="2"/>
              <a:buNone/>
            </a:pPr>
            <a:r>
              <a:rPr lang="en-GB" sz="2400" dirty="0" smtClean="0"/>
              <a:t>Note: the Videos also provide an introduction to using Decision Explorer for Making Strategy.</a:t>
            </a:r>
          </a:p>
        </p:txBody>
      </p:sp>
      <p:sp>
        <p:nvSpPr>
          <p:cNvPr id="675844" name="Rectangle 4"/>
          <p:cNvSpPr>
            <a:spLocks noGrp="1" noChangeArrowheads="1"/>
          </p:cNvSpPr>
          <p:nvPr>
            <p:ph type="title"/>
          </p:nvPr>
        </p:nvSpPr>
        <p:spPr>
          <a:xfrm>
            <a:off x="762000" y="381000"/>
            <a:ext cx="7759700" cy="698500"/>
          </a:xfrm>
        </p:spPr>
        <p:txBody>
          <a:bodyPr/>
          <a:lstStyle/>
          <a:p>
            <a:pPr>
              <a:defRPr/>
            </a:pPr>
            <a:r>
              <a:rPr lang="en-GB" smtClean="0"/>
              <a:t>Process Requirements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Rectangle 2"/>
          <p:cNvSpPr>
            <a:spLocks noGrp="1" noChangeArrowheads="1"/>
          </p:cNvSpPr>
          <p:nvPr>
            <p:ph type="title"/>
          </p:nvPr>
        </p:nvSpPr>
        <p:spPr>
          <a:xfrm>
            <a:off x="684213" y="115888"/>
            <a:ext cx="7759700" cy="1149350"/>
          </a:xfrm>
        </p:spPr>
        <p:txBody>
          <a:bodyPr/>
          <a:lstStyle/>
          <a:p>
            <a:pPr algn="ctr">
              <a:defRPr/>
            </a:pPr>
            <a:r>
              <a:rPr lang="en-GB" sz="2400" dirty="0" smtClean="0"/>
              <a:t>Making Strategy</a:t>
            </a:r>
            <a:br>
              <a:rPr lang="en-GB" sz="2400" dirty="0" smtClean="0"/>
            </a:br>
            <a:r>
              <a:rPr lang="en-GB" sz="2400" dirty="0" smtClean="0"/>
              <a:t>in 4x~3hr </a:t>
            </a:r>
            <a:r>
              <a:rPr lang="en-GB" sz="2400" dirty="0"/>
              <a:t>w</a:t>
            </a:r>
            <a:r>
              <a:rPr lang="en-GB" sz="2400" dirty="0" smtClean="0"/>
              <a:t>orkshops (2 days)…. </a:t>
            </a:r>
            <a:br>
              <a:rPr lang="en-GB" sz="2400" dirty="0" smtClean="0"/>
            </a:br>
            <a:r>
              <a:rPr lang="en-GB" sz="2400" dirty="0" smtClean="0"/>
              <a:t>Or single half day workshops</a:t>
            </a:r>
          </a:p>
        </p:txBody>
      </p:sp>
      <p:sp>
        <p:nvSpPr>
          <p:cNvPr id="7171" name="Rectangle 3"/>
          <p:cNvSpPr>
            <a:spLocks noGrp="1" noChangeArrowheads="1"/>
          </p:cNvSpPr>
          <p:nvPr>
            <p:ph type="body" idx="1"/>
          </p:nvPr>
        </p:nvSpPr>
        <p:spPr>
          <a:xfrm>
            <a:off x="323850" y="1412875"/>
            <a:ext cx="8496300" cy="4114800"/>
          </a:xfrm>
        </p:spPr>
        <p:txBody>
          <a:bodyPr/>
          <a:lstStyle/>
          <a:p>
            <a:pPr>
              <a:lnSpc>
                <a:spcPct val="90000"/>
              </a:lnSpc>
            </a:pPr>
            <a:r>
              <a:rPr lang="en-GB" sz="2000" smtClean="0"/>
              <a:t>Workshop 1 – morning</a:t>
            </a:r>
          </a:p>
          <a:p>
            <a:pPr lvl="1"/>
            <a:r>
              <a:rPr lang="en-GB" sz="1800" smtClean="0">
                <a:solidFill>
                  <a:srgbClr val="FF0000"/>
                </a:solidFill>
              </a:rPr>
              <a:t>Strategy as the Prioritisation and Management of Key Issues</a:t>
            </a:r>
          </a:p>
          <a:p>
            <a:pPr lvl="1"/>
            <a:r>
              <a:rPr lang="en-GB" sz="1800" smtClean="0">
                <a:solidFill>
                  <a:srgbClr val="FC0128"/>
                </a:solidFill>
              </a:rPr>
              <a:t>Statement of Strategic Intent</a:t>
            </a:r>
          </a:p>
          <a:p>
            <a:pPr>
              <a:lnSpc>
                <a:spcPct val="90000"/>
              </a:lnSpc>
            </a:pPr>
            <a:r>
              <a:rPr lang="en-GB" sz="2000" smtClean="0"/>
              <a:t>Workshop 2 – afternoon</a:t>
            </a:r>
          </a:p>
          <a:p>
            <a:pPr lvl="1"/>
            <a:r>
              <a:rPr lang="en-GB" sz="1800" smtClean="0">
                <a:solidFill>
                  <a:srgbClr val="FF0000"/>
                </a:solidFill>
              </a:rPr>
              <a:t>Strategy as Purpose: Agreeing Goals and Aspirations for the Organisation</a:t>
            </a:r>
          </a:p>
          <a:p>
            <a:pPr lvl="1"/>
            <a:r>
              <a:rPr lang="en-GB" sz="1800" smtClean="0">
                <a:solidFill>
                  <a:srgbClr val="FF0000"/>
                </a:solidFill>
              </a:rPr>
              <a:t>Statement of Strategic Intent</a:t>
            </a:r>
          </a:p>
          <a:p>
            <a:pPr>
              <a:lnSpc>
                <a:spcPct val="90000"/>
              </a:lnSpc>
            </a:pPr>
            <a:r>
              <a:rPr lang="en-GB" sz="2000" smtClean="0"/>
              <a:t>Workshop 3 – morning</a:t>
            </a:r>
          </a:p>
          <a:p>
            <a:pPr lvl="1">
              <a:lnSpc>
                <a:spcPct val="90000"/>
              </a:lnSpc>
            </a:pPr>
            <a:r>
              <a:rPr lang="en-GB" sz="1800" smtClean="0">
                <a:solidFill>
                  <a:srgbClr val="FF0000"/>
                </a:solidFill>
              </a:rPr>
              <a:t>Strategy as Competitive advantage</a:t>
            </a:r>
            <a:r>
              <a:rPr lang="en-GB" sz="1800" smtClean="0"/>
              <a:t> </a:t>
            </a:r>
          </a:p>
          <a:p>
            <a:pPr lvl="1">
              <a:lnSpc>
                <a:spcPct val="90000"/>
              </a:lnSpc>
            </a:pPr>
            <a:r>
              <a:rPr lang="en-GB" sz="1800" smtClean="0">
                <a:solidFill>
                  <a:srgbClr val="FC0128"/>
                </a:solidFill>
              </a:rPr>
              <a:t>Statement of Strategic Intent</a:t>
            </a:r>
            <a:endParaRPr lang="en-GB" sz="1800" smtClean="0"/>
          </a:p>
          <a:p>
            <a:pPr>
              <a:lnSpc>
                <a:spcPct val="90000"/>
              </a:lnSpc>
            </a:pPr>
            <a:r>
              <a:rPr lang="en-GB" sz="2000" smtClean="0"/>
              <a:t>Workshop 4 – afternoon</a:t>
            </a:r>
          </a:p>
          <a:p>
            <a:pPr lvl="1">
              <a:lnSpc>
                <a:spcPct val="90000"/>
              </a:lnSpc>
            </a:pPr>
            <a:r>
              <a:rPr lang="en-GB" sz="1800" smtClean="0">
                <a:solidFill>
                  <a:srgbClr val="FC0128"/>
                </a:solidFill>
              </a:rPr>
              <a:t>Strategy as Stakeholder Management</a:t>
            </a:r>
          </a:p>
          <a:p>
            <a:pPr lvl="1">
              <a:lnSpc>
                <a:spcPct val="90000"/>
              </a:lnSpc>
            </a:pPr>
            <a:r>
              <a:rPr lang="en-GB" sz="1800" smtClean="0">
                <a:solidFill>
                  <a:srgbClr val="FC0128"/>
                </a:solidFill>
              </a:rPr>
              <a:t>Statement of Strategic Intent</a:t>
            </a:r>
          </a:p>
          <a:p>
            <a:pPr>
              <a:lnSpc>
                <a:spcPct val="90000"/>
              </a:lnSpc>
            </a:pPr>
            <a:r>
              <a:rPr lang="en-GB" sz="2000" smtClean="0"/>
              <a:t>DELIVERABLE OVERALL: </a:t>
            </a:r>
          </a:p>
          <a:p>
            <a:pPr lvl="1">
              <a:lnSpc>
                <a:spcPct val="90000"/>
              </a:lnSpc>
            </a:pPr>
            <a:r>
              <a:rPr lang="en-GB" sz="1800" smtClean="0"/>
              <a:t>Statement of strategic intent (SSI) encompassing: issue management, purpose, competitive advantage, stakeholder management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ultbars">
  <a:themeElements>
    <a:clrScheme name="">
      <a:dk1>
        <a:srgbClr val="000000"/>
      </a:dk1>
      <a:lt1>
        <a:srgbClr val="FFFFFF"/>
      </a:lt1>
      <a:dk2>
        <a:srgbClr val="000000"/>
      </a:dk2>
      <a:lt2>
        <a:srgbClr val="000000"/>
      </a:lt2>
      <a:accent1>
        <a:srgbClr val="FFFFFF"/>
      </a:accent1>
      <a:accent2>
        <a:srgbClr val="114FFB"/>
      </a:accent2>
      <a:accent3>
        <a:srgbClr val="FFFFFF"/>
      </a:accent3>
      <a:accent4>
        <a:srgbClr val="000000"/>
      </a:accent4>
      <a:accent5>
        <a:srgbClr val="FFFFFF"/>
      </a:accent5>
      <a:accent6>
        <a:srgbClr val="0E47E3"/>
      </a:accent6>
      <a:hlink>
        <a:srgbClr val="CECECE"/>
      </a:hlink>
      <a:folHlink>
        <a:srgbClr val="8CF4EA"/>
      </a:folHlink>
    </a:clrScheme>
    <a:fontScheme name="multba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lnDef>
  </a:objectDefaults>
  <a:extraClrSchemeLst>
    <a:extraClrScheme>
      <a:clrScheme name="multbar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ultbar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ultbar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c:\powerpnt\template\sldshow\multbars.ppt</Template>
  <TotalTime>785</TotalTime>
  <Pages>107</Pages>
  <Words>1848</Words>
  <Application>Microsoft Office PowerPoint</Application>
  <PresentationFormat>On-screen Show (4:3)</PresentationFormat>
  <Paragraphs>189</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multbars</vt:lpstr>
      <vt:lpstr>Slide 1</vt:lpstr>
      <vt:lpstr>Slide 2</vt:lpstr>
      <vt:lpstr>Making Strategy Assignment Details</vt:lpstr>
      <vt:lpstr>Please note, these slides are designed to be used in addition to the book:  Making Strategy: Mapping Out Strategic Success. by Ackermann &amp; Eden, Sage, 2011</vt:lpstr>
      <vt:lpstr>Notes: Making Strategy</vt:lpstr>
      <vt:lpstr>Process Requirements (1):</vt:lpstr>
      <vt:lpstr>Process Requirements (2):</vt:lpstr>
      <vt:lpstr>Process Requirements (3):</vt:lpstr>
      <vt:lpstr>Making Strategy in 4x~3hr workshops (2 days)….  Or single half day workshops</vt:lpstr>
      <vt:lpstr>The assignment: notes (1 of 3)</vt:lpstr>
      <vt:lpstr>The assignment: notes (2 of 3)</vt:lpstr>
      <vt:lpstr>The assignment: notes (3 of 3)</vt:lpstr>
      <vt:lpstr>The Assignment Submission</vt:lpstr>
      <vt:lpstr>Undertaking Making Strategy without attending the seminars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 for Gavin</dc:title>
  <dc:subject>Strat Mgt</dc:subject>
  <dc:creator>Colin Eden</dc:creator>
  <cp:lastModifiedBy>rstitt</cp:lastModifiedBy>
  <cp:revision>283</cp:revision>
  <cp:lastPrinted>1998-04-26T20:00:16Z</cp:lastPrinted>
  <dcterms:created xsi:type="dcterms:W3CDTF">1995-11-07T07:29:30Z</dcterms:created>
  <dcterms:modified xsi:type="dcterms:W3CDTF">2011-09-20T13:20:31Z</dcterms:modified>
</cp:coreProperties>
</file>