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974" r:id="rId2"/>
    <p:sldId id="1182" r:id="rId3"/>
    <p:sldId id="1018" r:id="rId4"/>
    <p:sldId id="1043" r:id="rId5"/>
    <p:sldId id="878" r:id="rId6"/>
    <p:sldId id="1114" r:id="rId7"/>
    <p:sldId id="1115" r:id="rId8"/>
    <p:sldId id="1116" r:id="rId9"/>
    <p:sldId id="1180" r:id="rId10"/>
    <p:sldId id="821" r:id="rId11"/>
    <p:sldId id="1167" r:id="rId12"/>
    <p:sldId id="819" r:id="rId13"/>
    <p:sldId id="1117" r:id="rId14"/>
    <p:sldId id="941" r:id="rId15"/>
    <p:sldId id="856" r:id="rId16"/>
    <p:sldId id="1086" r:id="rId17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790015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Ackermann" initials="Fran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BC3700"/>
    <a:srgbClr val="C03700"/>
    <a:srgbClr val="00FF00"/>
    <a:srgbClr val="790015"/>
    <a:srgbClr val="037C03"/>
    <a:srgbClr val="FC0128"/>
    <a:srgbClr val="E747D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71" d="100"/>
          <a:sy n="71" d="100"/>
        </p:scale>
        <p:origin x="-1044" y="-13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58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8-25T12:36:44.878" idx="5">
    <p:pos x="2770" y="2804"/>
    <p:text>have a memory, just not a portable one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t" anchorCtr="0" compatLnSpc="1">
            <a:prstTxWarp prst="textNoShape">
              <a:avLst/>
            </a:prstTxWarp>
          </a:bodyPr>
          <a:lstStyle>
            <a:lvl1pPr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1111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t" anchorCtr="0" compatLnSpc="1">
            <a:prstTxWarp prst="textNoShape">
              <a:avLst/>
            </a:prstTxWarp>
          </a:bodyPr>
          <a:lstStyle>
            <a:lvl1pPr algn="r"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56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b" anchorCtr="0" compatLnSpc="1">
            <a:prstTxWarp prst="textNoShape">
              <a:avLst/>
            </a:prstTxWarp>
          </a:bodyPr>
          <a:lstStyle>
            <a:lvl1pPr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5356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/>
            </a:lvl1pPr>
          </a:lstStyle>
          <a:p>
            <a:pPr>
              <a:defRPr/>
            </a:pPr>
            <a:fld id="{4E81F360-106B-4084-9F3A-3C542215F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25488" y="9282113"/>
            <a:ext cx="55689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6171" tIns="48087" rIns="96171" bIns="48087">
            <a:spAutoFit/>
          </a:bodyPr>
          <a:lstStyle/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Strathclyde Business School - Glasgow</a:t>
            </a:r>
          </a:p>
        </p:txBody>
      </p:sp>
    </p:spTree>
    <p:extLst>
      <p:ext uri="{BB962C8B-B14F-4D97-AF65-F5344CB8AC3E}">
        <p14:creationId xmlns:p14="http://schemas.microsoft.com/office/powerpoint/2010/main" xmlns="" val="4244704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t" anchorCtr="0" compatLnSpc="1">
            <a:prstTxWarp prst="textNoShape">
              <a:avLst/>
            </a:prstTxWarp>
          </a:bodyPr>
          <a:lstStyle>
            <a:lvl1pPr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1111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t" anchorCtr="0" compatLnSpc="1">
            <a:prstTxWarp prst="textNoShape">
              <a:avLst/>
            </a:prstTxWarp>
          </a:bodyPr>
          <a:lstStyle>
            <a:lvl1pPr algn="r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356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b" anchorCtr="0" compatLnSpc="1">
            <a:prstTxWarp prst="textNoShape">
              <a:avLst/>
            </a:prstTxWarp>
          </a:bodyPr>
          <a:lstStyle>
            <a:lvl1pPr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53563"/>
            <a:ext cx="28892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97" tIns="0" rIns="19897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8DF26EC-0340-45E2-9980-6C8118C22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060825" y="9577388"/>
            <a:ext cx="27447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6171" tIns="48087" rIns="96171" bIns="48087">
            <a:spAutoFit/>
          </a:bodyPr>
          <a:lstStyle/>
          <a:p>
            <a:pPr>
              <a:defRPr/>
            </a:pPr>
            <a:r>
              <a:rPr lang="en-US" sz="13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Strathclyde Business School, Glasgow</a:t>
            </a:r>
          </a:p>
        </p:txBody>
      </p:sp>
    </p:spTree>
    <p:extLst>
      <p:ext uri="{BB962C8B-B14F-4D97-AF65-F5344CB8AC3E}">
        <p14:creationId xmlns:p14="http://schemas.microsoft.com/office/powerpoint/2010/main" xmlns="" val="3647627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A6577B-3E9D-4F5A-ACB5-EFEF3A5C3D7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4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BF106-B29C-45B0-9075-DE5B1C32DE6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61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05B22-43DF-49F0-AD7D-93791270527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5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6ECC6-31A7-47CC-A567-25C34A873F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949ABD-F2E6-48F0-8717-8254FA56CA2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9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B08EC-D59B-40A6-BA2A-43D04EC24B3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0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F51BA8-D616-482D-9B0F-C56A9C9161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5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7CE81-2070-4C4D-9383-13D1132E35B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3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85088D-EBFF-47BE-92F5-3367F77AF2B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54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4CBE2-9A50-4D97-B6BD-8FC74DFAA3A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07" tIns="47754" rIns="95507" bIns="47754"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8EAFB-C690-49A0-A375-242BFC914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3AE73-4F51-4EA6-AA4D-041551383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34950"/>
            <a:ext cx="19431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34950"/>
            <a:ext cx="5676900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2BBD9-B25E-4714-9257-6555F1994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3D98B-180D-4943-9A4C-A76234979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E02BE-422A-49F1-91E3-F03120FFB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6E2A-4024-4472-99CC-9014F770B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4D62-92A5-424E-B766-318BCB6BA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955AB-C7D9-46A2-B453-6A8AA7FAE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7284D-79FE-4F4F-8256-6A1CFCAC4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9BA8F-0CC0-43B6-9A69-235B9583A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309D8-A0BB-4BEE-9146-2C9298311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37C985-6E3D-4669-8A43-56D79E170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234950"/>
            <a:ext cx="7759700" cy="11493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865" y="6334780"/>
            <a:ext cx="4918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© Colin Eden and Fran Ackermann: Lecture Notes</a:t>
            </a:r>
          </a:p>
          <a:p>
            <a:r>
              <a:rPr lang="en-GB" sz="1400" dirty="0" smtClean="0"/>
              <a:t>For</a:t>
            </a:r>
            <a:r>
              <a:rPr lang="en-GB" sz="1400" baseline="0" dirty="0" smtClean="0"/>
              <a:t> Making Strategy: Mapping Out Strategic Success, Sage, 2011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75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10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861048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en-GB" sz="4800" dirty="0" smtClean="0"/>
              <a:t>Making Strategy: </a:t>
            </a:r>
            <a:br>
              <a:rPr lang="en-GB" sz="4800" dirty="0" smtClean="0"/>
            </a:br>
            <a:r>
              <a:rPr lang="en-GB" sz="3600" dirty="0" smtClean="0"/>
              <a:t>Mapping Out Strategic Success</a:t>
            </a:r>
            <a:br>
              <a:rPr lang="en-GB" sz="3600" dirty="0" smtClean="0"/>
            </a:br>
            <a:r>
              <a:rPr lang="en-GB" sz="3600" dirty="0" smtClean="0"/>
              <a:t>Chapters 1 and 2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INTRODUCTION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3200" dirty="0"/>
              <a:t>F</a:t>
            </a:r>
            <a:r>
              <a:rPr lang="en-GB" sz="3200" dirty="0" smtClean="0"/>
              <a:t>ran Ackermann and Colin Eden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759700" cy="1149351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Resources: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“</a:t>
            </a:r>
            <a:r>
              <a:rPr lang="en-GB" sz="2800" i="1" dirty="0" smtClean="0"/>
              <a:t>Making Strategy: Mapping Out Strategic Success</a:t>
            </a:r>
            <a:r>
              <a:rPr lang="en-GB" sz="2800" dirty="0" smtClean="0"/>
              <a:t>” Ackermann &amp; Eden Sage 2011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Other Resources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Course </a:t>
            </a:r>
            <a:r>
              <a:rPr lang="en-GB" sz="2400" dirty="0" err="1"/>
              <a:t>P</a:t>
            </a:r>
            <a:r>
              <a:rPr lang="en-GB" sz="2400" dirty="0" err="1" smtClean="0"/>
              <a:t>owerpoint</a:t>
            </a:r>
            <a:r>
              <a:rPr lang="en-GB" sz="2400" dirty="0" smtClean="0"/>
              <a:t> </a:t>
            </a:r>
            <a:r>
              <a:rPr lang="en-GB" sz="2400" dirty="0" err="1" smtClean="0"/>
              <a:t>handouts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i="1" dirty="0" smtClean="0"/>
              <a:t>Decision Explorer </a:t>
            </a:r>
            <a:r>
              <a:rPr lang="en-GB" sz="2400" dirty="0" smtClean="0"/>
              <a:t>(downloaded via Sage web site on purchase of book)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Key commands in Decision Explorer (2pp) – VERY IMPORTANT to have available while undertaking the seminars [available on the web site]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pPr algn="ctr"/>
            <a:r>
              <a:rPr lang="en-GB" dirty="0" smtClean="0"/>
              <a:t>What you need: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8352928" cy="1752600"/>
          </a:xfrm>
        </p:spPr>
        <p:txBody>
          <a:bodyPr/>
          <a:lstStyle/>
          <a:p>
            <a:r>
              <a:rPr lang="en-GB" dirty="0" smtClean="0"/>
              <a:t>To be a member of a small group  of 3-5 persons</a:t>
            </a:r>
          </a:p>
          <a:p>
            <a:r>
              <a:rPr lang="en-GB" i="1" dirty="0" smtClean="0"/>
              <a:t>Decision Explorer </a:t>
            </a:r>
            <a:r>
              <a:rPr lang="en-GB" dirty="0" smtClean="0"/>
              <a:t>downloaded and installed</a:t>
            </a:r>
          </a:p>
          <a:p>
            <a:r>
              <a:rPr lang="en-GB" dirty="0" smtClean="0"/>
              <a:t>[Use a Mouse for operating DE, </a:t>
            </a:r>
            <a:r>
              <a:rPr lang="en-GB" u="sng" dirty="0" smtClean="0"/>
              <a:t>not</a:t>
            </a:r>
            <a:r>
              <a:rPr lang="en-GB" dirty="0" smtClean="0"/>
              <a:t> a </a:t>
            </a:r>
            <a:r>
              <a:rPr lang="en-GB" dirty="0" err="1" smtClean="0"/>
              <a:t>trackpad</a:t>
            </a:r>
            <a:r>
              <a:rPr lang="en-GB" dirty="0"/>
              <a:t>.</a:t>
            </a:r>
            <a:r>
              <a:rPr lang="en-GB" dirty="0" smtClean="0"/>
              <a:t>  It is much easier!]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11528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59700" cy="1149350"/>
          </a:xfrm>
        </p:spPr>
        <p:txBody>
          <a:bodyPr/>
          <a:lstStyle/>
          <a:p>
            <a:pPr>
              <a:defRPr/>
            </a:pPr>
            <a:r>
              <a:rPr lang="en-GB" smtClean="0"/>
              <a:t>Making strategy:</a:t>
            </a:r>
          </a:p>
        </p:txBody>
      </p:sp>
      <p:sp>
        <p:nvSpPr>
          <p:cNvPr id="786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5874" y="1124744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Commitment to delivering strategy is almost more important than the results of analysis</a:t>
            </a:r>
            <a:endParaRPr lang="en-GB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But, there need not be a conflict, as long as commitment from the power brokers is held to be </a:t>
            </a:r>
            <a:r>
              <a:rPr lang="en-US" sz="1800" u="sng" dirty="0" smtClean="0">
                <a:cs typeface="Times New Roman" pitchFamily="18" charset="0"/>
              </a:rPr>
              <a:t>paramount</a:t>
            </a:r>
            <a:r>
              <a:rPr lang="en-US" sz="1800" dirty="0" smtClean="0">
                <a:cs typeface="Times New Roman" pitchFamily="18" charset="0"/>
              </a:rPr>
              <a:t>.</a:t>
            </a:r>
            <a:endParaRPr lang="en-GB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The power brokers, possibly a management team, are a social group. Agreeing strategy is thus a social and psychological </a:t>
            </a:r>
            <a:r>
              <a:rPr lang="en-US" sz="1800" u="sng" dirty="0" smtClean="0">
                <a:cs typeface="Times New Roman" pitchFamily="18" charset="0"/>
              </a:rPr>
              <a:t>negotiation</a:t>
            </a:r>
            <a:r>
              <a:rPr lang="en-US" sz="1800" dirty="0" smtClean="0">
                <a:cs typeface="Times New Roman" pitchFamily="18" charset="0"/>
              </a:rPr>
              <a:t> (changing minds and relationships).</a:t>
            </a:r>
            <a:endParaRPr lang="en-GB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Good </a:t>
            </a:r>
            <a:r>
              <a:rPr lang="en-US" sz="1800" u="sng" dirty="0" smtClean="0">
                <a:cs typeface="Times New Roman" pitchFamily="18" charset="0"/>
              </a:rPr>
              <a:t>analysis must inform</a:t>
            </a:r>
            <a:r>
              <a:rPr lang="en-US" sz="1800" dirty="0" smtClean="0">
                <a:cs typeface="Times New Roman" pitchFamily="18" charset="0"/>
              </a:rPr>
              <a:t> this negotiation where possible. However, managing the negotiation to achieve emotional and thinking (cognitive) commitment drives making strategy.</a:t>
            </a:r>
            <a:endParaRPr lang="en-GB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The designed social </a:t>
            </a:r>
            <a:r>
              <a:rPr lang="en-US" sz="1800" u="sng" dirty="0" smtClean="0">
                <a:cs typeface="Times New Roman" pitchFamily="18" charset="0"/>
              </a:rPr>
              <a:t>process</a:t>
            </a:r>
            <a:r>
              <a:rPr lang="en-US" sz="1800" dirty="0" smtClean="0">
                <a:cs typeface="Times New Roman" pitchFamily="18" charset="0"/>
              </a:rPr>
              <a:t>, the ‘journey’, is what can determine commitment.</a:t>
            </a:r>
            <a:endParaRPr lang="en-GB" sz="1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800" u="sng" dirty="0" smtClean="0">
                <a:cs typeface="Times New Roman" pitchFamily="18" charset="0"/>
              </a:rPr>
              <a:t>Negotiation</a:t>
            </a:r>
            <a:r>
              <a:rPr lang="en-US" sz="1800" dirty="0" smtClean="0">
                <a:cs typeface="Times New Roman" pitchFamily="18" charset="0"/>
              </a:rPr>
              <a:t> that can lead to consensus, rather than compromise, requires a number of important features:</a:t>
            </a:r>
            <a:endParaRPr lang="en-GB" sz="1800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cs typeface="Times New Roman" pitchFamily="18" charset="0"/>
              </a:rPr>
              <a:t>Start from 'where each participant is at' - their immediate and personal/role concerns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cs typeface="Times New Roman" pitchFamily="18" charset="0"/>
              </a:rPr>
              <a:t>Seek to develop new options rather than fight over 'old' options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cs typeface="Times New Roman" pitchFamily="18" charset="0"/>
              </a:rPr>
              <a:t>Attend to 'procedural justice'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cs typeface="Times New Roman" pitchFamily="18" charset="0"/>
              </a:rPr>
              <a:t>Use a 'transitional object' - a picture/ model that is equivocal (fuzzy but meaningful) and changing, and that encourages shifting of positions </a:t>
            </a:r>
          </a:p>
          <a:p>
            <a:pPr>
              <a:lnSpc>
                <a:spcPct val="90000"/>
              </a:lnSpc>
            </a:pPr>
            <a:endParaRPr lang="en-GB" sz="18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732240" y="249212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Refer to Chapter 2 </a:t>
            </a:r>
            <a:endParaRPr lang="en-GB" sz="1800" i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8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8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8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8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42934"/>
            <a:ext cx="8215312" cy="1470025"/>
          </a:xfrm>
        </p:spPr>
        <p:txBody>
          <a:bodyPr/>
          <a:lstStyle/>
          <a:p>
            <a:pPr algn="ctr">
              <a:defRPr/>
            </a:pPr>
            <a:r>
              <a:rPr lang="en-GB" sz="3200" i="1" dirty="0" smtClean="0"/>
              <a:t>Decision Explorer  </a:t>
            </a:r>
            <a:r>
              <a:rPr lang="en-GB" sz="3200" dirty="0" smtClean="0"/>
              <a:t>as a </a:t>
            </a:r>
            <a:r>
              <a:rPr lang="en-GB" sz="3200" dirty="0" smtClean="0">
                <a:solidFill>
                  <a:srgbClr val="FF0000"/>
                </a:solidFill>
              </a:rPr>
              <a:t>‘Transitional Object’ </a:t>
            </a:r>
            <a:r>
              <a:rPr lang="en-GB" sz="3200" dirty="0" smtClean="0"/>
              <a:t>to facilitate negotiation</a:t>
            </a:r>
            <a:endParaRPr lang="en-GB" sz="3200" dirty="0"/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500938" cy="1752600"/>
          </a:xfrm>
        </p:spPr>
        <p:txBody>
          <a:bodyPr/>
          <a:lstStyle/>
          <a:p>
            <a:pPr algn="l"/>
            <a:r>
              <a:rPr lang="en-GB" sz="2000" dirty="0" smtClean="0"/>
              <a:t>‘Post-Its’ work as a crude transitional object, but...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We rarely rewrite and so not in transition!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Anonymity is unlikely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Problematic to ‘play’ with the data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GB" sz="1400" dirty="0" smtClean="0"/>
              <a:t>Difficulty moving data around to look for new patterns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GB" sz="1400" dirty="0" smtClean="0"/>
              <a:t>Impossible to conduct analyses of complex causal networks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‘Means-ends’ links do not move with new configurations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No organizational memory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GB" sz="2000" dirty="0" smtClean="0"/>
              <a:t> Difficult to provide continual records of transition</a:t>
            </a:r>
          </a:p>
          <a:p>
            <a:pPr algn="l"/>
            <a:r>
              <a:rPr lang="en-GB" sz="2000" dirty="0" smtClean="0"/>
              <a:t>SUCCESSFUL NEGOTIATION DEPENDS ON ALL OF THESE ASPECTS</a:t>
            </a:r>
          </a:p>
          <a:p>
            <a:pPr algn="l"/>
            <a:r>
              <a:rPr lang="en-GB" sz="2000" b="1" dirty="0" smtClean="0"/>
              <a:t>HOWEVER – SHOULD BE SO THAT ALL CAN EASILY SEE</a:t>
            </a:r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92080" y="249212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Refer to Chapter 2 and appendix </a:t>
            </a:r>
            <a:endParaRPr lang="en-GB" sz="1800" i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Your ‘simulation’…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SzPct val="75000"/>
              <a:buFont typeface="Wingdings" pitchFamily="2" charset="2"/>
              <a:buChar char="q"/>
            </a:pPr>
            <a:r>
              <a:rPr lang="en-US" sz="2800" dirty="0" smtClean="0">
                <a:cs typeface="Tahoma" pitchFamily="34" charset="0"/>
              </a:rPr>
              <a:t>You are the strategy making team of  one of your group members ‘organization’ (</a:t>
            </a:r>
            <a:r>
              <a:rPr lang="en-US" sz="2800" dirty="0" err="1" smtClean="0">
                <a:cs typeface="Tahoma" pitchFamily="34" charset="0"/>
              </a:rPr>
              <a:t>dept</a:t>
            </a:r>
            <a:r>
              <a:rPr lang="en-US" sz="2800" dirty="0" smtClean="0">
                <a:cs typeface="Tahoma" pitchFamily="34" charset="0"/>
              </a:rPr>
              <a:t>, division </a:t>
            </a:r>
            <a:r>
              <a:rPr lang="en-US" sz="2800" dirty="0" err="1" smtClean="0">
                <a:cs typeface="Tahoma" pitchFamily="34" charset="0"/>
              </a:rPr>
              <a:t>etc</a:t>
            </a:r>
            <a:r>
              <a:rPr lang="en-US" sz="2800" dirty="0" smtClean="0">
                <a:cs typeface="Tahoma" pitchFamily="34" charset="0"/>
              </a:rPr>
              <a:t>)</a:t>
            </a:r>
            <a:r>
              <a:rPr lang="en-GB" sz="2000" b="1" dirty="0">
                <a:cs typeface="Times New Roman" pitchFamily="18" charset="0"/>
              </a:rPr>
              <a:t> </a:t>
            </a:r>
            <a:endParaRPr lang="en-GB" sz="2000" b="1" dirty="0" smtClean="0">
              <a:cs typeface="Times New Roman" pitchFamily="18" charset="0"/>
            </a:endParaRPr>
          </a:p>
          <a:p>
            <a:pPr marL="342900" lvl="1" indent="-342900">
              <a:lnSpc>
                <a:spcPct val="90000"/>
              </a:lnSpc>
              <a:buSzPct val="75000"/>
              <a:buFont typeface="Wingdings" pitchFamily="2" charset="2"/>
              <a:buChar char="q"/>
            </a:pPr>
            <a:r>
              <a:rPr lang="en-GB" sz="2000" dirty="0" smtClean="0">
                <a:cs typeface="Times New Roman" pitchFamily="18" charset="0"/>
              </a:rPr>
              <a:t>Address </a:t>
            </a:r>
            <a:r>
              <a:rPr lang="en-GB" sz="2000" dirty="0">
                <a:cs typeface="Times New Roman" pitchFamily="18" charset="0"/>
              </a:rPr>
              <a:t>yourself to a part of your </a:t>
            </a:r>
            <a:r>
              <a:rPr lang="en-GB" sz="2000" dirty="0" smtClean="0">
                <a:cs typeface="Times New Roman" pitchFamily="18" charset="0"/>
              </a:rPr>
              <a:t>organisation </a:t>
            </a:r>
            <a:r>
              <a:rPr lang="en-GB" sz="2000" dirty="0">
                <a:cs typeface="Times New Roman" pitchFamily="18" charset="0"/>
              </a:rPr>
              <a:t>over which you have some influence (manager of a </a:t>
            </a:r>
            <a:r>
              <a:rPr lang="en-GB" sz="2000" dirty="0" err="1">
                <a:cs typeface="Times New Roman" pitchFamily="18" charset="0"/>
              </a:rPr>
              <a:t>dept</a:t>
            </a:r>
            <a:r>
              <a:rPr lang="en-GB" sz="2000" dirty="0">
                <a:cs typeface="Times New Roman" pitchFamily="18" charset="0"/>
              </a:rPr>
              <a:t> or division, or in a position of power with respect to a manager)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cs typeface="Times New Roman" pitchFamily="18" charset="0"/>
              </a:rPr>
              <a:t>Or, alternatively as a start up group with a ‘business </a:t>
            </a:r>
            <a:r>
              <a:rPr lang="en-GB" sz="2800" b="1" dirty="0" smtClean="0">
                <a:cs typeface="Times New Roman" pitchFamily="18" charset="0"/>
              </a:rPr>
              <a:t>idea’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cs typeface="Times New Roman" pitchFamily="18" charset="0"/>
              </a:rPr>
              <a:t>Each group member must have a realistic but imagined designated role within the ‘organization’</a:t>
            </a:r>
            <a:r>
              <a:rPr lang="en-GB" sz="2800" dirty="0" smtClean="0"/>
              <a:t>  (as if just hired by the organization)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229600" cy="762000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Getting Started…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92888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 dirty="0" smtClean="0"/>
              <a:t>Decide which part of the organisation the strategy is to be developed</a:t>
            </a:r>
            <a:r>
              <a:rPr lang="en-GB" sz="2800" dirty="0" smtClean="0"/>
              <a:t> </a:t>
            </a:r>
          </a:p>
          <a:p>
            <a:pPr lvl="1">
              <a:buFontTx/>
              <a:buNone/>
            </a:pPr>
            <a:r>
              <a:rPr lang="en-GB" sz="1800" dirty="0" smtClean="0"/>
              <a:t>With a realistic view of where you can intervene: Define the boundary of your ‘organization’ (</a:t>
            </a:r>
            <a:r>
              <a:rPr lang="en-GB" sz="1800" dirty="0" err="1" smtClean="0"/>
              <a:t>dept</a:t>
            </a:r>
            <a:r>
              <a:rPr lang="en-GB" sz="1800" dirty="0" smtClean="0"/>
              <a:t>, group, division, operating company, </a:t>
            </a:r>
            <a:r>
              <a:rPr lang="en-GB" sz="1800" dirty="0" err="1" smtClean="0"/>
              <a:t>etc</a:t>
            </a:r>
            <a:r>
              <a:rPr lang="en-GB" sz="18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GB" sz="2400" dirty="0" smtClean="0"/>
              <a:t>Agree the strategy making team: Choose a ‘client’ and key power brokers in the organization who will form the strategy making team</a:t>
            </a:r>
          </a:p>
          <a:p>
            <a:pPr lvl="1">
              <a:buFontTx/>
              <a:buNone/>
            </a:pPr>
            <a:r>
              <a:rPr lang="en-US" sz="2000" dirty="0" smtClean="0"/>
              <a:t>You will count yourself among this group, indeed you may also be the ‘client’ within your group</a:t>
            </a:r>
          </a:p>
          <a:p>
            <a:pPr>
              <a:buFontTx/>
              <a:buNone/>
            </a:pPr>
            <a:r>
              <a:rPr lang="en-US" sz="2800" dirty="0" smtClean="0"/>
              <a:t>NOTE: IN THE SIMULATION YOU ARE LIKELY TO HAVE LITTLE CONTROL OVER THE SELECTION OF THIS TEAM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813" y="300037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Decide on organization and work out roles (stay within your own expertise as a new member of the team)</a:t>
            </a:r>
            <a:endParaRPr lang="en-GB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713656"/>
            <a:ext cx="8229600" cy="762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4400" dirty="0" smtClean="0"/>
              <a:t>Your task…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59700" cy="1149350"/>
          </a:xfrm>
        </p:spPr>
        <p:txBody>
          <a:bodyPr/>
          <a:lstStyle/>
          <a:p>
            <a:r>
              <a:rPr lang="en-GB" sz="3600" dirty="0"/>
              <a:t>Please note, these slides are designed to be used in addition to the </a:t>
            </a:r>
            <a:r>
              <a:rPr lang="en-GB" sz="3600" dirty="0" smtClean="0"/>
              <a:t>book: </a:t>
            </a:r>
            <a:br>
              <a:rPr lang="en-GB" sz="3600" dirty="0" smtClean="0"/>
            </a:br>
            <a:r>
              <a:rPr lang="en-GB" sz="2400" dirty="0" smtClean="0"/>
              <a:t>Making </a:t>
            </a:r>
            <a:r>
              <a:rPr lang="en-GB" sz="2400" dirty="0"/>
              <a:t>Strategy: Mapping Out Strategic </a:t>
            </a:r>
            <a:r>
              <a:rPr lang="en-GB" sz="2400" dirty="0" smtClean="0"/>
              <a:t>Success. by Ackermann &amp; Eden, Sage, 2011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501008"/>
            <a:ext cx="7772400" cy="4114800"/>
          </a:xfrm>
        </p:spPr>
        <p:txBody>
          <a:bodyPr/>
          <a:lstStyle/>
          <a:p>
            <a:r>
              <a:rPr lang="en-GB" sz="2400" dirty="0" smtClean="0"/>
              <a:t>They </a:t>
            </a:r>
            <a:r>
              <a:rPr lang="en-GB" sz="2400" dirty="0"/>
              <a:t>are not designed to be used in a ‘stand-alone’ manner, or to replicate theory and practice presented in the </a:t>
            </a:r>
            <a:r>
              <a:rPr lang="en-GB" sz="2400" dirty="0" smtClean="0"/>
              <a:t>book.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assignment design represents one possibility for a </a:t>
            </a:r>
            <a:r>
              <a:rPr lang="en-GB" sz="2400" dirty="0" smtClean="0"/>
              <a:t>20 </a:t>
            </a:r>
            <a:r>
              <a:rPr lang="en-GB" sz="2400" dirty="0"/>
              <a:t>credit MBA </a:t>
            </a:r>
            <a:r>
              <a:rPr lang="en-GB" sz="2400" dirty="0" smtClean="0"/>
              <a:t>course (thus each of the 4 parts represents </a:t>
            </a:r>
            <a:r>
              <a:rPr lang="en-GB" sz="2400" dirty="0" err="1" smtClean="0"/>
              <a:t>approx</a:t>
            </a:r>
            <a:r>
              <a:rPr lang="en-GB" sz="2400" dirty="0" smtClean="0"/>
              <a:t> 5 credits + Closure).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9200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‘Making Strategy’ aims to…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Help you, as a manager with the </a:t>
            </a:r>
            <a:r>
              <a:rPr lang="en-US" sz="2000" dirty="0" smtClean="0">
                <a:solidFill>
                  <a:srgbClr val="FF0000"/>
                </a:solidFill>
              </a:rPr>
              <a:t>involvement of your ‘top team</a:t>
            </a:r>
            <a:r>
              <a:rPr lang="en-US" sz="2000" dirty="0" smtClean="0"/>
              <a:t>’, (or the TMT) determine the </a:t>
            </a:r>
            <a:r>
              <a:rPr lang="en-US" sz="2000" dirty="0" smtClean="0">
                <a:solidFill>
                  <a:srgbClr val="FF0000"/>
                </a:solidFill>
              </a:rPr>
              <a:t>strategic priorities that will gain your </a:t>
            </a:r>
            <a:r>
              <a:rPr lang="en-US" sz="2000" dirty="0" err="1" smtClean="0">
                <a:solidFill>
                  <a:srgbClr val="FF0000"/>
                </a:solidFill>
              </a:rPr>
              <a:t>dept</a:t>
            </a:r>
            <a:r>
              <a:rPr lang="en-US" sz="2000" dirty="0" smtClean="0">
                <a:solidFill>
                  <a:srgbClr val="FF0000"/>
                </a:solidFill>
              </a:rPr>
              <a:t> gain competitive advantage</a:t>
            </a:r>
            <a:r>
              <a:rPr lang="en-US" sz="2000" dirty="0" smtClean="0"/>
              <a:t>.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Become strategic thinkers and managers.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Use methods and tools employed successfully in </a:t>
            </a:r>
            <a:r>
              <a:rPr lang="en-US" sz="2000" dirty="0" smtClean="0">
                <a:solidFill>
                  <a:srgbClr val="FF0000"/>
                </a:solidFill>
              </a:rPr>
              <a:t>public and private, large and small, national and international </a:t>
            </a:r>
            <a:r>
              <a:rPr lang="en-US" sz="2000" dirty="0" smtClean="0"/>
              <a:t>organizations. 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Enable the use of the process with regard to its </a:t>
            </a:r>
            <a:r>
              <a:rPr lang="en-US" sz="2000" dirty="0" smtClean="0">
                <a:solidFill>
                  <a:srgbClr val="FF0000"/>
                </a:solidFill>
              </a:rPr>
              <a:t>flexibility and inclusiveness</a:t>
            </a:r>
            <a:r>
              <a:rPr lang="en-US" sz="2000" dirty="0" smtClean="0"/>
              <a:t>, ensuring that the priorities are based on sound data, are widely understood, and have the </a:t>
            </a:r>
            <a:r>
              <a:rPr lang="en-US" sz="2000" dirty="0" smtClean="0">
                <a:solidFill>
                  <a:srgbClr val="FF0000"/>
                </a:solidFill>
              </a:rPr>
              <a:t>commitment of a dominant coalition</a:t>
            </a:r>
            <a:r>
              <a:rPr lang="en-US" sz="2000" dirty="0" smtClean="0"/>
              <a:t> within the MT.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What will happen?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772400" cy="4114800"/>
          </a:xfrm>
        </p:spPr>
        <p:txBody>
          <a:bodyPr/>
          <a:lstStyle/>
          <a:p>
            <a:r>
              <a:rPr lang="en-GB" sz="2800" dirty="0" smtClean="0"/>
              <a:t>Cycle between ‘lectures’ and group work </a:t>
            </a:r>
          </a:p>
          <a:p>
            <a:r>
              <a:rPr lang="en-GB" sz="2800" dirty="0" smtClean="0"/>
              <a:t>Create a strategy for the future success of the organisation – not-for-profit or for-profit</a:t>
            </a:r>
          </a:p>
          <a:p>
            <a:r>
              <a:rPr lang="en-GB" sz="2800" dirty="0" smtClean="0"/>
              <a:t>‘Submit’ the assignment as the seminars unfold</a:t>
            </a:r>
          </a:p>
          <a:p>
            <a:pPr lvl="1"/>
            <a:r>
              <a:rPr lang="en-GB" sz="2400" dirty="0" smtClean="0"/>
              <a:t>Assignment details are provided in a separate pack of slides</a:t>
            </a:r>
          </a:p>
          <a:p>
            <a:r>
              <a:rPr lang="en-GB" sz="2800" dirty="0" smtClean="0"/>
              <a:t>Complete a ‘peer assessment’ form</a:t>
            </a:r>
          </a:p>
          <a:p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4929188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en-GB" sz="5400" dirty="0" smtClean="0"/>
              <a:t>What is strategy?</a:t>
            </a:r>
            <a:br>
              <a:rPr lang="en-GB" sz="5400" dirty="0" smtClean="0"/>
            </a:b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5400" dirty="0" smtClean="0">
                <a:solidFill>
                  <a:schemeClr val="tx1"/>
                </a:solidFill>
              </a:rPr>
              <a:t>Strategy is about </a:t>
            </a:r>
            <a:r>
              <a:rPr lang="en-GB" sz="7200" i="1" dirty="0" smtClean="0">
                <a:solidFill>
                  <a:schemeClr val="tx1"/>
                </a:solidFill>
              </a:rPr>
              <a:t>agreeing</a:t>
            </a:r>
            <a:r>
              <a:rPr lang="en-GB" sz="5400" dirty="0" smtClean="0">
                <a:solidFill>
                  <a:schemeClr val="tx1"/>
                </a:solidFill>
              </a:rPr>
              <a:t> where to </a:t>
            </a:r>
            <a:r>
              <a:rPr lang="en-GB" sz="7200" i="1" dirty="0" smtClean="0">
                <a:solidFill>
                  <a:schemeClr val="tx1"/>
                </a:solidFill>
              </a:rPr>
              <a:t>focus</a:t>
            </a:r>
            <a:r>
              <a:rPr lang="en-GB" sz="5400" dirty="0" smtClean="0">
                <a:solidFill>
                  <a:schemeClr val="tx1"/>
                </a:solidFill>
              </a:rPr>
              <a:t> energy, cash, effort, emotion</a:t>
            </a:r>
            <a:r>
              <a:rPr lang="en-GB" sz="2800" b="0" dirty="0" smtClean="0">
                <a:solidFill>
                  <a:schemeClr val="tx1"/>
                </a:solidFill>
              </a:rPr>
              <a:t/>
            </a:r>
            <a:br>
              <a:rPr lang="en-GB" sz="2800" b="0" dirty="0" smtClean="0">
                <a:solidFill>
                  <a:schemeClr val="tx1"/>
                </a:solidFill>
              </a:rPr>
            </a:br>
            <a:endParaRPr lang="en-GB" sz="28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653136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en-GB" sz="4400" dirty="0" smtClean="0"/>
              <a:t>What is strategic management?</a:t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>
                <a:solidFill>
                  <a:schemeClr val="tx1"/>
                </a:solidFill>
              </a:rPr>
              <a:t>Implementing the </a:t>
            </a:r>
            <a:r>
              <a:rPr lang="en-GB" sz="6000" i="1" dirty="0" smtClean="0">
                <a:solidFill>
                  <a:schemeClr val="tx1"/>
                </a:solidFill>
              </a:rPr>
              <a:t>agreements </a:t>
            </a:r>
            <a:r>
              <a:rPr lang="en-GB" sz="4400" dirty="0" smtClean="0">
                <a:solidFill>
                  <a:schemeClr val="tx1"/>
                </a:solidFill>
              </a:rPr>
              <a:t>about</a:t>
            </a:r>
            <a:r>
              <a:rPr lang="en-GB" sz="6000" i="1" dirty="0" smtClean="0">
                <a:solidFill>
                  <a:schemeClr val="tx1"/>
                </a:solidFill>
              </a:rPr>
              <a:t> </a:t>
            </a:r>
            <a:r>
              <a:rPr lang="en-GB" sz="4400" dirty="0" smtClean="0">
                <a:solidFill>
                  <a:schemeClr val="tx1"/>
                </a:solidFill>
              </a:rPr>
              <a:t>where to </a:t>
            </a:r>
            <a:r>
              <a:rPr lang="en-GB" sz="6000" i="1" dirty="0" smtClean="0">
                <a:solidFill>
                  <a:schemeClr val="tx1"/>
                </a:solidFill>
              </a:rPr>
              <a:t>focus</a:t>
            </a:r>
            <a:r>
              <a:rPr lang="en-GB" sz="4400" dirty="0" smtClean="0">
                <a:solidFill>
                  <a:schemeClr val="tx1"/>
                </a:solidFill>
              </a:rPr>
              <a:t> energy, cash, effort, emotion</a:t>
            </a:r>
            <a:r>
              <a:rPr lang="en-GB" sz="2000" b="0" dirty="0" smtClean="0">
                <a:solidFill>
                  <a:schemeClr val="tx1"/>
                </a:solidFill>
              </a:rPr>
              <a:t/>
            </a:r>
            <a:br>
              <a:rPr lang="en-GB" sz="2000" b="0" dirty="0" smtClean="0">
                <a:solidFill>
                  <a:schemeClr val="tx1"/>
                </a:solidFill>
              </a:rPr>
            </a:br>
            <a:endParaRPr lang="en-GB" sz="20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4143375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>Strategic Management </a:t>
            </a:r>
            <a:r>
              <a:rPr lang="en-GB" sz="4800" dirty="0" smtClean="0">
                <a:solidFill>
                  <a:schemeClr val="tx1"/>
                </a:solidFill>
              </a:rPr>
              <a:t>is about </a:t>
            </a:r>
            <a:r>
              <a:rPr lang="en-GB" sz="6600" i="1" dirty="0" smtClean="0">
                <a:solidFill>
                  <a:schemeClr val="tx1"/>
                </a:solidFill>
              </a:rPr>
              <a:t>agreeing</a:t>
            </a:r>
            <a:r>
              <a:rPr lang="en-GB" sz="4800" dirty="0" smtClean="0">
                <a:solidFill>
                  <a:schemeClr val="tx1"/>
                </a:solidFill>
              </a:rPr>
              <a:t> where to </a:t>
            </a:r>
            <a:r>
              <a:rPr lang="en-GB" sz="6600" i="1" dirty="0" smtClean="0">
                <a:solidFill>
                  <a:srgbClr val="FF0000"/>
                </a:solidFill>
              </a:rPr>
              <a:t>practically</a:t>
            </a:r>
            <a:r>
              <a:rPr lang="en-GB" sz="4800" dirty="0" smtClean="0">
                <a:solidFill>
                  <a:schemeClr val="tx1"/>
                </a:solidFill>
              </a:rPr>
              <a:t> </a:t>
            </a:r>
            <a:r>
              <a:rPr lang="en-GB" sz="6600" i="1" dirty="0" smtClean="0">
                <a:solidFill>
                  <a:schemeClr val="tx1"/>
                </a:solidFill>
              </a:rPr>
              <a:t>focus</a:t>
            </a:r>
            <a:r>
              <a:rPr lang="en-GB" sz="4800" dirty="0" smtClean="0">
                <a:solidFill>
                  <a:schemeClr val="tx1"/>
                </a:solidFill>
              </a:rPr>
              <a:t> energy, cash, effort, emotion</a:t>
            </a:r>
            <a:r>
              <a:rPr lang="en-GB" sz="2400" b="0" dirty="0" smtClean="0">
                <a:solidFill>
                  <a:schemeClr val="tx1"/>
                </a:solidFill>
              </a:rPr>
              <a:t/>
            </a:r>
            <a:br>
              <a:rPr lang="en-GB" sz="2400" b="0" dirty="0" smtClean="0">
                <a:solidFill>
                  <a:schemeClr val="tx1"/>
                </a:solidFill>
              </a:rPr>
            </a:br>
            <a:endParaRPr lang="en-GB" sz="24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Strategic Management </a:t>
            </a:r>
            <a:r>
              <a:rPr lang="en-GB" dirty="0" smtClean="0">
                <a:solidFill>
                  <a:schemeClr val="tx1"/>
                </a:solidFill>
              </a:rPr>
              <a:t>is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1"/>
                </a:solidFill>
              </a:rPr>
              <a:t>about </a:t>
            </a:r>
            <a:r>
              <a:rPr lang="en-GB" i="1" dirty="0" smtClean="0">
                <a:solidFill>
                  <a:schemeClr val="tx1"/>
                </a:solidFill>
              </a:rPr>
              <a:t>making things happen </a:t>
            </a:r>
            <a:r>
              <a:rPr lang="en-GB" dirty="0" smtClean="0">
                <a:solidFill>
                  <a:schemeClr val="tx1"/>
                </a:solidFill>
              </a:rPr>
              <a:t>that will have </a:t>
            </a:r>
            <a:r>
              <a:rPr lang="en-GB" i="1" dirty="0" smtClean="0">
                <a:solidFill>
                  <a:schemeClr val="tx1"/>
                </a:solidFill>
              </a:rPr>
              <a:t>desirable outcomes</a:t>
            </a:r>
            <a:r>
              <a:rPr lang="en-GB" dirty="0" smtClean="0">
                <a:solidFill>
                  <a:schemeClr val="tx1"/>
                </a:solidFill>
              </a:rPr>
              <a:t> for the </a:t>
            </a:r>
            <a:r>
              <a:rPr lang="en-GB" i="1" dirty="0" smtClean="0">
                <a:solidFill>
                  <a:schemeClr val="tx1"/>
                </a:solidFill>
              </a:rPr>
              <a:t>sustainable success</a:t>
            </a:r>
            <a:r>
              <a:rPr lang="en-GB" dirty="0" smtClean="0">
                <a:solidFill>
                  <a:schemeClr val="tx1"/>
                </a:solidFill>
              </a:rPr>
              <a:t> of the organization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143000" y="3929063"/>
            <a:ext cx="6772275" cy="1752600"/>
          </a:xfrm>
        </p:spPr>
        <p:txBody>
          <a:bodyPr/>
          <a:lstStyle/>
          <a:p>
            <a:r>
              <a:rPr lang="en-GB" sz="2800" dirty="0" smtClean="0"/>
              <a:t>Implies understanding the nature of success for this specific organization (goals and competitive advantage) and </a:t>
            </a:r>
            <a:r>
              <a:rPr lang="en-GB" sz="2800" b="1" dirty="0" smtClean="0">
                <a:solidFill>
                  <a:srgbClr val="FF0000"/>
                </a:solidFill>
              </a:rPr>
              <a:t>understanding causality </a:t>
            </a:r>
            <a:r>
              <a:rPr lang="en-GB" sz="2800" dirty="0" smtClean="0"/>
              <a:t>of deliberate actions to create outcomes (means-ends)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59700" cy="1149350"/>
          </a:xfrm>
        </p:spPr>
        <p:txBody>
          <a:bodyPr/>
          <a:lstStyle/>
          <a:p>
            <a:pPr algn="ctr">
              <a:defRPr/>
            </a:pPr>
            <a:r>
              <a:rPr lang="en-GB" sz="2400" dirty="0" smtClean="0"/>
              <a:t>Making Strategy</a:t>
            </a:r>
            <a:br>
              <a:rPr lang="en-GB" sz="2400" dirty="0" smtClean="0"/>
            </a:br>
            <a:r>
              <a:rPr lang="en-GB" sz="2400" dirty="0" smtClean="0"/>
              <a:t>in 4x~3hr </a:t>
            </a:r>
            <a:r>
              <a:rPr lang="en-GB" sz="2400" dirty="0"/>
              <a:t>w</a:t>
            </a:r>
            <a:r>
              <a:rPr lang="en-GB" sz="2400" dirty="0" smtClean="0"/>
              <a:t>orkshops (2 days)…. </a:t>
            </a:r>
            <a:br>
              <a:rPr lang="en-GB" sz="2400" dirty="0" smtClean="0"/>
            </a:br>
            <a:r>
              <a:rPr lang="en-GB" sz="2400" dirty="0" smtClean="0"/>
              <a:t>Or single half day workshops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496944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Workshop 1 – morning</a:t>
            </a:r>
          </a:p>
          <a:p>
            <a:pPr lvl="1"/>
            <a:r>
              <a:rPr lang="en-GB" sz="1800" dirty="0">
                <a:solidFill>
                  <a:srgbClr val="FF0000"/>
                </a:solidFill>
              </a:rPr>
              <a:t>Strategy as the </a:t>
            </a:r>
            <a:r>
              <a:rPr lang="en-GB" sz="1800" dirty="0" smtClean="0">
                <a:solidFill>
                  <a:srgbClr val="FF0000"/>
                </a:solidFill>
              </a:rPr>
              <a:t>Prioritisation and </a:t>
            </a:r>
            <a:r>
              <a:rPr lang="en-GB" sz="1800" dirty="0">
                <a:solidFill>
                  <a:srgbClr val="FF0000"/>
                </a:solidFill>
              </a:rPr>
              <a:t>Management of Key </a:t>
            </a:r>
            <a:r>
              <a:rPr lang="en-GB" sz="1800" dirty="0" smtClean="0">
                <a:solidFill>
                  <a:srgbClr val="FF0000"/>
                </a:solidFill>
              </a:rPr>
              <a:t>Issues</a:t>
            </a:r>
          </a:p>
          <a:p>
            <a:pPr lvl="1"/>
            <a:r>
              <a:rPr lang="en-GB" sz="1800" dirty="0" smtClean="0">
                <a:solidFill>
                  <a:srgbClr val="FC0128"/>
                </a:solidFill>
              </a:rPr>
              <a:t>Statement of Strategic Intent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Workshop </a:t>
            </a:r>
            <a:r>
              <a:rPr lang="en-GB" sz="2000" dirty="0"/>
              <a:t>2</a:t>
            </a:r>
            <a:r>
              <a:rPr lang="en-GB" sz="2000" dirty="0" smtClean="0"/>
              <a:t> </a:t>
            </a:r>
            <a:r>
              <a:rPr lang="en-GB" sz="2000" dirty="0"/>
              <a:t>– </a:t>
            </a:r>
            <a:r>
              <a:rPr lang="en-GB" sz="2000" dirty="0" smtClean="0"/>
              <a:t>afternoon</a:t>
            </a:r>
          </a:p>
          <a:p>
            <a:pPr lvl="1"/>
            <a:r>
              <a:rPr lang="en-GB" sz="1800" dirty="0">
                <a:solidFill>
                  <a:srgbClr val="FF0000"/>
                </a:solidFill>
              </a:rPr>
              <a:t>Strategy as Purpose: </a:t>
            </a:r>
            <a:r>
              <a:rPr lang="en-GB" sz="1800" dirty="0" smtClean="0">
                <a:solidFill>
                  <a:srgbClr val="FF0000"/>
                </a:solidFill>
              </a:rPr>
              <a:t>Agreeing Goals </a:t>
            </a:r>
            <a:r>
              <a:rPr lang="en-GB" sz="1800" dirty="0">
                <a:solidFill>
                  <a:srgbClr val="FF0000"/>
                </a:solidFill>
              </a:rPr>
              <a:t>and Aspirations for </a:t>
            </a:r>
            <a:r>
              <a:rPr lang="en-GB" sz="1800" dirty="0" smtClean="0">
                <a:solidFill>
                  <a:srgbClr val="FF0000"/>
                </a:solidFill>
              </a:rPr>
              <a:t>the Organisation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Statement </a:t>
            </a:r>
            <a:r>
              <a:rPr lang="en-GB" sz="1800" dirty="0">
                <a:solidFill>
                  <a:srgbClr val="FF0000"/>
                </a:solidFill>
              </a:rPr>
              <a:t>of Strategic </a:t>
            </a:r>
            <a:r>
              <a:rPr lang="en-GB" sz="1800" dirty="0" smtClean="0">
                <a:solidFill>
                  <a:srgbClr val="FF0000"/>
                </a:solidFill>
              </a:rPr>
              <a:t>Intent</a:t>
            </a:r>
            <a:endParaRPr lang="en-GB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/>
              <a:t>Workshop </a:t>
            </a:r>
            <a:r>
              <a:rPr lang="en-GB" sz="2000" dirty="0"/>
              <a:t>3</a:t>
            </a:r>
            <a:r>
              <a:rPr lang="en-GB" sz="2000" dirty="0" smtClean="0"/>
              <a:t> – morning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>
                <a:solidFill>
                  <a:srgbClr val="FF0000"/>
                </a:solidFill>
              </a:rPr>
              <a:t>Strategy as Competitive advantage</a:t>
            </a:r>
            <a:r>
              <a:rPr lang="en-GB" sz="18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solidFill>
                  <a:srgbClr val="FC0128"/>
                </a:solidFill>
              </a:rPr>
              <a:t>Statement of Strategic </a:t>
            </a:r>
            <a:r>
              <a:rPr lang="en-GB" sz="1800" dirty="0" smtClean="0">
                <a:solidFill>
                  <a:srgbClr val="FC0128"/>
                </a:solidFill>
              </a:rPr>
              <a:t>Intent</a:t>
            </a: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2000" dirty="0"/>
              <a:t>Workshop </a:t>
            </a:r>
            <a:r>
              <a:rPr lang="en-GB" sz="2000" dirty="0" smtClean="0"/>
              <a:t>4 </a:t>
            </a:r>
            <a:r>
              <a:rPr lang="en-GB" sz="2000" dirty="0"/>
              <a:t>– </a:t>
            </a:r>
            <a:r>
              <a:rPr lang="en-GB" sz="2000" dirty="0" smtClean="0"/>
              <a:t>afternoon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1800" dirty="0" smtClean="0">
                <a:solidFill>
                  <a:srgbClr val="FC0128"/>
                </a:solidFill>
              </a:rPr>
              <a:t>Strategy as Stakeholder Management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>
                <a:solidFill>
                  <a:srgbClr val="FC0128"/>
                </a:solidFill>
              </a:rPr>
              <a:t>Statement of Strategic Intent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DELIVERABLE OVERALL: 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Statement of strategic intent (SSI) encompassing: issue management, purpose, competitive advantage, stakeholder management</a:t>
            </a:r>
          </a:p>
        </p:txBody>
      </p:sp>
    </p:spTree>
    <p:extLst>
      <p:ext uri="{BB962C8B-B14F-4D97-AF65-F5344CB8AC3E}">
        <p14:creationId xmlns:p14="http://schemas.microsoft.com/office/powerpoint/2010/main" xmlns="" val="3812115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ltbar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114FFB"/>
      </a:accent2>
      <a:accent3>
        <a:srgbClr val="FFFFFF"/>
      </a:accent3>
      <a:accent4>
        <a:srgbClr val="000000"/>
      </a:accent4>
      <a:accent5>
        <a:srgbClr val="FFFFFF"/>
      </a:accent5>
      <a:accent6>
        <a:srgbClr val="0E47E3"/>
      </a:accent6>
      <a:hlink>
        <a:srgbClr val="CECECE"/>
      </a:hlink>
      <a:folHlink>
        <a:srgbClr val="8CF4EA"/>
      </a:folHlink>
    </a:clrScheme>
    <a:fontScheme name="multbar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790015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790015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ultbar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bar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c:\powerpnt\template\sldshow\multbars.ppt</Template>
  <TotalTime>11541</TotalTime>
  <Pages>107</Pages>
  <Words>1005</Words>
  <Application>Microsoft Office PowerPoint</Application>
  <PresentationFormat>On-screen Show (4:3)</PresentationFormat>
  <Paragraphs>97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multbars</vt:lpstr>
      <vt:lpstr>Making Strategy:  Mapping Out Strategic Success Chapters 1 and 2  INTRODUCTION  Fran Ackermann and Colin Eden</vt:lpstr>
      <vt:lpstr>Please note, these slides are designed to be used in addition to the book:  Making Strategy: Mapping Out Strategic Success. by Ackermann &amp; Eden, Sage, 2011</vt:lpstr>
      <vt:lpstr>‘Making Strategy’ aims to…</vt:lpstr>
      <vt:lpstr>What will happen?</vt:lpstr>
      <vt:lpstr>What is strategy?  Strategy is about agreeing where to focus energy, cash, effort, emotion </vt:lpstr>
      <vt:lpstr>What is strategic management?  Implementing the agreements about where to focus energy, cash, effort, emotion </vt:lpstr>
      <vt:lpstr>  Strategic Management is about agreeing where to practically focus energy, cash, effort, emotion </vt:lpstr>
      <vt:lpstr>Strategic Management is about making things happen that will have desirable outcomes for the sustainable success of the organization</vt:lpstr>
      <vt:lpstr>Making Strategy in 4x~3hr workshops (2 days)….  Or single half day workshops</vt:lpstr>
      <vt:lpstr>Resources:</vt:lpstr>
      <vt:lpstr>What you need:</vt:lpstr>
      <vt:lpstr>Making strategy:</vt:lpstr>
      <vt:lpstr>Decision Explorer  as a ‘Transitional Object’ to facilitate negotiation</vt:lpstr>
      <vt:lpstr>Your ‘simulation’…</vt:lpstr>
      <vt:lpstr>Getting Started…</vt:lpstr>
      <vt:lpstr>Decide on organization and work out roles (stay within your own expertise as a new member of the team)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DC's for Gavin</dc:title>
  <dc:subject>Strat Mgt</dc:subject>
  <dc:creator>Colin Eden</dc:creator>
  <cp:lastModifiedBy>rstitt</cp:lastModifiedBy>
  <cp:revision>677</cp:revision>
  <cp:lastPrinted>1998-04-26T20:00:16Z</cp:lastPrinted>
  <dcterms:created xsi:type="dcterms:W3CDTF">1995-11-07T07:29:30Z</dcterms:created>
  <dcterms:modified xsi:type="dcterms:W3CDTF">2011-09-20T13:23:21Z</dcterms:modified>
</cp:coreProperties>
</file>