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1246" r:id="rId2"/>
    <p:sldId id="1247" r:id="rId3"/>
    <p:sldId id="1181" r:id="rId4"/>
    <p:sldId id="1243" r:id="rId5"/>
    <p:sldId id="1242" r:id="rId6"/>
    <p:sldId id="1240" r:id="rId7"/>
    <p:sldId id="857" r:id="rId8"/>
    <p:sldId id="1036" r:id="rId9"/>
    <p:sldId id="998" r:id="rId10"/>
    <p:sldId id="1166" r:id="rId11"/>
    <p:sldId id="921" r:id="rId12"/>
    <p:sldId id="1089" r:id="rId13"/>
    <p:sldId id="994" r:id="rId14"/>
    <p:sldId id="1024" r:id="rId15"/>
    <p:sldId id="1134" r:id="rId16"/>
    <p:sldId id="1068" r:id="rId17"/>
    <p:sldId id="1092" r:id="rId18"/>
    <p:sldId id="859" r:id="rId19"/>
    <p:sldId id="1133" r:id="rId20"/>
    <p:sldId id="1135" r:id="rId21"/>
    <p:sldId id="672" r:id="rId22"/>
    <p:sldId id="1132" r:id="rId23"/>
    <p:sldId id="1069" r:id="rId24"/>
    <p:sldId id="1004" r:id="rId25"/>
    <p:sldId id="1244" r:id="rId26"/>
    <p:sldId id="1080" r:id="rId27"/>
    <p:sldId id="860" r:id="rId28"/>
    <p:sldId id="861" r:id="rId29"/>
    <p:sldId id="986" r:id="rId30"/>
    <p:sldId id="1109" r:id="rId31"/>
    <p:sldId id="1110" r:id="rId32"/>
    <p:sldId id="1111" r:id="rId33"/>
    <p:sldId id="1112" r:id="rId34"/>
    <p:sldId id="1113" r:id="rId35"/>
    <p:sldId id="1168" r:id="rId36"/>
    <p:sldId id="1084" r:id="rId37"/>
    <p:sldId id="1003" r:id="rId38"/>
    <p:sldId id="1245" r:id="rId39"/>
    <p:sldId id="854" r:id="rId40"/>
    <p:sldId id="1028" r:id="rId41"/>
    <p:sldId id="1081" r:id="rId42"/>
    <p:sldId id="1177" r:id="rId43"/>
  </p:sldIdLst>
  <p:sldSz cx="9144000" cy="6858000" type="screen4x3"/>
  <p:notesSz cx="6669088" cy="9928225"/>
  <p:defaultTextStyle>
    <a:defPPr>
      <a:defRPr lang="en-US"/>
    </a:defPPr>
    <a:lvl1pPr algn="l" rtl="0" eaLnBrk="0" fontAlgn="base" hangingPunct="0">
      <a:spcBef>
        <a:spcPct val="0"/>
      </a:spcBef>
      <a:spcAft>
        <a:spcPct val="0"/>
      </a:spcAft>
      <a:defRPr sz="2400" kern="1200">
        <a:solidFill>
          <a:srgbClr val="790015"/>
        </a:solidFill>
        <a:latin typeface="Times New Roman" pitchFamily="18" charset="0"/>
        <a:ea typeface="+mn-ea"/>
        <a:cs typeface="+mn-cs"/>
      </a:defRPr>
    </a:lvl1pPr>
    <a:lvl2pPr marL="457200" algn="l" rtl="0" eaLnBrk="0" fontAlgn="base" hangingPunct="0">
      <a:spcBef>
        <a:spcPct val="0"/>
      </a:spcBef>
      <a:spcAft>
        <a:spcPct val="0"/>
      </a:spcAft>
      <a:defRPr sz="2400" kern="1200">
        <a:solidFill>
          <a:srgbClr val="790015"/>
        </a:solidFill>
        <a:latin typeface="Times New Roman" pitchFamily="18" charset="0"/>
        <a:ea typeface="+mn-ea"/>
        <a:cs typeface="+mn-cs"/>
      </a:defRPr>
    </a:lvl2pPr>
    <a:lvl3pPr marL="914400" algn="l" rtl="0" eaLnBrk="0" fontAlgn="base" hangingPunct="0">
      <a:spcBef>
        <a:spcPct val="0"/>
      </a:spcBef>
      <a:spcAft>
        <a:spcPct val="0"/>
      </a:spcAft>
      <a:defRPr sz="2400" kern="1200">
        <a:solidFill>
          <a:srgbClr val="790015"/>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rgbClr val="790015"/>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rgbClr val="790015"/>
        </a:solidFill>
        <a:latin typeface="Times New Roman" pitchFamily="18" charset="0"/>
        <a:ea typeface="+mn-ea"/>
        <a:cs typeface="+mn-cs"/>
      </a:defRPr>
    </a:lvl5pPr>
    <a:lvl6pPr marL="2286000" algn="l" defTabSz="914400" rtl="0" eaLnBrk="1" latinLnBrk="0" hangingPunct="1">
      <a:defRPr sz="2400" kern="1200">
        <a:solidFill>
          <a:srgbClr val="790015"/>
        </a:solidFill>
        <a:latin typeface="Times New Roman" pitchFamily="18" charset="0"/>
        <a:ea typeface="+mn-ea"/>
        <a:cs typeface="+mn-cs"/>
      </a:defRPr>
    </a:lvl6pPr>
    <a:lvl7pPr marL="2743200" algn="l" defTabSz="914400" rtl="0" eaLnBrk="1" latinLnBrk="0" hangingPunct="1">
      <a:defRPr sz="2400" kern="1200">
        <a:solidFill>
          <a:srgbClr val="790015"/>
        </a:solidFill>
        <a:latin typeface="Times New Roman" pitchFamily="18" charset="0"/>
        <a:ea typeface="+mn-ea"/>
        <a:cs typeface="+mn-cs"/>
      </a:defRPr>
    </a:lvl7pPr>
    <a:lvl8pPr marL="3200400" algn="l" defTabSz="914400" rtl="0" eaLnBrk="1" latinLnBrk="0" hangingPunct="1">
      <a:defRPr sz="2400" kern="1200">
        <a:solidFill>
          <a:srgbClr val="790015"/>
        </a:solidFill>
        <a:latin typeface="Times New Roman" pitchFamily="18" charset="0"/>
        <a:ea typeface="+mn-ea"/>
        <a:cs typeface="+mn-cs"/>
      </a:defRPr>
    </a:lvl8pPr>
    <a:lvl9pPr marL="3657600" algn="l" defTabSz="914400" rtl="0" eaLnBrk="1" latinLnBrk="0" hangingPunct="1">
      <a:defRPr sz="2400" kern="1200">
        <a:solidFill>
          <a:srgbClr val="790015"/>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ran Ackermann" initials="Fran" lastIdx="17" clrIdx="0"/>
  <p:cmAuthor id="1" name="Colin Eden" initials="CE"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a:srgbClr val="BC3700"/>
    <a:srgbClr val="C03700"/>
    <a:srgbClr val="00FF00"/>
    <a:srgbClr val="790015"/>
    <a:srgbClr val="037C03"/>
    <a:srgbClr val="FC0128"/>
    <a:srgbClr val="E747D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94660"/>
  </p:normalViewPr>
  <p:slideViewPr>
    <p:cSldViewPr>
      <p:cViewPr>
        <p:scale>
          <a:sx n="71" d="100"/>
          <a:sy n="71" d="100"/>
        </p:scale>
        <p:origin x="-1044" y="-132"/>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4" d="100"/>
          <a:sy n="54" d="100"/>
        </p:scale>
        <p:origin x="-2658" y="-96"/>
      </p:cViewPr>
      <p:guideLst>
        <p:guide orient="horz" pos="3128"/>
        <p:guide pos="2101"/>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11113"/>
            <a:ext cx="2889250" cy="463550"/>
          </a:xfrm>
          <a:prstGeom prst="rect">
            <a:avLst/>
          </a:prstGeom>
          <a:noFill/>
          <a:ln w="9525">
            <a:noFill/>
            <a:miter lim="800000"/>
            <a:headEnd/>
            <a:tailEnd/>
          </a:ln>
          <a:effectLst/>
        </p:spPr>
        <p:txBody>
          <a:bodyPr vert="horz" wrap="square" lIns="19897" tIns="0" rIns="19897" bIns="0" numCol="1" anchor="t" anchorCtr="0" compatLnSpc="1">
            <a:prstTxWarp prst="textNoShape">
              <a:avLst/>
            </a:prstTxWarp>
          </a:bodyPr>
          <a:lstStyle>
            <a:lvl1pPr>
              <a:defRPr sz="1100" i="1"/>
            </a:lvl1pPr>
          </a:lstStyle>
          <a:p>
            <a:pPr>
              <a:defRPr/>
            </a:pPr>
            <a:endParaRPr lang="en-US"/>
          </a:p>
        </p:txBody>
      </p:sp>
      <p:sp>
        <p:nvSpPr>
          <p:cNvPr id="3075" name="Rectangle 3"/>
          <p:cNvSpPr>
            <a:spLocks noGrp="1" noChangeArrowheads="1"/>
          </p:cNvSpPr>
          <p:nvPr>
            <p:ph type="dt" sz="quarter" idx="1"/>
          </p:nvPr>
        </p:nvSpPr>
        <p:spPr bwMode="auto">
          <a:xfrm>
            <a:off x="3779838" y="11113"/>
            <a:ext cx="2889250" cy="463550"/>
          </a:xfrm>
          <a:prstGeom prst="rect">
            <a:avLst/>
          </a:prstGeom>
          <a:noFill/>
          <a:ln w="9525">
            <a:noFill/>
            <a:miter lim="800000"/>
            <a:headEnd/>
            <a:tailEnd/>
          </a:ln>
          <a:effectLst/>
        </p:spPr>
        <p:txBody>
          <a:bodyPr vert="horz" wrap="square" lIns="19897" tIns="0" rIns="19897" bIns="0" numCol="1" anchor="t" anchorCtr="0" compatLnSpc="1">
            <a:prstTxWarp prst="textNoShape">
              <a:avLst/>
            </a:prstTxWarp>
          </a:bodyPr>
          <a:lstStyle>
            <a:lvl1pPr algn="r">
              <a:defRPr sz="1100" i="1"/>
            </a:lvl1pPr>
          </a:lstStyle>
          <a:p>
            <a:pPr>
              <a:defRPr/>
            </a:pPr>
            <a:endParaRPr lang="en-US"/>
          </a:p>
        </p:txBody>
      </p:sp>
      <p:sp>
        <p:nvSpPr>
          <p:cNvPr id="3076" name="Rectangle 4"/>
          <p:cNvSpPr>
            <a:spLocks noGrp="1" noChangeArrowheads="1"/>
          </p:cNvSpPr>
          <p:nvPr>
            <p:ph type="ftr" sz="quarter" idx="2"/>
          </p:nvPr>
        </p:nvSpPr>
        <p:spPr bwMode="auto">
          <a:xfrm>
            <a:off x="0" y="9453563"/>
            <a:ext cx="2889250" cy="463550"/>
          </a:xfrm>
          <a:prstGeom prst="rect">
            <a:avLst/>
          </a:prstGeom>
          <a:noFill/>
          <a:ln w="9525">
            <a:noFill/>
            <a:miter lim="800000"/>
            <a:headEnd/>
            <a:tailEnd/>
          </a:ln>
          <a:effectLst/>
        </p:spPr>
        <p:txBody>
          <a:bodyPr vert="horz" wrap="square" lIns="19897" tIns="0" rIns="19897" bIns="0" numCol="1" anchor="b" anchorCtr="0" compatLnSpc="1">
            <a:prstTxWarp prst="textNoShape">
              <a:avLst/>
            </a:prstTxWarp>
          </a:bodyPr>
          <a:lstStyle>
            <a:lvl1pPr>
              <a:defRPr sz="1100" i="1"/>
            </a:lvl1pPr>
          </a:lstStyle>
          <a:p>
            <a:pPr>
              <a:defRPr/>
            </a:pPr>
            <a:endParaRPr lang="en-US"/>
          </a:p>
        </p:txBody>
      </p:sp>
      <p:sp>
        <p:nvSpPr>
          <p:cNvPr id="3077" name="Rectangle 5"/>
          <p:cNvSpPr>
            <a:spLocks noGrp="1" noChangeArrowheads="1"/>
          </p:cNvSpPr>
          <p:nvPr>
            <p:ph type="sldNum" sz="quarter" idx="3"/>
          </p:nvPr>
        </p:nvSpPr>
        <p:spPr bwMode="auto">
          <a:xfrm>
            <a:off x="3779838" y="9453563"/>
            <a:ext cx="2889250" cy="463550"/>
          </a:xfrm>
          <a:prstGeom prst="rect">
            <a:avLst/>
          </a:prstGeom>
          <a:noFill/>
          <a:ln w="9525">
            <a:noFill/>
            <a:miter lim="800000"/>
            <a:headEnd/>
            <a:tailEnd/>
          </a:ln>
          <a:effectLst/>
        </p:spPr>
        <p:txBody>
          <a:bodyPr vert="horz" wrap="square" lIns="19897" tIns="0" rIns="19897" bIns="0" numCol="1" anchor="b" anchorCtr="0" compatLnSpc="1">
            <a:prstTxWarp prst="textNoShape">
              <a:avLst/>
            </a:prstTxWarp>
          </a:bodyPr>
          <a:lstStyle>
            <a:lvl1pPr algn="r">
              <a:defRPr sz="1100" i="1"/>
            </a:lvl1pPr>
          </a:lstStyle>
          <a:p>
            <a:pPr>
              <a:defRPr/>
            </a:pPr>
            <a:fld id="{4E81F360-106B-4084-9F3A-3C542215F643}" type="slidenum">
              <a:rPr lang="en-US"/>
              <a:pPr>
                <a:defRPr/>
              </a:pPr>
              <a:t>‹#›</a:t>
            </a:fld>
            <a:endParaRPr lang="en-US"/>
          </a:p>
        </p:txBody>
      </p:sp>
      <p:sp>
        <p:nvSpPr>
          <p:cNvPr id="3078" name="Rectangle 6"/>
          <p:cNvSpPr>
            <a:spLocks noChangeArrowheads="1"/>
          </p:cNvSpPr>
          <p:nvPr/>
        </p:nvSpPr>
        <p:spPr bwMode="auto">
          <a:xfrm>
            <a:off x="725488" y="9282113"/>
            <a:ext cx="5568950" cy="466725"/>
          </a:xfrm>
          <a:prstGeom prst="rect">
            <a:avLst/>
          </a:prstGeom>
          <a:noFill/>
          <a:ln w="9525">
            <a:noFill/>
            <a:miter lim="800000"/>
            <a:headEnd/>
            <a:tailEnd/>
          </a:ln>
          <a:effectLst/>
        </p:spPr>
        <p:txBody>
          <a:bodyPr wrap="none" lIns="96171" tIns="48087" rIns="96171" bIns="48087">
            <a:spAutoFit/>
          </a:bodyPr>
          <a:lstStyle/>
          <a:p>
            <a:pPr>
              <a:defRPr/>
            </a:pPr>
            <a:r>
              <a:rPr lang="en-US" i="1">
                <a:solidFill>
                  <a:schemeClr val="tx1"/>
                </a:solidFill>
                <a:effectLst>
                  <a:outerShdw blurRad="38100" dist="38100" dir="2700000" algn="tl">
                    <a:srgbClr val="C0C0C0"/>
                  </a:outerShdw>
                </a:effectLst>
                <a:latin typeface="Arial" pitchFamily="34" charset="0"/>
              </a:rPr>
              <a:t>Strathclyde Business School - Glasgow</a:t>
            </a:r>
          </a:p>
        </p:txBody>
      </p:sp>
    </p:spTree>
    <p:extLst>
      <p:ext uri="{BB962C8B-B14F-4D97-AF65-F5344CB8AC3E}">
        <p14:creationId xmlns:p14="http://schemas.microsoft.com/office/powerpoint/2010/main" xmlns="" val="42447041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11113"/>
            <a:ext cx="2889250" cy="463550"/>
          </a:xfrm>
          <a:prstGeom prst="rect">
            <a:avLst/>
          </a:prstGeom>
          <a:noFill/>
          <a:ln w="9525">
            <a:noFill/>
            <a:miter lim="800000"/>
            <a:headEnd/>
            <a:tailEnd/>
          </a:ln>
          <a:effectLst/>
        </p:spPr>
        <p:txBody>
          <a:bodyPr vert="horz" wrap="square" lIns="19897" tIns="0" rIns="19897" bIns="0" numCol="1" anchor="t" anchorCtr="0" compatLnSpc="1">
            <a:prstTxWarp prst="textNoShape">
              <a:avLst/>
            </a:prstTxWarp>
          </a:bodyPr>
          <a:lstStyle>
            <a:lvl1pPr>
              <a:defRPr sz="1100" i="1">
                <a:solidFill>
                  <a:schemeClr val="tx1"/>
                </a:solidFill>
              </a:defRPr>
            </a:lvl1pPr>
          </a:lstStyle>
          <a:p>
            <a:pPr>
              <a:defRPr/>
            </a:pPr>
            <a:endParaRPr lang="en-US"/>
          </a:p>
        </p:txBody>
      </p:sp>
      <p:sp>
        <p:nvSpPr>
          <p:cNvPr id="2051" name="Rectangle 3"/>
          <p:cNvSpPr>
            <a:spLocks noGrp="1" noChangeArrowheads="1"/>
          </p:cNvSpPr>
          <p:nvPr>
            <p:ph type="dt" idx="1"/>
          </p:nvPr>
        </p:nvSpPr>
        <p:spPr bwMode="auto">
          <a:xfrm>
            <a:off x="3779838" y="11113"/>
            <a:ext cx="2889250" cy="463550"/>
          </a:xfrm>
          <a:prstGeom prst="rect">
            <a:avLst/>
          </a:prstGeom>
          <a:noFill/>
          <a:ln w="9525">
            <a:noFill/>
            <a:miter lim="800000"/>
            <a:headEnd/>
            <a:tailEnd/>
          </a:ln>
          <a:effectLst/>
        </p:spPr>
        <p:txBody>
          <a:bodyPr vert="horz" wrap="square" lIns="19897" tIns="0" rIns="19897" bIns="0" numCol="1" anchor="t" anchorCtr="0" compatLnSpc="1">
            <a:prstTxWarp prst="textNoShape">
              <a:avLst/>
            </a:prstTxWarp>
          </a:bodyPr>
          <a:lstStyle>
            <a:lvl1pPr algn="r">
              <a:defRPr sz="1100" i="1">
                <a:solidFill>
                  <a:schemeClr val="tx1"/>
                </a:solidFill>
              </a:defRPr>
            </a:lvl1pPr>
          </a:lstStyle>
          <a:p>
            <a:pPr>
              <a:defRPr/>
            </a:pPr>
            <a:endParaRPr lang="en-US"/>
          </a:p>
        </p:txBody>
      </p:sp>
      <p:sp>
        <p:nvSpPr>
          <p:cNvPr id="2052" name="Rectangle 4"/>
          <p:cNvSpPr>
            <a:spLocks noGrp="1" noChangeArrowheads="1"/>
          </p:cNvSpPr>
          <p:nvPr>
            <p:ph type="ftr" sz="quarter" idx="4"/>
          </p:nvPr>
        </p:nvSpPr>
        <p:spPr bwMode="auto">
          <a:xfrm>
            <a:off x="0" y="9453563"/>
            <a:ext cx="2889250" cy="463550"/>
          </a:xfrm>
          <a:prstGeom prst="rect">
            <a:avLst/>
          </a:prstGeom>
          <a:noFill/>
          <a:ln w="9525">
            <a:noFill/>
            <a:miter lim="800000"/>
            <a:headEnd/>
            <a:tailEnd/>
          </a:ln>
          <a:effectLst/>
        </p:spPr>
        <p:txBody>
          <a:bodyPr vert="horz" wrap="square" lIns="19897" tIns="0" rIns="19897" bIns="0" numCol="1" anchor="b" anchorCtr="0" compatLnSpc="1">
            <a:prstTxWarp prst="textNoShape">
              <a:avLst/>
            </a:prstTxWarp>
          </a:bodyPr>
          <a:lstStyle>
            <a:lvl1pPr>
              <a:defRPr sz="1100" i="1">
                <a:solidFill>
                  <a:schemeClr val="tx1"/>
                </a:solidFill>
              </a:defRPr>
            </a:lvl1pPr>
          </a:lstStyle>
          <a:p>
            <a:pPr>
              <a:defRPr/>
            </a:pPr>
            <a:endParaRPr lang="en-US"/>
          </a:p>
        </p:txBody>
      </p:sp>
      <p:sp>
        <p:nvSpPr>
          <p:cNvPr id="2053" name="Rectangle 5"/>
          <p:cNvSpPr>
            <a:spLocks noGrp="1" noChangeArrowheads="1"/>
          </p:cNvSpPr>
          <p:nvPr>
            <p:ph type="sldNum" sz="quarter" idx="5"/>
          </p:nvPr>
        </p:nvSpPr>
        <p:spPr bwMode="auto">
          <a:xfrm>
            <a:off x="3779838" y="9453563"/>
            <a:ext cx="2889250" cy="463550"/>
          </a:xfrm>
          <a:prstGeom prst="rect">
            <a:avLst/>
          </a:prstGeom>
          <a:noFill/>
          <a:ln w="9525">
            <a:noFill/>
            <a:miter lim="800000"/>
            <a:headEnd/>
            <a:tailEnd/>
          </a:ln>
          <a:effectLst/>
        </p:spPr>
        <p:txBody>
          <a:bodyPr vert="horz" wrap="square" lIns="19897" tIns="0" rIns="19897" bIns="0" numCol="1" anchor="b" anchorCtr="0" compatLnSpc="1">
            <a:prstTxWarp prst="textNoShape">
              <a:avLst/>
            </a:prstTxWarp>
          </a:bodyPr>
          <a:lstStyle>
            <a:lvl1pPr algn="r">
              <a:defRPr sz="1100" i="1">
                <a:solidFill>
                  <a:schemeClr val="tx1"/>
                </a:solidFill>
              </a:defRPr>
            </a:lvl1pPr>
          </a:lstStyle>
          <a:p>
            <a:pPr>
              <a:defRPr/>
            </a:pPr>
            <a:fld id="{38DF26EC-0340-45E2-9980-6C8118C2229B}" type="slidenum">
              <a:rPr lang="en-US"/>
              <a:pPr>
                <a:defRPr/>
              </a:pPr>
              <a:t>‹#›</a:t>
            </a:fld>
            <a:endParaRPr lang="en-US"/>
          </a:p>
        </p:txBody>
      </p:sp>
      <p:sp>
        <p:nvSpPr>
          <p:cNvPr id="2054" name="Rectangle 6"/>
          <p:cNvSpPr>
            <a:spLocks noChangeArrowheads="1"/>
          </p:cNvSpPr>
          <p:nvPr/>
        </p:nvSpPr>
        <p:spPr bwMode="auto">
          <a:xfrm>
            <a:off x="4060825" y="9577388"/>
            <a:ext cx="2744788" cy="296862"/>
          </a:xfrm>
          <a:prstGeom prst="rect">
            <a:avLst/>
          </a:prstGeom>
          <a:noFill/>
          <a:ln w="9525">
            <a:noFill/>
            <a:miter lim="800000"/>
            <a:headEnd/>
            <a:tailEnd/>
          </a:ln>
          <a:effectLst/>
        </p:spPr>
        <p:txBody>
          <a:bodyPr wrap="none" lIns="96171" tIns="48087" rIns="96171" bIns="48087">
            <a:spAutoFit/>
          </a:bodyPr>
          <a:lstStyle/>
          <a:p>
            <a:pPr>
              <a:defRPr/>
            </a:pPr>
            <a:r>
              <a:rPr lang="en-US" sz="1300" i="1" dirty="0">
                <a:solidFill>
                  <a:schemeClr val="tx2"/>
                </a:solidFill>
                <a:effectLst>
                  <a:outerShdw blurRad="38100" dist="38100" dir="2700000" algn="tl">
                    <a:srgbClr val="C0C0C0"/>
                  </a:outerShdw>
                </a:effectLst>
              </a:rPr>
              <a:t>Strathclyde Business School, Glasgow</a:t>
            </a:r>
          </a:p>
        </p:txBody>
      </p:sp>
    </p:spTree>
    <p:extLst>
      <p:ext uri="{BB962C8B-B14F-4D97-AF65-F5344CB8AC3E}">
        <p14:creationId xmlns:p14="http://schemas.microsoft.com/office/powerpoint/2010/main" xmlns="" val="36476277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5"/>
          <p:cNvSpPr>
            <a:spLocks noGrp="1" noChangeArrowheads="1"/>
          </p:cNvSpPr>
          <p:nvPr>
            <p:ph type="sldNum" sz="quarter" idx="5"/>
          </p:nvPr>
        </p:nvSpPr>
        <p:spPr>
          <a:noFill/>
        </p:spPr>
        <p:txBody>
          <a:bodyPr/>
          <a:lstStyle/>
          <a:p>
            <a:fld id="{E7A6577B-3E9D-4F5A-ACB5-EFEF3A5C3D78}" type="slidenum">
              <a:rPr lang="en-US" smtClean="0"/>
              <a:pPr/>
              <a:t>3</a:t>
            </a:fld>
            <a:endParaRPr lang="en-US" smtClean="0"/>
          </a:p>
        </p:txBody>
      </p:sp>
      <p:sp>
        <p:nvSpPr>
          <p:cNvPr id="344067" name="Rectangle 2"/>
          <p:cNvSpPr>
            <a:spLocks noGrp="1" noRot="1" noChangeAspect="1" noChangeArrowheads="1" noTextEdit="1"/>
          </p:cNvSpPr>
          <p:nvPr>
            <p:ph type="sldImg"/>
          </p:nvPr>
        </p:nvSpPr>
        <p:spPr bwMode="auto">
          <a:xfrm>
            <a:off x="854075" y="744538"/>
            <a:ext cx="4960938" cy="3722687"/>
          </a:xfrm>
          <a:prstGeom prst="rect">
            <a:avLst/>
          </a:prstGeom>
          <a:solidFill>
            <a:srgbClr val="FFFFFF"/>
          </a:solidFill>
          <a:ln>
            <a:solidFill>
              <a:srgbClr val="000000"/>
            </a:solidFill>
            <a:miter lim="800000"/>
            <a:headEnd/>
            <a:tailEnd/>
          </a:ln>
        </p:spPr>
      </p:sp>
      <p:sp>
        <p:nvSpPr>
          <p:cNvPr id="344068" name="Rectangle 3"/>
          <p:cNvSpPr>
            <a:spLocks noGrp="1" noChangeArrowheads="1"/>
          </p:cNvSpPr>
          <p:nvPr>
            <p:ph type="body" idx="1"/>
          </p:nvPr>
        </p:nvSpPr>
        <p:spPr bwMode="auto">
          <a:xfrm>
            <a:off x="666750" y="4714875"/>
            <a:ext cx="5335588" cy="4468813"/>
          </a:xfrm>
          <a:prstGeom prst="rect">
            <a:avLst/>
          </a:prstGeom>
          <a:solidFill>
            <a:srgbClr val="FFFFFF"/>
          </a:solidFill>
          <a:ln>
            <a:solidFill>
              <a:srgbClr val="000000"/>
            </a:solidFill>
            <a:miter lim="800000"/>
            <a:headEnd/>
            <a:tailEnd/>
          </a:ln>
        </p:spPr>
        <p:txBody>
          <a:bodyPr lIns="95507" tIns="47754" rIns="95507" bIns="47754"/>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5"/>
          <p:cNvSpPr>
            <a:spLocks noGrp="1" noChangeArrowheads="1"/>
          </p:cNvSpPr>
          <p:nvPr>
            <p:ph type="sldNum" sz="quarter" idx="5"/>
          </p:nvPr>
        </p:nvSpPr>
        <p:spPr>
          <a:noFill/>
        </p:spPr>
        <p:txBody>
          <a:bodyPr/>
          <a:lstStyle/>
          <a:p>
            <a:fld id="{1A096527-6A84-483B-8E8C-BA5C3C616B5A}" type="slidenum">
              <a:rPr lang="en-US" smtClean="0"/>
              <a:pPr/>
              <a:t>27</a:t>
            </a:fld>
            <a:endParaRPr lang="en-US" smtClean="0"/>
          </a:p>
        </p:txBody>
      </p:sp>
      <p:sp>
        <p:nvSpPr>
          <p:cNvPr id="379907" name="Rectangle 2"/>
          <p:cNvSpPr>
            <a:spLocks noGrp="1" noRot="1" noChangeAspect="1" noChangeArrowheads="1" noTextEdit="1"/>
          </p:cNvSpPr>
          <p:nvPr>
            <p:ph type="sldImg"/>
          </p:nvPr>
        </p:nvSpPr>
        <p:spPr bwMode="auto">
          <a:xfrm>
            <a:off x="854075" y="744538"/>
            <a:ext cx="4960938" cy="3722687"/>
          </a:xfrm>
          <a:prstGeom prst="rect">
            <a:avLst/>
          </a:prstGeom>
          <a:noFill/>
          <a:ln>
            <a:solidFill>
              <a:srgbClr val="000000"/>
            </a:solidFill>
            <a:miter lim="800000"/>
            <a:headEnd/>
            <a:tailEnd/>
          </a:ln>
        </p:spPr>
      </p:sp>
      <p:sp>
        <p:nvSpPr>
          <p:cNvPr id="379908" name="Rectangle 3"/>
          <p:cNvSpPr>
            <a:spLocks noGrp="1" noChangeArrowheads="1"/>
          </p:cNvSpPr>
          <p:nvPr>
            <p:ph type="body" idx="1"/>
          </p:nvPr>
        </p:nvSpPr>
        <p:spPr bwMode="auto">
          <a:xfrm>
            <a:off x="666750" y="4714875"/>
            <a:ext cx="5335588" cy="4468813"/>
          </a:xfrm>
          <a:prstGeom prst="rect">
            <a:avLst/>
          </a:prstGeom>
          <a:noFill/>
          <a:ln>
            <a:miter lim="800000"/>
            <a:headEnd/>
            <a:tailEnd/>
          </a:ln>
        </p:spPr>
        <p:txBody>
          <a:bodyPr lIns="95507" tIns="47754" rIns="95507" bIns="47754"/>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0930" name="Rectangle 5"/>
          <p:cNvSpPr>
            <a:spLocks noGrp="1" noChangeArrowheads="1"/>
          </p:cNvSpPr>
          <p:nvPr>
            <p:ph type="sldNum" sz="quarter" idx="5"/>
          </p:nvPr>
        </p:nvSpPr>
        <p:spPr>
          <a:noFill/>
        </p:spPr>
        <p:txBody>
          <a:bodyPr/>
          <a:lstStyle/>
          <a:p>
            <a:fld id="{8C182A87-62BC-48DB-AC9C-04B93081E790}" type="slidenum">
              <a:rPr lang="en-US" smtClean="0"/>
              <a:pPr/>
              <a:t>28</a:t>
            </a:fld>
            <a:endParaRPr lang="en-US" smtClean="0"/>
          </a:p>
        </p:txBody>
      </p:sp>
      <p:sp>
        <p:nvSpPr>
          <p:cNvPr id="380931" name="Rectangle 2"/>
          <p:cNvSpPr>
            <a:spLocks noGrp="1" noRot="1" noChangeAspect="1" noChangeArrowheads="1" noTextEdit="1"/>
          </p:cNvSpPr>
          <p:nvPr>
            <p:ph type="sldImg"/>
          </p:nvPr>
        </p:nvSpPr>
        <p:spPr bwMode="auto">
          <a:xfrm>
            <a:off x="854075" y="744538"/>
            <a:ext cx="4960938" cy="3722687"/>
          </a:xfrm>
          <a:prstGeom prst="rect">
            <a:avLst/>
          </a:prstGeom>
          <a:noFill/>
          <a:ln>
            <a:solidFill>
              <a:srgbClr val="000000"/>
            </a:solidFill>
            <a:miter lim="800000"/>
            <a:headEnd/>
            <a:tailEnd/>
          </a:ln>
        </p:spPr>
      </p:sp>
      <p:sp>
        <p:nvSpPr>
          <p:cNvPr id="380932" name="Rectangle 3"/>
          <p:cNvSpPr>
            <a:spLocks noGrp="1" noChangeArrowheads="1"/>
          </p:cNvSpPr>
          <p:nvPr>
            <p:ph type="body" idx="1"/>
          </p:nvPr>
        </p:nvSpPr>
        <p:spPr bwMode="auto">
          <a:xfrm>
            <a:off x="666750" y="4714875"/>
            <a:ext cx="5335588" cy="4468813"/>
          </a:xfrm>
          <a:prstGeom prst="rect">
            <a:avLst/>
          </a:prstGeom>
          <a:noFill/>
          <a:ln>
            <a:miter lim="800000"/>
            <a:headEnd/>
            <a:tailEnd/>
          </a:ln>
        </p:spPr>
        <p:txBody>
          <a:bodyPr lIns="95507" tIns="47754" rIns="95507" bIns="47754"/>
          <a:lstStyle/>
          <a:p>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5"/>
          <p:cNvSpPr>
            <a:spLocks noGrp="1" noChangeArrowheads="1"/>
          </p:cNvSpPr>
          <p:nvPr>
            <p:ph type="sldNum" sz="quarter" idx="5"/>
          </p:nvPr>
        </p:nvSpPr>
        <p:spPr>
          <a:noFill/>
        </p:spPr>
        <p:txBody>
          <a:bodyPr/>
          <a:lstStyle/>
          <a:p>
            <a:fld id="{8D6AFFC9-1BF7-41A5-AB12-5B0690EFC223}" type="slidenum">
              <a:rPr lang="en-US" smtClean="0"/>
              <a:pPr/>
              <a:t>29</a:t>
            </a:fld>
            <a:endParaRPr lang="en-US" smtClean="0"/>
          </a:p>
        </p:txBody>
      </p:sp>
      <p:sp>
        <p:nvSpPr>
          <p:cNvPr id="381955" name="Rectangle 2"/>
          <p:cNvSpPr>
            <a:spLocks noGrp="1" noRot="1" noChangeAspect="1" noChangeArrowheads="1" noTextEdit="1"/>
          </p:cNvSpPr>
          <p:nvPr>
            <p:ph type="sldImg"/>
          </p:nvPr>
        </p:nvSpPr>
        <p:spPr bwMode="auto">
          <a:xfrm>
            <a:off x="863600" y="781050"/>
            <a:ext cx="4937125" cy="3703638"/>
          </a:xfrm>
          <a:prstGeom prst="rect">
            <a:avLst/>
          </a:prstGeom>
          <a:noFill/>
          <a:ln w="12700">
            <a:solidFill>
              <a:schemeClr val="tx1"/>
            </a:solidFill>
            <a:miter lim="800000"/>
            <a:headEnd/>
            <a:tailEnd/>
          </a:ln>
        </p:spPr>
      </p:sp>
      <p:sp>
        <p:nvSpPr>
          <p:cNvPr id="381956" name="Rectangle 3"/>
          <p:cNvSpPr>
            <a:spLocks noGrp="1" noChangeArrowheads="1"/>
          </p:cNvSpPr>
          <p:nvPr>
            <p:ph type="body" idx="1"/>
          </p:nvPr>
        </p:nvSpPr>
        <p:spPr bwMode="auto">
          <a:xfrm>
            <a:off x="889000" y="4745038"/>
            <a:ext cx="4887913" cy="4413250"/>
          </a:xfrm>
          <a:prstGeom prst="rect">
            <a:avLst/>
          </a:prstGeom>
          <a:noFill/>
          <a:ln>
            <a:miter lim="800000"/>
            <a:headEnd/>
            <a:tailEnd/>
          </a:ln>
        </p:spPr>
        <p:txBody>
          <a:bodyPr lIns="91991" tIns="45998" rIns="91991" bIns="45998"/>
          <a:lstStyle/>
          <a:p>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2978" name="Rectangle 5"/>
          <p:cNvSpPr>
            <a:spLocks noGrp="1" noChangeArrowheads="1"/>
          </p:cNvSpPr>
          <p:nvPr>
            <p:ph type="sldNum" sz="quarter" idx="5"/>
          </p:nvPr>
        </p:nvSpPr>
        <p:spPr>
          <a:noFill/>
        </p:spPr>
        <p:txBody>
          <a:bodyPr/>
          <a:lstStyle/>
          <a:p>
            <a:fld id="{370D5B6D-03BA-45BE-B6F2-9E047340490B}" type="slidenum">
              <a:rPr lang="en-US" smtClean="0"/>
              <a:pPr/>
              <a:t>39</a:t>
            </a:fld>
            <a:endParaRPr lang="en-US" smtClean="0"/>
          </a:p>
        </p:txBody>
      </p:sp>
      <p:sp>
        <p:nvSpPr>
          <p:cNvPr id="382979" name="Rectangle 2"/>
          <p:cNvSpPr>
            <a:spLocks noGrp="1" noRot="1" noChangeAspect="1" noChangeArrowheads="1" noTextEdit="1"/>
          </p:cNvSpPr>
          <p:nvPr>
            <p:ph type="sldImg"/>
          </p:nvPr>
        </p:nvSpPr>
        <p:spPr bwMode="auto">
          <a:xfrm>
            <a:off x="854075" y="744538"/>
            <a:ext cx="4960938" cy="3722687"/>
          </a:xfrm>
          <a:prstGeom prst="rect">
            <a:avLst/>
          </a:prstGeom>
          <a:noFill/>
          <a:ln>
            <a:solidFill>
              <a:srgbClr val="000000"/>
            </a:solidFill>
            <a:miter lim="800000"/>
            <a:headEnd/>
            <a:tailEnd/>
          </a:ln>
        </p:spPr>
      </p:sp>
      <p:sp>
        <p:nvSpPr>
          <p:cNvPr id="382980" name="Rectangle 3"/>
          <p:cNvSpPr>
            <a:spLocks noGrp="1" noChangeArrowheads="1"/>
          </p:cNvSpPr>
          <p:nvPr>
            <p:ph type="body" idx="1"/>
          </p:nvPr>
        </p:nvSpPr>
        <p:spPr bwMode="auto">
          <a:xfrm>
            <a:off x="666750" y="4714875"/>
            <a:ext cx="5335588" cy="4468813"/>
          </a:xfrm>
          <a:prstGeom prst="rect">
            <a:avLst/>
          </a:prstGeom>
          <a:noFill/>
          <a:ln>
            <a:miter lim="800000"/>
            <a:headEnd/>
            <a:tailEnd/>
          </a:ln>
        </p:spPr>
        <p:txBody>
          <a:bodyPr lIns="95507" tIns="47754" rIns="95507" bIns="47754"/>
          <a:lstStyle/>
          <a:p>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0" name="Rectangle 5"/>
          <p:cNvSpPr>
            <a:spLocks noGrp="1" noChangeArrowheads="1"/>
          </p:cNvSpPr>
          <p:nvPr>
            <p:ph type="sldNum" sz="quarter" idx="5"/>
          </p:nvPr>
        </p:nvSpPr>
        <p:spPr>
          <a:noFill/>
        </p:spPr>
        <p:txBody>
          <a:bodyPr/>
          <a:lstStyle/>
          <a:p>
            <a:fld id="{E42B08EC-D59B-40A6-BA2A-43D04EC24B3A}" type="slidenum">
              <a:rPr lang="en-US" smtClean="0"/>
              <a:pPr/>
              <a:t>5</a:t>
            </a:fld>
            <a:endParaRPr lang="en-US" smtClean="0"/>
          </a:p>
        </p:txBody>
      </p:sp>
      <p:sp>
        <p:nvSpPr>
          <p:cNvPr id="350211" name="Rectangle 2"/>
          <p:cNvSpPr>
            <a:spLocks noGrp="1" noRot="1" noChangeAspect="1" noChangeArrowheads="1" noTextEdit="1"/>
          </p:cNvSpPr>
          <p:nvPr>
            <p:ph type="sldImg"/>
          </p:nvPr>
        </p:nvSpPr>
        <p:spPr bwMode="auto">
          <a:xfrm>
            <a:off x="854075" y="744538"/>
            <a:ext cx="4960938" cy="3722687"/>
          </a:xfrm>
          <a:prstGeom prst="rect">
            <a:avLst/>
          </a:prstGeom>
          <a:noFill/>
          <a:ln>
            <a:solidFill>
              <a:srgbClr val="000000"/>
            </a:solidFill>
            <a:miter lim="800000"/>
            <a:headEnd/>
            <a:tailEnd/>
          </a:ln>
        </p:spPr>
      </p:sp>
      <p:sp>
        <p:nvSpPr>
          <p:cNvPr id="350212" name="Rectangle 3"/>
          <p:cNvSpPr>
            <a:spLocks noGrp="1" noChangeArrowheads="1"/>
          </p:cNvSpPr>
          <p:nvPr>
            <p:ph type="body" idx="1"/>
          </p:nvPr>
        </p:nvSpPr>
        <p:spPr bwMode="auto">
          <a:xfrm>
            <a:off x="666750" y="4714875"/>
            <a:ext cx="5335588" cy="4468813"/>
          </a:xfrm>
          <a:prstGeom prst="rect">
            <a:avLst/>
          </a:prstGeom>
          <a:noFill/>
          <a:ln>
            <a:miter lim="800000"/>
            <a:headEnd/>
            <a:tailEnd/>
          </a:ln>
        </p:spPr>
        <p:txBody>
          <a:bodyPr lIns="95507" tIns="47754" rIns="95507" bIns="47754"/>
          <a:lstStyle/>
          <a:p>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5506" name="Rectangle 5"/>
          <p:cNvSpPr>
            <a:spLocks noGrp="1" noChangeArrowheads="1"/>
          </p:cNvSpPr>
          <p:nvPr>
            <p:ph type="sldNum" sz="quarter" idx="5"/>
          </p:nvPr>
        </p:nvSpPr>
        <p:spPr>
          <a:noFill/>
        </p:spPr>
        <p:txBody>
          <a:bodyPr/>
          <a:lstStyle/>
          <a:p>
            <a:fld id="{13F51BA8-D616-482D-9B0F-C56A9C9161C3}" type="slidenum">
              <a:rPr lang="en-US" smtClean="0"/>
              <a:pPr/>
              <a:t>6</a:t>
            </a:fld>
            <a:endParaRPr lang="en-US" smtClean="0"/>
          </a:p>
        </p:txBody>
      </p:sp>
      <p:sp>
        <p:nvSpPr>
          <p:cNvPr id="405507" name="Rectangle 2"/>
          <p:cNvSpPr>
            <a:spLocks noGrp="1" noRot="1" noChangeAspect="1" noChangeArrowheads="1" noTextEdit="1"/>
          </p:cNvSpPr>
          <p:nvPr>
            <p:ph type="sldImg"/>
          </p:nvPr>
        </p:nvSpPr>
        <p:spPr bwMode="auto">
          <a:xfrm>
            <a:off x="854075" y="744538"/>
            <a:ext cx="4960938" cy="3722687"/>
          </a:xfrm>
          <a:prstGeom prst="rect">
            <a:avLst/>
          </a:prstGeom>
          <a:noFill/>
          <a:ln>
            <a:solidFill>
              <a:srgbClr val="000000"/>
            </a:solidFill>
            <a:miter lim="800000"/>
            <a:headEnd/>
            <a:tailEnd/>
          </a:ln>
        </p:spPr>
      </p:sp>
      <p:sp>
        <p:nvSpPr>
          <p:cNvPr id="405508" name="Rectangle 3"/>
          <p:cNvSpPr>
            <a:spLocks noGrp="1" noChangeArrowheads="1"/>
          </p:cNvSpPr>
          <p:nvPr>
            <p:ph type="body" idx="1"/>
          </p:nvPr>
        </p:nvSpPr>
        <p:spPr bwMode="auto">
          <a:xfrm>
            <a:off x="666750" y="4714875"/>
            <a:ext cx="5335588" cy="4468813"/>
          </a:xfrm>
          <a:prstGeom prst="rect">
            <a:avLst/>
          </a:prstGeom>
          <a:noFill/>
          <a:ln>
            <a:miter lim="800000"/>
            <a:headEnd/>
            <a:tailEnd/>
          </a:ln>
        </p:spPr>
        <p:txBody>
          <a:bodyPr lIns="95507" tIns="47754" rIns="95507" bIns="47754"/>
          <a:lstStyle/>
          <a:p>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2498" name="Rectangle 5"/>
          <p:cNvSpPr>
            <a:spLocks noGrp="1" noChangeArrowheads="1"/>
          </p:cNvSpPr>
          <p:nvPr>
            <p:ph type="sldNum" sz="quarter" idx="5"/>
          </p:nvPr>
        </p:nvSpPr>
        <p:spPr>
          <a:noFill/>
        </p:spPr>
        <p:txBody>
          <a:bodyPr/>
          <a:lstStyle/>
          <a:p>
            <a:fld id="{A6C2CF8E-AABE-410A-8BD9-A53C09F6A0D4}" type="slidenum">
              <a:rPr lang="en-US" smtClean="0"/>
              <a:pPr/>
              <a:t>7</a:t>
            </a:fld>
            <a:endParaRPr lang="en-US" smtClean="0"/>
          </a:p>
        </p:txBody>
      </p:sp>
      <p:sp>
        <p:nvSpPr>
          <p:cNvPr id="362499" name="Rectangle 2"/>
          <p:cNvSpPr>
            <a:spLocks noGrp="1" noRot="1" noChangeAspect="1" noChangeArrowheads="1" noTextEdit="1"/>
          </p:cNvSpPr>
          <p:nvPr>
            <p:ph type="sldImg"/>
          </p:nvPr>
        </p:nvSpPr>
        <p:spPr bwMode="auto">
          <a:xfrm>
            <a:off x="854075" y="744538"/>
            <a:ext cx="4960938" cy="3722687"/>
          </a:xfrm>
          <a:prstGeom prst="rect">
            <a:avLst/>
          </a:prstGeom>
          <a:noFill/>
          <a:ln>
            <a:solidFill>
              <a:srgbClr val="000000"/>
            </a:solidFill>
            <a:miter lim="800000"/>
            <a:headEnd/>
            <a:tailEnd/>
          </a:ln>
        </p:spPr>
      </p:sp>
      <p:sp>
        <p:nvSpPr>
          <p:cNvPr id="362500" name="Rectangle 3"/>
          <p:cNvSpPr>
            <a:spLocks noGrp="1" noChangeArrowheads="1"/>
          </p:cNvSpPr>
          <p:nvPr>
            <p:ph type="body" idx="1"/>
          </p:nvPr>
        </p:nvSpPr>
        <p:spPr bwMode="auto">
          <a:xfrm>
            <a:off x="666750" y="4714875"/>
            <a:ext cx="5335588" cy="4468813"/>
          </a:xfrm>
          <a:prstGeom prst="rect">
            <a:avLst/>
          </a:prstGeom>
          <a:noFill/>
          <a:ln>
            <a:miter lim="800000"/>
            <a:headEnd/>
            <a:tailEnd/>
          </a:ln>
        </p:spPr>
        <p:txBody>
          <a:bodyPr lIns="95507" tIns="47754" rIns="95507" bIns="47754"/>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5"/>
          <p:cNvSpPr>
            <a:spLocks noGrp="1" noChangeArrowheads="1"/>
          </p:cNvSpPr>
          <p:nvPr>
            <p:ph type="sldNum" sz="quarter" idx="5"/>
          </p:nvPr>
        </p:nvSpPr>
        <p:spPr>
          <a:noFill/>
        </p:spPr>
        <p:txBody>
          <a:bodyPr/>
          <a:lstStyle/>
          <a:p>
            <a:fld id="{A7EAEB2D-E1A0-4ABD-8253-81F8F1EAB012}" type="slidenum">
              <a:rPr lang="en-US" smtClean="0"/>
              <a:pPr/>
              <a:t>8</a:t>
            </a:fld>
            <a:endParaRPr lang="en-US" smtClean="0"/>
          </a:p>
        </p:txBody>
      </p:sp>
      <p:sp>
        <p:nvSpPr>
          <p:cNvPr id="363523" name="Rectangle 2"/>
          <p:cNvSpPr>
            <a:spLocks noGrp="1" noRot="1" noChangeAspect="1" noChangeArrowheads="1" noTextEdit="1"/>
          </p:cNvSpPr>
          <p:nvPr>
            <p:ph type="sldImg"/>
          </p:nvPr>
        </p:nvSpPr>
        <p:spPr bwMode="auto">
          <a:xfrm>
            <a:off x="854075" y="744538"/>
            <a:ext cx="4960938" cy="3722687"/>
          </a:xfrm>
          <a:prstGeom prst="rect">
            <a:avLst/>
          </a:prstGeom>
          <a:noFill/>
          <a:ln>
            <a:solidFill>
              <a:srgbClr val="000000"/>
            </a:solidFill>
            <a:miter lim="800000"/>
            <a:headEnd/>
            <a:tailEnd/>
          </a:ln>
        </p:spPr>
      </p:sp>
      <p:sp>
        <p:nvSpPr>
          <p:cNvPr id="363524" name="Rectangle 3"/>
          <p:cNvSpPr>
            <a:spLocks noGrp="1" noChangeArrowheads="1"/>
          </p:cNvSpPr>
          <p:nvPr>
            <p:ph type="body" idx="1"/>
          </p:nvPr>
        </p:nvSpPr>
        <p:spPr bwMode="auto">
          <a:xfrm>
            <a:off x="666750" y="4714875"/>
            <a:ext cx="5335588" cy="4468813"/>
          </a:xfrm>
          <a:prstGeom prst="rect">
            <a:avLst/>
          </a:prstGeom>
          <a:noFill/>
          <a:ln>
            <a:miter lim="800000"/>
            <a:headEnd/>
            <a:tailEnd/>
          </a:ln>
        </p:spPr>
        <p:txBody>
          <a:bodyPr lIns="95507" tIns="47754" rIns="95507" bIns="47754"/>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546" name="Rectangle 5"/>
          <p:cNvSpPr>
            <a:spLocks noGrp="1" noChangeArrowheads="1"/>
          </p:cNvSpPr>
          <p:nvPr>
            <p:ph type="sldNum" sz="quarter" idx="5"/>
          </p:nvPr>
        </p:nvSpPr>
        <p:spPr>
          <a:noFill/>
        </p:spPr>
        <p:txBody>
          <a:bodyPr/>
          <a:lstStyle/>
          <a:p>
            <a:fld id="{34AFA8C8-8873-4DA5-9EF2-ABE6464133C5}" type="slidenum">
              <a:rPr lang="en-US" smtClean="0"/>
              <a:pPr/>
              <a:t>9</a:t>
            </a:fld>
            <a:endParaRPr lang="en-US" smtClean="0"/>
          </a:p>
        </p:txBody>
      </p:sp>
      <p:sp>
        <p:nvSpPr>
          <p:cNvPr id="364547" name="Rectangle 2"/>
          <p:cNvSpPr>
            <a:spLocks noGrp="1" noRot="1" noChangeAspect="1" noChangeArrowheads="1" noTextEdit="1"/>
          </p:cNvSpPr>
          <p:nvPr>
            <p:ph type="sldImg"/>
          </p:nvPr>
        </p:nvSpPr>
        <p:spPr bwMode="auto">
          <a:xfrm>
            <a:off x="854075" y="744538"/>
            <a:ext cx="4960938" cy="3722687"/>
          </a:xfrm>
          <a:prstGeom prst="rect">
            <a:avLst/>
          </a:prstGeom>
          <a:noFill/>
          <a:ln>
            <a:solidFill>
              <a:srgbClr val="000000"/>
            </a:solidFill>
            <a:miter lim="800000"/>
            <a:headEnd/>
            <a:tailEnd/>
          </a:ln>
        </p:spPr>
      </p:sp>
      <p:sp>
        <p:nvSpPr>
          <p:cNvPr id="364548" name="Rectangle 3"/>
          <p:cNvSpPr>
            <a:spLocks noGrp="1" noChangeArrowheads="1"/>
          </p:cNvSpPr>
          <p:nvPr>
            <p:ph type="body" idx="1"/>
          </p:nvPr>
        </p:nvSpPr>
        <p:spPr bwMode="auto">
          <a:xfrm>
            <a:off x="666750" y="4714875"/>
            <a:ext cx="5335588" cy="4468813"/>
          </a:xfrm>
          <a:prstGeom prst="rect">
            <a:avLst/>
          </a:prstGeom>
          <a:noFill/>
          <a:ln>
            <a:miter lim="800000"/>
            <a:headEnd/>
            <a:tailEnd/>
          </a:ln>
        </p:spPr>
        <p:txBody>
          <a:bodyPr lIns="95507" tIns="47754" rIns="95507" bIns="47754"/>
          <a:lstStyle/>
          <a:p>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8" name="Rectangle 5"/>
          <p:cNvSpPr>
            <a:spLocks noGrp="1" noChangeArrowheads="1"/>
          </p:cNvSpPr>
          <p:nvPr>
            <p:ph type="sldNum" sz="quarter" idx="5"/>
          </p:nvPr>
        </p:nvSpPr>
        <p:spPr>
          <a:noFill/>
        </p:spPr>
        <p:txBody>
          <a:bodyPr/>
          <a:lstStyle/>
          <a:p>
            <a:fld id="{BE2F2776-4805-4A85-A5A4-B33DD7AC7804}" type="slidenum">
              <a:rPr lang="en-US" smtClean="0"/>
              <a:pPr/>
              <a:t>11</a:t>
            </a:fld>
            <a:endParaRPr lang="en-US" smtClean="0"/>
          </a:p>
        </p:txBody>
      </p:sp>
      <p:sp>
        <p:nvSpPr>
          <p:cNvPr id="367619" name="Rectangle 2"/>
          <p:cNvSpPr>
            <a:spLocks noGrp="1" noRot="1" noChangeAspect="1" noChangeArrowheads="1" noTextEdit="1"/>
          </p:cNvSpPr>
          <p:nvPr>
            <p:ph type="sldImg"/>
          </p:nvPr>
        </p:nvSpPr>
        <p:spPr bwMode="auto">
          <a:xfrm>
            <a:off x="854075" y="744538"/>
            <a:ext cx="4960938" cy="3722687"/>
          </a:xfrm>
          <a:prstGeom prst="rect">
            <a:avLst/>
          </a:prstGeom>
          <a:noFill/>
          <a:ln>
            <a:solidFill>
              <a:srgbClr val="000000"/>
            </a:solidFill>
            <a:miter lim="800000"/>
            <a:headEnd/>
            <a:tailEnd/>
          </a:ln>
        </p:spPr>
      </p:sp>
      <p:sp>
        <p:nvSpPr>
          <p:cNvPr id="367620" name="Rectangle 3"/>
          <p:cNvSpPr>
            <a:spLocks noGrp="1" noChangeArrowheads="1"/>
          </p:cNvSpPr>
          <p:nvPr>
            <p:ph type="body" idx="1"/>
          </p:nvPr>
        </p:nvSpPr>
        <p:spPr bwMode="auto">
          <a:xfrm>
            <a:off x="666750" y="4714875"/>
            <a:ext cx="5335588" cy="4468813"/>
          </a:xfrm>
          <a:prstGeom prst="rect">
            <a:avLst/>
          </a:prstGeom>
          <a:noFill/>
          <a:ln>
            <a:miter lim="800000"/>
            <a:headEnd/>
            <a:tailEnd/>
          </a:ln>
        </p:spPr>
        <p:txBody>
          <a:bodyPr lIns="95507" tIns="47754" rIns="95507" bIns="47754"/>
          <a:lstStyle/>
          <a:p>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2738" name="Rectangle 5"/>
          <p:cNvSpPr>
            <a:spLocks noGrp="1" noChangeArrowheads="1"/>
          </p:cNvSpPr>
          <p:nvPr>
            <p:ph type="sldNum" sz="quarter" idx="5"/>
          </p:nvPr>
        </p:nvSpPr>
        <p:spPr>
          <a:noFill/>
        </p:spPr>
        <p:txBody>
          <a:bodyPr/>
          <a:lstStyle/>
          <a:p>
            <a:fld id="{2FC4E0BF-0BA8-46BA-B3E3-6FCBAB687F65}" type="slidenum">
              <a:rPr lang="en-US" smtClean="0"/>
              <a:pPr/>
              <a:t>18</a:t>
            </a:fld>
            <a:endParaRPr lang="en-US" smtClean="0"/>
          </a:p>
        </p:txBody>
      </p:sp>
      <p:sp>
        <p:nvSpPr>
          <p:cNvPr id="372739" name="Rectangle 2"/>
          <p:cNvSpPr>
            <a:spLocks noGrp="1" noRot="1" noChangeAspect="1" noChangeArrowheads="1" noTextEdit="1"/>
          </p:cNvSpPr>
          <p:nvPr>
            <p:ph type="sldImg"/>
          </p:nvPr>
        </p:nvSpPr>
        <p:spPr bwMode="auto">
          <a:xfrm>
            <a:off x="854075" y="744538"/>
            <a:ext cx="4960938" cy="3722687"/>
          </a:xfrm>
          <a:prstGeom prst="rect">
            <a:avLst/>
          </a:prstGeom>
          <a:noFill/>
          <a:ln>
            <a:solidFill>
              <a:srgbClr val="000000"/>
            </a:solidFill>
            <a:miter lim="800000"/>
            <a:headEnd/>
            <a:tailEnd/>
          </a:ln>
        </p:spPr>
      </p:sp>
      <p:sp>
        <p:nvSpPr>
          <p:cNvPr id="372740" name="Rectangle 3"/>
          <p:cNvSpPr>
            <a:spLocks noGrp="1" noChangeArrowheads="1"/>
          </p:cNvSpPr>
          <p:nvPr>
            <p:ph type="body" idx="1"/>
          </p:nvPr>
        </p:nvSpPr>
        <p:spPr bwMode="auto">
          <a:xfrm>
            <a:off x="666750" y="4714875"/>
            <a:ext cx="5335588" cy="4468813"/>
          </a:xfrm>
          <a:prstGeom prst="rect">
            <a:avLst/>
          </a:prstGeom>
          <a:noFill/>
          <a:ln>
            <a:miter lim="800000"/>
            <a:headEnd/>
            <a:tailEnd/>
          </a:ln>
        </p:spPr>
        <p:txBody>
          <a:bodyPr lIns="95507" tIns="47754" rIns="95507" bIns="47754"/>
          <a:lstStyle/>
          <a:p>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810" name="Rectangle 5"/>
          <p:cNvSpPr>
            <a:spLocks noGrp="1" noChangeArrowheads="1"/>
          </p:cNvSpPr>
          <p:nvPr>
            <p:ph type="sldNum" sz="quarter" idx="5"/>
          </p:nvPr>
        </p:nvSpPr>
        <p:spPr>
          <a:noFill/>
        </p:spPr>
        <p:txBody>
          <a:bodyPr/>
          <a:lstStyle/>
          <a:p>
            <a:fld id="{C56C4606-122C-46C4-95C4-5CD23449635C}" type="slidenum">
              <a:rPr lang="en-US" smtClean="0"/>
              <a:pPr/>
              <a:t>21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C008EAFB-C690-49A0-A375-242BFC914FB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8813AE73-4F51-4EA6-AA4D-0415513832E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1300" y="234950"/>
            <a:ext cx="1943100" cy="57848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762000" y="234950"/>
            <a:ext cx="5676900" cy="5784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3EA2BBD9-B25E-4714-9257-6555F1994EE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1D13D98B-180D-4943-9A4C-A76234979AF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1C5E02BE-422A-49F1-91E3-F03120FFB0A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7620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244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pPr>
              <a:defRPr/>
            </a:pPr>
            <a:fld id="{668B6E2A-4024-4472-99CC-9014F770BDF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2"/>
          <p:cNvSpPr>
            <a:spLocks noGrp="1" noChangeArrowheads="1"/>
          </p:cNvSpPr>
          <p:nvPr>
            <p:ph type="dt" sz="half" idx="10"/>
          </p:nvPr>
        </p:nvSpPr>
        <p:spPr>
          <a:ln/>
        </p:spPr>
        <p:txBody>
          <a:bodyPr/>
          <a:lstStyle>
            <a:lvl1pPr>
              <a:defRPr/>
            </a:lvl1pPr>
          </a:lstStyle>
          <a:p>
            <a:pPr>
              <a:defRPr/>
            </a:pPr>
            <a:endParaRPr lang="en-US"/>
          </a:p>
        </p:txBody>
      </p:sp>
      <p:sp>
        <p:nvSpPr>
          <p:cNvPr id="8" name="Rectangle 3"/>
          <p:cNvSpPr>
            <a:spLocks noGrp="1" noChangeArrowheads="1"/>
          </p:cNvSpPr>
          <p:nvPr>
            <p:ph type="ftr" sz="quarter" idx="11"/>
          </p:nvPr>
        </p:nvSpPr>
        <p:spPr>
          <a:ln/>
        </p:spPr>
        <p:txBody>
          <a:bodyPr/>
          <a:lstStyle>
            <a:lvl1pPr>
              <a:defRPr/>
            </a:lvl1pPr>
          </a:lstStyle>
          <a:p>
            <a:pPr>
              <a:defRPr/>
            </a:pPr>
            <a:endParaRPr lang="en-US"/>
          </a:p>
        </p:txBody>
      </p:sp>
      <p:sp>
        <p:nvSpPr>
          <p:cNvPr id="9" name="Rectangle 4"/>
          <p:cNvSpPr>
            <a:spLocks noGrp="1" noChangeArrowheads="1"/>
          </p:cNvSpPr>
          <p:nvPr>
            <p:ph type="sldNum" sz="quarter" idx="12"/>
          </p:nvPr>
        </p:nvSpPr>
        <p:spPr>
          <a:ln/>
        </p:spPr>
        <p:txBody>
          <a:bodyPr/>
          <a:lstStyle>
            <a:lvl1pPr>
              <a:defRPr/>
            </a:lvl1pPr>
          </a:lstStyle>
          <a:p>
            <a:pPr>
              <a:defRPr/>
            </a:pPr>
            <a:fld id="{75B24D62-92A5-424E-B766-318BCB6BA03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2"/>
          <p:cNvSpPr>
            <a:spLocks noGrp="1" noChangeArrowheads="1"/>
          </p:cNvSpPr>
          <p:nvPr>
            <p:ph type="dt" sz="half" idx="10"/>
          </p:nvPr>
        </p:nvSpPr>
        <p:spPr>
          <a:ln/>
        </p:spPr>
        <p:txBody>
          <a:bodyPr/>
          <a:lstStyle>
            <a:lvl1pPr>
              <a:defRPr/>
            </a:lvl1pPr>
          </a:lstStyle>
          <a:p>
            <a:pPr>
              <a:defRPr/>
            </a:pPr>
            <a:endParaRPr lang="en-US"/>
          </a:p>
        </p:txBody>
      </p:sp>
      <p:sp>
        <p:nvSpPr>
          <p:cNvPr id="4" name="Rectangle 3"/>
          <p:cNvSpPr>
            <a:spLocks noGrp="1" noChangeArrowheads="1"/>
          </p:cNvSpPr>
          <p:nvPr>
            <p:ph type="ftr" sz="quarter" idx="11"/>
          </p:nvPr>
        </p:nvSpPr>
        <p:spPr>
          <a:ln/>
        </p:spPr>
        <p:txBody>
          <a:bodyPr/>
          <a:lstStyle>
            <a:lvl1pPr>
              <a:defRPr/>
            </a:lvl1pPr>
          </a:lstStyle>
          <a:p>
            <a:pPr>
              <a:defRPr/>
            </a:pPr>
            <a:endParaRPr lang="en-US"/>
          </a:p>
        </p:txBody>
      </p:sp>
      <p:sp>
        <p:nvSpPr>
          <p:cNvPr id="5" name="Rectangle 4"/>
          <p:cNvSpPr>
            <a:spLocks noGrp="1" noChangeArrowheads="1"/>
          </p:cNvSpPr>
          <p:nvPr>
            <p:ph type="sldNum" sz="quarter" idx="12"/>
          </p:nvPr>
        </p:nvSpPr>
        <p:spPr>
          <a:ln/>
        </p:spPr>
        <p:txBody>
          <a:bodyPr/>
          <a:lstStyle>
            <a:lvl1pPr>
              <a:defRPr/>
            </a:lvl1pPr>
          </a:lstStyle>
          <a:p>
            <a:pPr>
              <a:defRPr/>
            </a:pPr>
            <a:fld id="{637955AB-C7D9-46A2-B453-6A8AA7FAE69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en-US"/>
          </a:p>
        </p:txBody>
      </p:sp>
      <p:sp>
        <p:nvSpPr>
          <p:cNvPr id="3" name="Rectangle 3"/>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4"/>
          <p:cNvSpPr>
            <a:spLocks noGrp="1" noChangeArrowheads="1"/>
          </p:cNvSpPr>
          <p:nvPr>
            <p:ph type="sldNum" sz="quarter" idx="12"/>
          </p:nvPr>
        </p:nvSpPr>
        <p:spPr>
          <a:ln/>
        </p:spPr>
        <p:txBody>
          <a:bodyPr/>
          <a:lstStyle>
            <a:lvl1pPr>
              <a:defRPr/>
            </a:lvl1pPr>
          </a:lstStyle>
          <a:p>
            <a:pPr>
              <a:defRPr/>
            </a:pPr>
            <a:fld id="{B937284D-79FE-4F4F-8256-6A1CFCAC4EB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pPr>
              <a:defRPr/>
            </a:pPr>
            <a:fld id="{3AC9BA8F-0CC0-43B6-9A69-235B9583A74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pPr>
              <a:defRPr/>
            </a:pPr>
            <a:fld id="{3D0309D8-A0BB-4BEE-9146-2C92983110D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a:solidFill>
                  <a:schemeClr val="tx1"/>
                </a:solidFill>
              </a:defRPr>
            </a:lvl1pPr>
          </a:lstStyle>
          <a:p>
            <a:pPr>
              <a:defRPr/>
            </a:pPr>
            <a:endParaRPr lang="en-US"/>
          </a:p>
        </p:txBody>
      </p:sp>
      <p:sp>
        <p:nvSpPr>
          <p:cNvPr id="1027" name="Rectangle 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1400">
                <a:solidFill>
                  <a:schemeClr val="tx1"/>
                </a:solidFill>
              </a:defRPr>
            </a:lvl1pPr>
          </a:lstStyle>
          <a:p>
            <a:pPr>
              <a:defRPr/>
            </a:pPr>
            <a:endParaRPr lang="en-US"/>
          </a:p>
        </p:txBody>
      </p:sp>
      <p:sp>
        <p:nvSpPr>
          <p:cNvPr id="1028" name="Rectangle 4"/>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solidFill>
                  <a:schemeClr val="tx1"/>
                </a:solidFill>
              </a:defRPr>
            </a:lvl1pPr>
          </a:lstStyle>
          <a:p>
            <a:pPr>
              <a:defRPr/>
            </a:pPr>
            <a:fld id="{9137C985-6E3D-4669-8A43-56D79E170C7B}" type="slidenum">
              <a:rPr lang="en-US"/>
              <a:pPr>
                <a:defRPr/>
              </a:pPr>
              <a:t>‹#›</a:t>
            </a:fld>
            <a:endParaRPr lang="en-US"/>
          </a:p>
        </p:txBody>
      </p:sp>
      <p:sp>
        <p:nvSpPr>
          <p:cNvPr id="1029" name="Rectangle 5"/>
          <p:cNvSpPr>
            <a:spLocks noGrp="1" noChangeArrowheads="1"/>
          </p:cNvSpPr>
          <p:nvPr>
            <p:ph type="title"/>
          </p:nvPr>
        </p:nvSpPr>
        <p:spPr bwMode="auto">
          <a:xfrm>
            <a:off x="768350" y="234950"/>
            <a:ext cx="7759700" cy="1149350"/>
          </a:xfrm>
          <a:prstGeom prst="rect">
            <a:avLst/>
          </a:prstGeom>
          <a:solidFill>
            <a:schemeClr val="bg1"/>
          </a:solidFill>
          <a:ln w="12700">
            <a:noFill/>
            <a:miter lim="800000"/>
            <a:headEnd/>
            <a:tailEnd/>
          </a:ln>
          <a:effectLst/>
        </p:spPr>
        <p:txBody>
          <a:bodyPr vert="horz" wrap="square" lIns="92075" tIns="46038" rIns="92075" bIns="46038" numCol="1" anchor="b" anchorCtr="0" compatLnSpc="1">
            <a:prstTxWarp prst="textNoShape">
              <a:avLst/>
            </a:prstTxWarp>
          </a:bodyPr>
          <a:lstStyle/>
          <a:p>
            <a:pPr lvl="0"/>
            <a:r>
              <a:rPr lang="en-US" smtClean="0"/>
              <a:t>Click to edit Master title style</a:t>
            </a:r>
          </a:p>
        </p:txBody>
      </p:sp>
      <p:sp>
        <p:nvSpPr>
          <p:cNvPr id="3078" name="Rectangle 6"/>
          <p:cNvSpPr>
            <a:spLocks noGrp="1" noChangeArrowheads="1"/>
          </p:cNvSpPr>
          <p:nvPr>
            <p:ph type="body" idx="1"/>
          </p:nvPr>
        </p:nvSpPr>
        <p:spPr bwMode="auto">
          <a:xfrm>
            <a:off x="762000" y="19050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 name="TextBox 1"/>
          <p:cNvSpPr txBox="1"/>
          <p:nvPr userDrawn="1"/>
        </p:nvSpPr>
        <p:spPr>
          <a:xfrm>
            <a:off x="3865" y="6334780"/>
            <a:ext cx="4918078" cy="523220"/>
          </a:xfrm>
          <a:prstGeom prst="rect">
            <a:avLst/>
          </a:prstGeom>
          <a:noFill/>
        </p:spPr>
        <p:txBody>
          <a:bodyPr wrap="none" rtlCol="0">
            <a:spAutoFit/>
          </a:bodyPr>
          <a:lstStyle/>
          <a:p>
            <a:r>
              <a:rPr lang="en-GB" sz="1400" dirty="0" smtClean="0"/>
              <a:t>© Colin Eden and Fran Ackermann: Lecture Notes</a:t>
            </a:r>
          </a:p>
          <a:p>
            <a:r>
              <a:rPr lang="en-GB" sz="1400" dirty="0" smtClean="0"/>
              <a:t>For</a:t>
            </a:r>
            <a:r>
              <a:rPr lang="en-GB" sz="1400" baseline="0" dirty="0" smtClean="0"/>
              <a:t> Making Strategy: Mapping Out Strategic Success, Sage, 2011</a:t>
            </a:r>
            <a:endParaRPr lang="en-GB"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Tahoma" pitchFamily="34" charset="0"/>
        </a:defRPr>
      </a:lvl2pPr>
      <a:lvl3pPr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Tahoma" pitchFamily="34" charset="0"/>
        </a:defRPr>
      </a:lvl3pPr>
      <a:lvl4pPr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Tahoma" pitchFamily="34" charset="0"/>
        </a:defRPr>
      </a:lvl4pPr>
      <a:lvl5pPr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Tahoma" pitchFamily="34" charset="0"/>
        </a:defRPr>
      </a:lvl5pPr>
      <a:lvl6pPr marL="457200"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Tahoma" pitchFamily="34" charset="0"/>
        </a:defRPr>
      </a:lvl6pPr>
      <a:lvl7pPr marL="914400"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Tahoma" pitchFamily="34" charset="0"/>
        </a:defRPr>
      </a:lvl7pPr>
      <a:lvl8pPr marL="1371600"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Tahoma" pitchFamily="34" charset="0"/>
        </a:defRPr>
      </a:lvl8pPr>
      <a:lvl9pPr marL="1828800"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Tahoma" pitchFamily="34" charset="0"/>
        </a:defRPr>
      </a:lvl9pPr>
    </p:titleStyle>
    <p:bodyStyle>
      <a:lvl1pPr marL="342900" indent="-342900" algn="l" rtl="0" eaLnBrk="0" fontAlgn="base" hangingPunct="0">
        <a:spcBef>
          <a:spcPct val="20000"/>
        </a:spcBef>
        <a:spcAft>
          <a:spcPct val="0"/>
        </a:spcAft>
        <a:buClr>
          <a:srgbClr val="FC0128"/>
        </a:buClr>
        <a:buSzPct val="75000"/>
        <a:buFont typeface="Wingdings" pitchFamily="2" charset="2"/>
        <a:buChar char="q"/>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FC0128"/>
        </a:buClr>
        <a:buSzPct val="100000"/>
        <a:buChar char="•"/>
        <a:defRPr sz="2800">
          <a:solidFill>
            <a:schemeClr val="tx1"/>
          </a:solidFill>
          <a:latin typeface="+mn-lt"/>
        </a:defRPr>
      </a:lvl2pPr>
      <a:lvl3pPr marL="1143000" indent="-228600" algn="l" rtl="0" eaLnBrk="0" fontAlgn="base" hangingPunct="0">
        <a:spcBef>
          <a:spcPct val="20000"/>
        </a:spcBef>
        <a:spcAft>
          <a:spcPct val="0"/>
        </a:spcAft>
        <a:buClr>
          <a:srgbClr val="FC0128"/>
        </a:buClr>
        <a:buSzPct val="100000"/>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SzPct val="100000"/>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SzPct val="100000"/>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SzPct val="100000"/>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SzPct val="100000"/>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SzPct val="100000"/>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SzPct val="10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188640"/>
            <a:ext cx="7830616" cy="5816977"/>
          </a:xfrm>
          <a:prstGeom prst="rect">
            <a:avLst/>
          </a:prstGeom>
        </p:spPr>
        <p:txBody>
          <a:bodyPr wrap="square">
            <a:spAutoFit/>
          </a:bodyPr>
          <a:lstStyle/>
          <a:p>
            <a:pPr algn="ctr"/>
            <a:r>
              <a:rPr lang="en-GB" sz="2000" dirty="0">
                <a:solidFill>
                  <a:schemeClr val="accent2"/>
                </a:solidFill>
                <a:effectLst>
                  <a:outerShdw blurRad="38100" dist="38100" dir="2700000" algn="tl">
                    <a:srgbClr val="000000">
                      <a:alpha val="43137"/>
                    </a:srgbClr>
                  </a:outerShdw>
                </a:effectLst>
              </a:rPr>
              <a:t>Files mounted on the </a:t>
            </a:r>
            <a:r>
              <a:rPr lang="en-GB" sz="2000" dirty="0" smtClean="0">
                <a:solidFill>
                  <a:schemeClr val="accent2"/>
                </a:solidFill>
                <a:effectLst>
                  <a:outerShdw blurRad="38100" dist="38100" dir="2700000" algn="tl">
                    <a:srgbClr val="000000">
                      <a:alpha val="43137"/>
                    </a:srgbClr>
                  </a:outerShdw>
                </a:effectLst>
              </a:rPr>
              <a:t>Making </a:t>
            </a:r>
            <a:r>
              <a:rPr lang="en-GB" sz="2000" dirty="0">
                <a:solidFill>
                  <a:schemeClr val="accent2"/>
                </a:solidFill>
                <a:effectLst>
                  <a:outerShdw blurRad="38100" dist="38100" dir="2700000" algn="tl">
                    <a:srgbClr val="000000">
                      <a:alpha val="43137"/>
                    </a:srgbClr>
                  </a:outerShdw>
                </a:effectLst>
              </a:rPr>
              <a:t>Strategy </a:t>
            </a:r>
            <a:r>
              <a:rPr lang="en-GB" sz="2000" dirty="0" smtClean="0">
                <a:solidFill>
                  <a:schemeClr val="accent2"/>
                </a:solidFill>
                <a:effectLst>
                  <a:outerShdw blurRad="38100" dist="38100" dir="2700000" algn="tl">
                    <a:srgbClr val="000000">
                      <a:alpha val="43137"/>
                    </a:srgbClr>
                  </a:outerShdw>
                </a:effectLst>
              </a:rPr>
              <a:t>Sage web </a:t>
            </a:r>
            <a:r>
              <a:rPr lang="en-GB" sz="2000" dirty="0">
                <a:solidFill>
                  <a:schemeClr val="accent2"/>
                </a:solidFill>
                <a:effectLst>
                  <a:outerShdw blurRad="38100" dist="38100" dir="2700000" algn="tl">
                    <a:srgbClr val="000000">
                      <a:alpha val="43137"/>
                    </a:srgbClr>
                  </a:outerShdw>
                </a:effectLst>
              </a:rPr>
              <a:t>site</a:t>
            </a:r>
          </a:p>
          <a:p>
            <a:pPr lvl="0"/>
            <a:endParaRPr lang="en-GB" sz="1600" b="1" dirty="0" smtClean="0">
              <a:solidFill>
                <a:schemeClr val="tx1"/>
              </a:solidFill>
            </a:endParaRPr>
          </a:p>
          <a:p>
            <a:pPr lvl="0"/>
            <a:r>
              <a:rPr lang="en-GB" sz="1600" b="1" dirty="0" smtClean="0">
                <a:solidFill>
                  <a:schemeClr val="tx1"/>
                </a:solidFill>
              </a:rPr>
              <a:t>Six </a:t>
            </a:r>
            <a:r>
              <a:rPr lang="en-GB" sz="1600" b="1" dirty="0">
                <a:solidFill>
                  <a:schemeClr val="tx1"/>
                </a:solidFill>
              </a:rPr>
              <a:t>sets of PowerPoint slides:</a:t>
            </a:r>
          </a:p>
          <a:p>
            <a:pPr lvl="1"/>
            <a:r>
              <a:rPr lang="en-GB" sz="1600" dirty="0">
                <a:solidFill>
                  <a:schemeClr val="tx1"/>
                </a:solidFill>
              </a:rPr>
              <a:t>Introduction to Making Strategy</a:t>
            </a:r>
          </a:p>
          <a:p>
            <a:pPr lvl="1"/>
            <a:r>
              <a:rPr lang="en-GB" sz="1600" dirty="0">
                <a:solidFill>
                  <a:schemeClr val="tx1"/>
                </a:solidFill>
              </a:rPr>
              <a:t>Strategy as the Prioritisation and Management of Key Issues</a:t>
            </a:r>
          </a:p>
          <a:p>
            <a:pPr lvl="1"/>
            <a:r>
              <a:rPr lang="en-GB" sz="1600" dirty="0">
                <a:solidFill>
                  <a:schemeClr val="tx1"/>
                </a:solidFill>
              </a:rPr>
              <a:t>Strategy as Purpose: Agreeing Goals and Aspirations for the Organisation</a:t>
            </a:r>
          </a:p>
          <a:p>
            <a:pPr lvl="1"/>
            <a:r>
              <a:rPr lang="en-GB" sz="1600" dirty="0">
                <a:solidFill>
                  <a:schemeClr val="tx1"/>
                </a:solidFill>
              </a:rPr>
              <a:t>Strategy as Competitive advantage </a:t>
            </a:r>
          </a:p>
          <a:p>
            <a:pPr lvl="1"/>
            <a:r>
              <a:rPr lang="en-GB" sz="1600" dirty="0">
                <a:solidFill>
                  <a:schemeClr val="tx1"/>
                </a:solidFill>
              </a:rPr>
              <a:t>Closure</a:t>
            </a:r>
          </a:p>
          <a:p>
            <a:r>
              <a:rPr lang="en-GB" sz="1600" dirty="0">
                <a:solidFill>
                  <a:schemeClr val="tx1"/>
                </a:solidFill>
              </a:rPr>
              <a:t>These slides are intended only as a supplement to the book and do not represent a complete picture of the theory, concepts, or practice that lie behind the approach to strategy.  They provide some further examples and pick out some main themes.</a:t>
            </a:r>
          </a:p>
          <a:p>
            <a:r>
              <a:rPr lang="en-GB" sz="1600" dirty="0">
                <a:solidFill>
                  <a:schemeClr val="tx1"/>
                </a:solidFill>
              </a:rPr>
              <a:t>They have been designed so that they can be modified and added to.  However, the copyright of the material lies with the authors.</a:t>
            </a:r>
          </a:p>
          <a:p>
            <a:r>
              <a:rPr lang="en-GB" sz="1600" dirty="0">
                <a:solidFill>
                  <a:schemeClr val="tx1"/>
                </a:solidFill>
              </a:rPr>
              <a:t> </a:t>
            </a:r>
          </a:p>
          <a:p>
            <a:pPr lvl="0"/>
            <a:r>
              <a:rPr lang="en-GB" sz="1600" b="1" dirty="0">
                <a:solidFill>
                  <a:schemeClr val="tx1"/>
                </a:solidFill>
              </a:rPr>
              <a:t>Four sets of PowerPoint slides </a:t>
            </a:r>
            <a:r>
              <a:rPr lang="en-GB" sz="1600" dirty="0">
                <a:solidFill>
                  <a:schemeClr val="tx1"/>
                </a:solidFill>
              </a:rPr>
              <a:t>that list the tasks for each of the four forums.  These are directly from the book and save retyping them if required.</a:t>
            </a:r>
          </a:p>
          <a:p>
            <a:r>
              <a:rPr lang="en-GB" sz="1600" dirty="0">
                <a:solidFill>
                  <a:schemeClr val="tx1"/>
                </a:solidFill>
              </a:rPr>
              <a:t> </a:t>
            </a:r>
          </a:p>
          <a:p>
            <a:pPr lvl="0"/>
            <a:r>
              <a:rPr lang="en-GB" sz="1600" b="1" dirty="0">
                <a:solidFill>
                  <a:schemeClr val="tx1"/>
                </a:solidFill>
              </a:rPr>
              <a:t>A 2-page quick guide to the use of </a:t>
            </a:r>
            <a:r>
              <a:rPr lang="en-GB" sz="1600" b="1" i="1" dirty="0">
                <a:solidFill>
                  <a:schemeClr val="tx1"/>
                </a:solidFill>
              </a:rPr>
              <a:t>Decision Explorer.  </a:t>
            </a:r>
            <a:r>
              <a:rPr lang="en-GB" sz="1600" dirty="0">
                <a:solidFill>
                  <a:schemeClr val="tx1"/>
                </a:solidFill>
              </a:rPr>
              <a:t>This guide provides the majority of the ‘hot-key’ instructions that used extensively during the Making Strategy process.</a:t>
            </a:r>
          </a:p>
          <a:p>
            <a:r>
              <a:rPr lang="en-GB" sz="1600" dirty="0">
                <a:solidFill>
                  <a:schemeClr val="tx1"/>
                </a:solidFill>
              </a:rPr>
              <a:t> </a:t>
            </a:r>
          </a:p>
          <a:p>
            <a:pPr lvl="0"/>
            <a:r>
              <a:rPr lang="en-GB" sz="1600" b="1" dirty="0">
                <a:solidFill>
                  <a:schemeClr val="tx1"/>
                </a:solidFill>
              </a:rPr>
              <a:t>Videos introducing the use of </a:t>
            </a:r>
            <a:r>
              <a:rPr lang="en-GB" sz="1600" b="1" i="1" dirty="0">
                <a:solidFill>
                  <a:schemeClr val="tx1"/>
                </a:solidFill>
              </a:rPr>
              <a:t>Decision Explorer</a:t>
            </a:r>
            <a:r>
              <a:rPr lang="en-GB" sz="1600" b="1" dirty="0">
                <a:solidFill>
                  <a:schemeClr val="tx1"/>
                </a:solidFill>
              </a:rPr>
              <a:t> </a:t>
            </a:r>
            <a:r>
              <a:rPr lang="en-GB" sz="1600" dirty="0">
                <a:solidFill>
                  <a:schemeClr val="tx1"/>
                </a:solidFill>
              </a:rPr>
              <a:t>in the issue management forum.  This provides a quick way of ‘getting the hang’ of using the software at a basic level.</a:t>
            </a:r>
          </a:p>
          <a:p>
            <a:r>
              <a:rPr lang="en-GB" sz="1600" dirty="0">
                <a:solidFill>
                  <a:schemeClr val="tx1"/>
                </a:solidFill>
              </a:rPr>
              <a:t> </a:t>
            </a:r>
          </a:p>
        </p:txBody>
      </p:sp>
    </p:spTree>
    <p:extLst>
      <p:ext uri="{BB962C8B-B14F-4D97-AF65-F5344CB8AC3E}">
        <p14:creationId xmlns:p14="http://schemas.microsoft.com/office/powerpoint/2010/main" xmlns="" val="15449197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548680"/>
            <a:ext cx="7772400" cy="1470025"/>
          </a:xfrm>
        </p:spPr>
        <p:txBody>
          <a:bodyPr/>
          <a:lstStyle/>
          <a:p>
            <a:pPr algn="ctr"/>
            <a:r>
              <a:rPr lang="en-GB" dirty="0" smtClean="0"/>
              <a:t>So, employ procedural justice</a:t>
            </a:r>
            <a:endParaRPr lang="en-GB" dirty="0"/>
          </a:p>
        </p:txBody>
      </p:sp>
      <p:sp>
        <p:nvSpPr>
          <p:cNvPr id="3" name="Subtitle 2"/>
          <p:cNvSpPr>
            <a:spLocks noGrp="1"/>
          </p:cNvSpPr>
          <p:nvPr>
            <p:ph type="subTitle" idx="1"/>
          </p:nvPr>
        </p:nvSpPr>
        <p:spPr>
          <a:xfrm>
            <a:off x="467544" y="2780928"/>
            <a:ext cx="8064896" cy="1752600"/>
          </a:xfrm>
        </p:spPr>
        <p:txBody>
          <a:bodyPr/>
          <a:lstStyle/>
          <a:p>
            <a:pPr>
              <a:defRPr/>
            </a:pPr>
            <a:r>
              <a:rPr lang="en-US" b="1" i="1" dirty="0">
                <a:solidFill>
                  <a:srgbClr val="FF0000"/>
                </a:solidFill>
                <a:effectLst>
                  <a:outerShdw blurRad="38100" dist="38100" dir="2700000" algn="tl">
                    <a:srgbClr val="C0C0C0"/>
                  </a:outerShdw>
                </a:effectLst>
                <a:latin typeface="Tahoma" pitchFamily="34" charset="0"/>
              </a:rPr>
              <a:t>USE A “</a:t>
            </a:r>
            <a:r>
              <a:rPr lang="en-US" b="1" i="1" dirty="0" smtClean="0">
                <a:solidFill>
                  <a:srgbClr val="FF0000"/>
                </a:solidFill>
                <a:effectLst>
                  <a:outerShdw blurRad="38100" dist="38100" dir="2700000" algn="tl">
                    <a:srgbClr val="C0C0C0"/>
                  </a:outerShdw>
                </a:effectLst>
                <a:latin typeface="Tahoma" pitchFamily="34" charset="0"/>
              </a:rPr>
              <a:t>ROUND-ROBIN”</a:t>
            </a:r>
          </a:p>
          <a:p>
            <a:pPr>
              <a:defRPr/>
            </a:pPr>
            <a:r>
              <a:rPr lang="en-US" sz="2800" i="1" dirty="0" smtClean="0">
                <a:solidFill>
                  <a:srgbClr val="FF0000"/>
                </a:solidFill>
                <a:effectLst>
                  <a:outerShdw blurRad="38100" dist="38100" dir="2700000" algn="tl">
                    <a:srgbClr val="C0C0C0"/>
                  </a:outerShdw>
                </a:effectLst>
                <a:latin typeface="Tahoma" pitchFamily="34" charset="0"/>
              </a:rPr>
              <a:t>IN </a:t>
            </a:r>
            <a:r>
              <a:rPr lang="en-US" sz="2800" i="1" dirty="0">
                <a:solidFill>
                  <a:srgbClr val="FF0000"/>
                </a:solidFill>
                <a:effectLst>
                  <a:outerShdw blurRad="38100" dist="38100" dir="2700000" algn="tl">
                    <a:srgbClr val="C0C0C0"/>
                  </a:outerShdw>
                </a:effectLst>
                <a:latin typeface="Tahoma" pitchFamily="34" charset="0"/>
              </a:rPr>
              <a:t>TURN, ONLY ONE STATEMENT </a:t>
            </a:r>
            <a:r>
              <a:rPr lang="en-US" sz="2800" i="1" dirty="0" smtClean="0">
                <a:solidFill>
                  <a:srgbClr val="FF0000"/>
                </a:solidFill>
                <a:effectLst>
                  <a:outerShdw blurRad="38100" dist="38100" dir="2700000" algn="tl">
                    <a:srgbClr val="C0C0C0"/>
                  </a:outerShdw>
                </a:effectLst>
                <a:latin typeface="Tahoma" pitchFamily="34" charset="0"/>
              </a:rPr>
              <a:t>EACH, </a:t>
            </a:r>
            <a:endParaRPr lang="en-US" sz="2800" i="1" dirty="0">
              <a:solidFill>
                <a:srgbClr val="FF0000"/>
              </a:solidFill>
              <a:effectLst>
                <a:outerShdw blurRad="38100" dist="38100" dir="2700000" algn="tl">
                  <a:srgbClr val="C0C0C0"/>
                </a:outerShdw>
              </a:effectLst>
              <a:latin typeface="Tahoma" pitchFamily="34" charset="0"/>
            </a:endParaRPr>
          </a:p>
          <a:p>
            <a:pPr>
              <a:defRPr/>
            </a:pPr>
            <a:r>
              <a:rPr lang="en-US" sz="2800" i="1" dirty="0">
                <a:solidFill>
                  <a:srgbClr val="FF0000"/>
                </a:solidFill>
                <a:effectLst>
                  <a:outerShdw blurRad="38100" dist="38100" dir="2700000" algn="tl">
                    <a:srgbClr val="C0C0C0"/>
                  </a:outerShdw>
                </a:effectLst>
                <a:latin typeface="Tahoma" pitchFamily="34" charset="0"/>
              </a:rPr>
              <a:t>THEN AROUND THE GROUP AGAIN, AND AGAIN </a:t>
            </a:r>
          </a:p>
          <a:p>
            <a:pPr>
              <a:defRPr/>
            </a:pPr>
            <a:r>
              <a:rPr lang="en-US" b="1" i="1" dirty="0" smtClean="0">
                <a:solidFill>
                  <a:srgbClr val="FF0000"/>
                </a:solidFill>
                <a:effectLst>
                  <a:outerShdw blurRad="38100" dist="38100" dir="2700000" algn="tl">
                    <a:srgbClr val="C0C0C0"/>
                  </a:outerShdw>
                </a:effectLst>
                <a:latin typeface="Tahoma" pitchFamily="34" charset="0"/>
              </a:rPr>
              <a:t>NO EVALUATION</a:t>
            </a:r>
          </a:p>
          <a:p>
            <a:pPr>
              <a:defRPr/>
            </a:pPr>
            <a:r>
              <a:rPr lang="en-US" b="1" i="1" dirty="0" smtClean="0">
                <a:solidFill>
                  <a:srgbClr val="FF0000"/>
                </a:solidFill>
                <a:effectLst>
                  <a:outerShdw blurRad="38100" dist="38100" dir="2700000" algn="tl">
                    <a:srgbClr val="C0C0C0"/>
                  </a:outerShdw>
                </a:effectLst>
                <a:latin typeface="Tahoma" pitchFamily="34" charset="0"/>
              </a:rPr>
              <a:t>NO DISCUSSION, YET</a:t>
            </a:r>
            <a:endParaRPr lang="en-US" b="1" i="1" dirty="0">
              <a:solidFill>
                <a:srgbClr val="FF0000"/>
              </a:solidFill>
              <a:effectLst>
                <a:outerShdw blurRad="38100" dist="38100" dir="2700000" algn="tl">
                  <a:srgbClr val="C0C0C0"/>
                </a:outerShdw>
              </a:effectLst>
              <a:latin typeface="Tahoma" pitchFamily="34" charset="0"/>
            </a:endParaRPr>
          </a:p>
          <a:p>
            <a:endParaRPr lang="en-GB" dirty="0"/>
          </a:p>
        </p:txBody>
      </p:sp>
      <p:sp>
        <p:nvSpPr>
          <p:cNvPr id="4" name="TextBox 3"/>
          <p:cNvSpPr txBox="1"/>
          <p:nvPr/>
        </p:nvSpPr>
        <p:spPr>
          <a:xfrm>
            <a:off x="7456958" y="2420888"/>
            <a:ext cx="1449436"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p72</a:t>
            </a:r>
            <a:endParaRPr lang="en-GB" sz="1800" i="1" dirty="0">
              <a:solidFill>
                <a:srgbClr val="00B05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10732006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5378" name="Rectangle 2"/>
          <p:cNvSpPr>
            <a:spLocks noGrp="1" noChangeArrowheads="1"/>
          </p:cNvSpPr>
          <p:nvPr>
            <p:ph type="title"/>
          </p:nvPr>
        </p:nvSpPr>
        <p:spPr/>
        <p:txBody>
          <a:bodyPr/>
          <a:lstStyle/>
          <a:p>
            <a:pPr>
              <a:defRPr/>
            </a:pPr>
            <a:r>
              <a:rPr lang="en-GB" dirty="0" smtClean="0"/>
              <a:t>Surfacing </a:t>
            </a:r>
            <a:r>
              <a:rPr lang="en-GB" u="sng" dirty="0" smtClean="0"/>
              <a:t>issues</a:t>
            </a:r>
            <a:r>
              <a:rPr lang="en-GB" dirty="0" smtClean="0"/>
              <a:t> (‘negatives’)</a:t>
            </a:r>
          </a:p>
        </p:txBody>
      </p:sp>
      <p:sp>
        <p:nvSpPr>
          <p:cNvPr id="33795" name="Rectangle 3"/>
          <p:cNvSpPr>
            <a:spLocks noGrp="1" noChangeArrowheads="1"/>
          </p:cNvSpPr>
          <p:nvPr>
            <p:ph type="body" idx="1"/>
          </p:nvPr>
        </p:nvSpPr>
        <p:spPr>
          <a:xfrm>
            <a:off x="755576" y="1628800"/>
            <a:ext cx="7772400" cy="4114800"/>
          </a:xfrm>
        </p:spPr>
        <p:txBody>
          <a:bodyPr/>
          <a:lstStyle/>
          <a:p>
            <a:r>
              <a:rPr lang="en-GB" dirty="0" smtClean="0"/>
              <a:t>Is cathartic: ‘releases frustrations’</a:t>
            </a:r>
          </a:p>
          <a:p>
            <a:r>
              <a:rPr lang="en-GB" dirty="0" smtClean="0"/>
              <a:t>But also, and importantly, it reflects the need to get the attention of everyone:</a:t>
            </a:r>
          </a:p>
          <a:p>
            <a:pPr lvl="1"/>
            <a:r>
              <a:rPr lang="en-GB" dirty="0" smtClean="0"/>
              <a:t>By developing a picture of crisis we fulfil John </a:t>
            </a:r>
            <a:r>
              <a:rPr lang="en-GB" dirty="0" err="1" smtClean="0"/>
              <a:t>Kotter’s</a:t>
            </a:r>
            <a:r>
              <a:rPr lang="en-GB" dirty="0" smtClean="0"/>
              <a:t> requirement to create a ‘crisis’/’burning platform’ that will mobilise attention</a:t>
            </a:r>
          </a:p>
          <a:p>
            <a:r>
              <a:rPr lang="en-GB" dirty="0" smtClean="0"/>
              <a:t>But, then can move on to issues that derive from missing opportunities</a:t>
            </a:r>
          </a:p>
          <a:p>
            <a:endParaRPr lang="en-GB" dirty="0" smtClean="0"/>
          </a:p>
        </p:txBody>
      </p:sp>
      <p:sp>
        <p:nvSpPr>
          <p:cNvPr id="4" name="TextBox 3"/>
          <p:cNvSpPr txBox="1"/>
          <p:nvPr/>
        </p:nvSpPr>
        <p:spPr>
          <a:xfrm>
            <a:off x="7164288" y="1382506"/>
            <a:ext cx="1845377"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p58, 69</a:t>
            </a:r>
            <a:endParaRPr lang="en-GB" sz="1800" i="1" dirty="0">
              <a:solidFill>
                <a:srgbClr val="00B050"/>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75" y="0"/>
            <a:ext cx="7759700" cy="1149350"/>
          </a:xfrm>
        </p:spPr>
        <p:txBody>
          <a:bodyPr/>
          <a:lstStyle/>
          <a:p>
            <a:pPr>
              <a:defRPr/>
            </a:pPr>
            <a:r>
              <a:rPr lang="en-GB" dirty="0" smtClean="0"/>
              <a:t>Tips</a:t>
            </a:r>
            <a:endParaRPr lang="en-GB" dirty="0"/>
          </a:p>
        </p:txBody>
      </p:sp>
      <p:sp>
        <p:nvSpPr>
          <p:cNvPr id="36867" name="Content Placeholder 2"/>
          <p:cNvSpPr>
            <a:spLocks noGrp="1"/>
          </p:cNvSpPr>
          <p:nvPr>
            <p:ph idx="1"/>
          </p:nvPr>
        </p:nvSpPr>
        <p:spPr>
          <a:xfrm>
            <a:off x="642938" y="1285875"/>
            <a:ext cx="7772400" cy="4114800"/>
          </a:xfrm>
        </p:spPr>
        <p:txBody>
          <a:bodyPr/>
          <a:lstStyle/>
          <a:p>
            <a:r>
              <a:rPr lang="en-GB" sz="2400" dirty="0" smtClean="0"/>
              <a:t>Spread around – NOT columns and rows</a:t>
            </a:r>
          </a:p>
          <a:p>
            <a:r>
              <a:rPr lang="en-GB" sz="2400" dirty="0" smtClean="0"/>
              <a:t>Make sure the evaluative phrase is included</a:t>
            </a:r>
          </a:p>
          <a:p>
            <a:pPr lvl="1"/>
            <a:r>
              <a:rPr lang="en-GB" sz="2000" dirty="0" smtClean="0"/>
              <a:t>“staff” becomes “exploit our best staff”</a:t>
            </a:r>
          </a:p>
          <a:p>
            <a:r>
              <a:rPr lang="en-GB" sz="2400" dirty="0" smtClean="0"/>
              <a:t>Take out </a:t>
            </a:r>
            <a:r>
              <a:rPr lang="en-GB" sz="2400" i="1" dirty="0" smtClean="0"/>
              <a:t>need</a:t>
            </a:r>
            <a:r>
              <a:rPr lang="en-GB" sz="2400" dirty="0" smtClean="0"/>
              <a:t>, </a:t>
            </a:r>
            <a:r>
              <a:rPr lang="en-GB" sz="2400" i="1" dirty="0" smtClean="0"/>
              <a:t>should</a:t>
            </a:r>
            <a:r>
              <a:rPr lang="en-GB" sz="2400" dirty="0" smtClean="0"/>
              <a:t>, </a:t>
            </a:r>
            <a:r>
              <a:rPr lang="en-GB" sz="2400" i="1" dirty="0" smtClean="0"/>
              <a:t>ought</a:t>
            </a:r>
            <a:r>
              <a:rPr lang="en-GB" sz="2400" dirty="0" smtClean="0"/>
              <a:t> and make propositional</a:t>
            </a:r>
          </a:p>
          <a:p>
            <a:pPr lvl="1"/>
            <a:r>
              <a:rPr lang="en-GB" sz="2000" dirty="0" smtClean="0"/>
              <a:t>“need to get rid of bad staff” becomes “get rid of bad staff”</a:t>
            </a:r>
          </a:p>
          <a:p>
            <a:r>
              <a:rPr lang="en-GB" sz="2400" dirty="0" smtClean="0"/>
              <a:t>Use lower case except for names</a:t>
            </a:r>
          </a:p>
          <a:p>
            <a:pPr lvl="1"/>
            <a:r>
              <a:rPr lang="en-GB" sz="2000" dirty="0" smtClean="0"/>
              <a:t>“Develop better advertising material” becomes “develop better advertising material” then editing from the front is likely</a:t>
            </a:r>
          </a:p>
          <a:p>
            <a:r>
              <a:rPr lang="en-GB" sz="2400" dirty="0" smtClean="0"/>
              <a:t>In </a:t>
            </a:r>
            <a:r>
              <a:rPr lang="en-GB" sz="2400" i="1" dirty="0" smtClean="0"/>
              <a:t>Decision Explorer</a:t>
            </a:r>
            <a:r>
              <a:rPr lang="en-GB" sz="2400" dirty="0" smtClean="0"/>
              <a:t>:</a:t>
            </a:r>
          </a:p>
          <a:p>
            <a:pPr lvl="1"/>
            <a:r>
              <a:rPr lang="en-GB" sz="2000" dirty="0" smtClean="0"/>
              <a:t>Change style to no border, so that can use select box to show</a:t>
            </a:r>
          </a:p>
          <a:p>
            <a:endParaRPr lang="en-GB" sz="2400" dirty="0" smtClean="0"/>
          </a:p>
        </p:txBody>
      </p:sp>
      <p:sp>
        <p:nvSpPr>
          <p:cNvPr id="4" name="TextBox 3"/>
          <p:cNvSpPr txBox="1"/>
          <p:nvPr/>
        </p:nvSpPr>
        <p:spPr>
          <a:xfrm>
            <a:off x="2195736" y="692696"/>
            <a:ext cx="1991251"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appendix</a:t>
            </a:r>
            <a:endParaRPr lang="en-GB" sz="1800" i="1" dirty="0">
              <a:solidFill>
                <a:srgbClr val="00B050"/>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6866" name="Rectangle 2"/>
          <p:cNvSpPr>
            <a:spLocks noGrp="1" noChangeArrowheads="1"/>
          </p:cNvSpPr>
          <p:nvPr>
            <p:ph type="title"/>
          </p:nvPr>
        </p:nvSpPr>
        <p:spPr>
          <a:xfrm>
            <a:off x="755650" y="692150"/>
            <a:ext cx="7759700" cy="1149350"/>
          </a:xfrm>
        </p:spPr>
        <p:txBody>
          <a:bodyPr/>
          <a:lstStyle/>
          <a:p>
            <a:pPr>
              <a:defRPr/>
            </a:pPr>
            <a:r>
              <a:rPr lang="en-GB" smtClean="0"/>
              <a:t>Try it…</a:t>
            </a:r>
            <a:endParaRPr lang="en-US" smtClean="0"/>
          </a:p>
        </p:txBody>
      </p:sp>
      <p:sp>
        <p:nvSpPr>
          <p:cNvPr id="37891" name="Rectangle 3"/>
          <p:cNvSpPr>
            <a:spLocks noGrp="1" noChangeArrowheads="1"/>
          </p:cNvSpPr>
          <p:nvPr>
            <p:ph type="body" idx="1"/>
          </p:nvPr>
        </p:nvSpPr>
        <p:spPr>
          <a:xfrm>
            <a:off x="755650" y="3068638"/>
            <a:ext cx="7772400" cy="4114800"/>
          </a:xfrm>
        </p:spPr>
        <p:txBody>
          <a:bodyPr/>
          <a:lstStyle/>
          <a:p>
            <a:r>
              <a:rPr lang="en-GB" smtClean="0"/>
              <a:t>Target: minimum of about 20-25 issues, roughly clustered by theme</a:t>
            </a:r>
            <a:endParaRPr lang="en-US" smtClean="0"/>
          </a:p>
        </p:txBody>
      </p:sp>
      <p:sp>
        <p:nvSpPr>
          <p:cNvPr id="4" name="TextBox 3"/>
          <p:cNvSpPr txBox="1"/>
          <p:nvPr/>
        </p:nvSpPr>
        <p:spPr>
          <a:xfrm>
            <a:off x="6007522" y="4149080"/>
            <a:ext cx="1449436"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p70</a:t>
            </a:r>
            <a:endParaRPr lang="en-GB" sz="1800" i="1" dirty="0">
              <a:solidFill>
                <a:srgbClr val="00B050"/>
              </a:solidFill>
              <a:latin typeface="Tahoma" pitchFamily="34" charset="0"/>
              <a:ea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9874" name="Rectangle 2"/>
          <p:cNvSpPr>
            <a:spLocks noGrp="1" noChangeArrowheads="1"/>
          </p:cNvSpPr>
          <p:nvPr>
            <p:ph type="title"/>
          </p:nvPr>
        </p:nvSpPr>
        <p:spPr/>
        <p:txBody>
          <a:bodyPr/>
          <a:lstStyle/>
          <a:p>
            <a:pPr>
              <a:defRPr/>
            </a:pPr>
            <a:r>
              <a:rPr lang="en-GB" dirty="0" smtClean="0"/>
              <a:t>The timing…</a:t>
            </a:r>
            <a:endParaRPr lang="en-US" dirty="0" smtClean="0"/>
          </a:p>
        </p:txBody>
      </p:sp>
      <p:sp>
        <p:nvSpPr>
          <p:cNvPr id="40963" name="Rectangle 3"/>
          <p:cNvSpPr>
            <a:spLocks noGrp="1" noChangeArrowheads="1"/>
          </p:cNvSpPr>
          <p:nvPr>
            <p:ph type="body" idx="1"/>
          </p:nvPr>
        </p:nvSpPr>
        <p:spPr/>
        <p:txBody>
          <a:bodyPr/>
          <a:lstStyle/>
          <a:p>
            <a:r>
              <a:rPr lang="en-GB" dirty="0" smtClean="0"/>
              <a:t>Time elapsed 00:55/01:35</a:t>
            </a:r>
          </a:p>
          <a:p>
            <a:pPr lvl="1"/>
            <a:r>
              <a:rPr lang="en-GB" dirty="0" smtClean="0"/>
              <a:t>Issue surfacing (55-95mins)</a:t>
            </a:r>
          </a:p>
          <a:p>
            <a:pPr lvl="1"/>
            <a:endParaRPr lang="en-GB" dirty="0"/>
          </a:p>
          <a:p>
            <a:pPr marL="457200" lvl="1" indent="0">
              <a:buNone/>
            </a:pPr>
            <a:r>
              <a:rPr lang="en-GB" dirty="0" smtClean="0"/>
              <a:t>[But might take you longer… this is your first attempt!]</a:t>
            </a:r>
          </a:p>
          <a:p>
            <a:pPr lvl="1">
              <a:buFontTx/>
              <a:buNone/>
            </a:pPr>
            <a:endParaRPr lang="en-GB"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 y="34245"/>
            <a:ext cx="8244408" cy="590775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extBox 1"/>
          <p:cNvSpPr txBox="1"/>
          <p:nvPr/>
        </p:nvSpPr>
        <p:spPr>
          <a:xfrm>
            <a:off x="2244127" y="5711170"/>
            <a:ext cx="4225709" cy="461665"/>
          </a:xfrm>
          <a:prstGeom prst="rect">
            <a:avLst/>
          </a:prstGeom>
          <a:noFill/>
        </p:spPr>
        <p:txBody>
          <a:bodyPr wrap="none" rtlCol="0">
            <a:spAutoFit/>
          </a:bodyPr>
          <a:lstStyle/>
          <a:p>
            <a:r>
              <a:rPr lang="en-GB" dirty="0" smtClean="0">
                <a:solidFill>
                  <a:schemeClr val="tx1"/>
                </a:solidFill>
                <a:latin typeface="Tahoma" pitchFamily="34" charset="0"/>
                <a:ea typeface="Tahoma" pitchFamily="34" charset="0"/>
                <a:cs typeface="Tahoma" pitchFamily="34" charset="0"/>
              </a:rPr>
              <a:t>Beginnings of an issue ‘dump’</a:t>
            </a:r>
            <a:endParaRPr lang="en-GB" dirty="0">
              <a:solidFill>
                <a:schemeClr val="tx1"/>
              </a:solidFill>
              <a:latin typeface="Tahoma" pitchFamily="34" charset="0"/>
              <a:ea typeface="Tahoma" pitchFamily="34" charset="0"/>
              <a:cs typeface="Tahoma" pitchFamily="34" charset="0"/>
            </a:endParaRPr>
          </a:p>
        </p:txBody>
      </p:sp>
      <p:sp>
        <p:nvSpPr>
          <p:cNvPr id="4" name="TextBox 3"/>
          <p:cNvSpPr txBox="1"/>
          <p:nvPr/>
        </p:nvSpPr>
        <p:spPr>
          <a:xfrm>
            <a:off x="6712351" y="4941168"/>
            <a:ext cx="1449436"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p46</a:t>
            </a:r>
            <a:endParaRPr lang="en-GB" sz="1800" i="1" dirty="0">
              <a:solidFill>
                <a:srgbClr val="00B05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40211634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2"/>
          <p:cNvPicPr>
            <a:picLocks noChangeAspect="1" noChangeArrowheads="1"/>
          </p:cNvPicPr>
          <p:nvPr/>
        </p:nvPicPr>
        <p:blipFill>
          <a:blip r:embed="rId2" cstate="print"/>
          <a:srcRect/>
          <a:stretch>
            <a:fillRect/>
          </a:stretch>
        </p:blipFill>
        <p:spPr bwMode="auto">
          <a:xfrm>
            <a:off x="0" y="817563"/>
            <a:ext cx="9144000" cy="6040437"/>
          </a:xfrm>
          <a:prstGeom prst="rect">
            <a:avLst/>
          </a:prstGeom>
          <a:noFill/>
          <a:ln w="9525">
            <a:noFill/>
            <a:miter lim="800000"/>
            <a:headEnd/>
            <a:tailEnd/>
          </a:ln>
        </p:spPr>
      </p:pic>
      <p:sp>
        <p:nvSpPr>
          <p:cNvPr id="41987" name="Text Box 3"/>
          <p:cNvSpPr txBox="1">
            <a:spLocks noChangeArrowheads="1"/>
          </p:cNvSpPr>
          <p:nvPr/>
        </p:nvSpPr>
        <p:spPr bwMode="auto">
          <a:xfrm>
            <a:off x="1979613" y="260350"/>
            <a:ext cx="5651932" cy="369332"/>
          </a:xfrm>
          <a:prstGeom prst="rect">
            <a:avLst/>
          </a:prstGeom>
          <a:noFill/>
          <a:ln w="9525">
            <a:noFill/>
            <a:miter lim="800000"/>
            <a:headEnd/>
            <a:tailEnd/>
          </a:ln>
        </p:spPr>
        <p:txBody>
          <a:bodyPr wrap="none">
            <a:spAutoFit/>
          </a:bodyPr>
          <a:lstStyle/>
          <a:p>
            <a:pPr eaLnBrk="1" hangingPunct="1"/>
            <a:r>
              <a:rPr lang="en-GB" sz="1800" b="1" dirty="0" smtClean="0">
                <a:solidFill>
                  <a:schemeClr val="tx1"/>
                </a:solidFill>
                <a:latin typeface="Arial" pitchFamily="34" charset="0"/>
                <a:cs typeface="Arial" pitchFamily="34" charset="0"/>
              </a:rPr>
              <a:t>Dementia Forum: </a:t>
            </a:r>
            <a:r>
              <a:rPr lang="en-GB" sz="1800" b="1" dirty="0">
                <a:solidFill>
                  <a:schemeClr val="tx1"/>
                </a:solidFill>
                <a:latin typeface="Arial" pitchFamily="34" charset="0"/>
                <a:cs typeface="Arial" pitchFamily="34" charset="0"/>
              </a:rPr>
              <a:t>After 22 </a:t>
            </a:r>
            <a:r>
              <a:rPr lang="en-GB" sz="1800" b="1" dirty="0" err="1">
                <a:solidFill>
                  <a:schemeClr val="tx1"/>
                </a:solidFill>
                <a:latin typeface="Arial" pitchFamily="34" charset="0"/>
                <a:cs typeface="Arial" pitchFamily="34" charset="0"/>
              </a:rPr>
              <a:t>mins</a:t>
            </a:r>
            <a:r>
              <a:rPr lang="en-GB" sz="1800" b="1" dirty="0">
                <a:solidFill>
                  <a:schemeClr val="tx1"/>
                </a:solidFill>
                <a:latin typeface="Arial" pitchFamily="34" charset="0"/>
                <a:cs typeface="Arial" pitchFamily="34" charset="0"/>
              </a:rPr>
              <a:t> of issue gathering</a:t>
            </a:r>
            <a:endParaRPr lang="en-US" sz="1800" b="1" dirty="0">
              <a:solidFill>
                <a:schemeClr val="tx1"/>
              </a:solidFill>
              <a:latin typeface="Arial" pitchFamily="34" charset="0"/>
              <a:cs typeface="Arial" pitchFamily="34" charset="0"/>
            </a:endParaRPr>
          </a:p>
        </p:txBody>
      </p:sp>
      <p:sp>
        <p:nvSpPr>
          <p:cNvPr id="4" name="TextBox 3"/>
          <p:cNvSpPr txBox="1"/>
          <p:nvPr/>
        </p:nvSpPr>
        <p:spPr>
          <a:xfrm>
            <a:off x="7456958" y="785272"/>
            <a:ext cx="1449436"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p54</a:t>
            </a:r>
            <a:endParaRPr lang="en-GB" sz="1800" i="1" dirty="0">
              <a:solidFill>
                <a:srgbClr val="00B050"/>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813" y="-214313"/>
            <a:ext cx="7759700" cy="1149351"/>
          </a:xfrm>
        </p:spPr>
        <p:txBody>
          <a:bodyPr/>
          <a:lstStyle/>
          <a:p>
            <a:pPr>
              <a:defRPr/>
            </a:pPr>
            <a:r>
              <a:rPr lang="en-GB" dirty="0" smtClean="0"/>
              <a:t>The ‘Product’</a:t>
            </a:r>
            <a:endParaRPr lang="en-GB" dirty="0"/>
          </a:p>
        </p:txBody>
      </p:sp>
      <p:sp>
        <p:nvSpPr>
          <p:cNvPr id="43011" name="Content Placeholder 2"/>
          <p:cNvSpPr>
            <a:spLocks noGrp="1"/>
          </p:cNvSpPr>
          <p:nvPr>
            <p:ph idx="1"/>
          </p:nvPr>
        </p:nvSpPr>
        <p:spPr>
          <a:xfrm>
            <a:off x="714375" y="1143000"/>
            <a:ext cx="7772400" cy="4114800"/>
          </a:xfrm>
        </p:spPr>
        <p:txBody>
          <a:bodyPr/>
          <a:lstStyle/>
          <a:p>
            <a:r>
              <a:rPr lang="en-GB" sz="2400" dirty="0" smtClean="0"/>
              <a:t>Cathartic</a:t>
            </a:r>
          </a:p>
          <a:p>
            <a:pPr lvl="1"/>
            <a:r>
              <a:rPr lang="en-GB" sz="2000" dirty="0" smtClean="0"/>
              <a:t>Full participation (from ‘round-robin’)</a:t>
            </a:r>
          </a:p>
          <a:p>
            <a:r>
              <a:rPr lang="en-GB" sz="2400" dirty="0" smtClean="0"/>
              <a:t>Divergent</a:t>
            </a:r>
          </a:p>
          <a:p>
            <a:pPr lvl="1"/>
            <a:r>
              <a:rPr lang="en-GB" sz="2000" i="1" dirty="0" smtClean="0"/>
              <a:t>Everything</a:t>
            </a:r>
            <a:r>
              <a:rPr lang="en-GB" sz="2000" dirty="0" smtClean="0"/>
              <a:t> ‘out on the table’ that will affect our future success – internal, external, ‘scenario’, stakeholders, SWOT</a:t>
            </a:r>
          </a:p>
          <a:p>
            <a:r>
              <a:rPr lang="en-GB" sz="2400" dirty="0" smtClean="0"/>
              <a:t>Insights, wisdom of all</a:t>
            </a:r>
          </a:p>
          <a:p>
            <a:r>
              <a:rPr lang="en-GB" sz="2400" dirty="0" smtClean="0"/>
              <a:t>Thematic clusters </a:t>
            </a:r>
          </a:p>
          <a:p>
            <a:pPr lvl="1"/>
            <a:r>
              <a:rPr lang="en-GB" sz="1600" dirty="0" smtClean="0"/>
              <a:t>The ‘strategic arenas’ that are demanding strategic action</a:t>
            </a:r>
          </a:p>
          <a:p>
            <a:r>
              <a:rPr lang="en-GB" sz="2400" dirty="0" smtClean="0"/>
              <a:t>= </a:t>
            </a:r>
            <a:r>
              <a:rPr lang="en-GB" sz="2400" i="1" u="sng" dirty="0" smtClean="0"/>
              <a:t>very</a:t>
            </a:r>
            <a:r>
              <a:rPr lang="en-GB" sz="2400" dirty="0" smtClean="0"/>
              <a:t> crude </a:t>
            </a:r>
            <a:r>
              <a:rPr lang="en-GB" sz="2400" b="1" dirty="0" smtClean="0"/>
              <a:t>strategy</a:t>
            </a:r>
            <a:r>
              <a:rPr lang="en-GB" sz="2400" dirty="0" smtClean="0"/>
              <a:t> with involvement and ownership!</a:t>
            </a:r>
          </a:p>
        </p:txBody>
      </p:sp>
      <p:sp>
        <p:nvSpPr>
          <p:cNvPr id="4" name="TextBox 3"/>
          <p:cNvSpPr txBox="1"/>
          <p:nvPr/>
        </p:nvSpPr>
        <p:spPr>
          <a:xfrm>
            <a:off x="4499992" y="3501008"/>
            <a:ext cx="1449436"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p77</a:t>
            </a:r>
            <a:endParaRPr lang="en-GB" sz="1800" i="1" dirty="0">
              <a:solidFill>
                <a:srgbClr val="00B050"/>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6610" name="Rectangle 2"/>
          <p:cNvSpPr>
            <a:spLocks noGrp="1" noChangeArrowheads="1"/>
          </p:cNvSpPr>
          <p:nvPr>
            <p:ph type="title"/>
          </p:nvPr>
        </p:nvSpPr>
        <p:spPr>
          <a:xfrm>
            <a:off x="827584" y="1268760"/>
            <a:ext cx="7759700" cy="762000"/>
          </a:xfrm>
        </p:spPr>
        <p:txBody>
          <a:bodyPr/>
          <a:lstStyle/>
          <a:p>
            <a:pPr>
              <a:defRPr/>
            </a:pPr>
            <a:r>
              <a:rPr lang="en-US" sz="3200" dirty="0"/>
              <a:t>Strategy as the Prioritization and Management of Key Issues </a:t>
            </a:r>
            <a:r>
              <a:rPr lang="en-US" sz="3200" dirty="0" smtClean="0"/>
              <a:t/>
            </a:r>
            <a:br>
              <a:rPr lang="en-US" sz="3200" dirty="0" smtClean="0"/>
            </a:br>
            <a:r>
              <a:rPr lang="en-US" sz="3200" dirty="0" smtClean="0"/>
              <a:t>(</a:t>
            </a:r>
            <a:r>
              <a:rPr lang="en-US" sz="3200" dirty="0" err="1" smtClean="0"/>
              <a:t>Chapt</a:t>
            </a:r>
            <a:r>
              <a:rPr lang="en-US" sz="3200" dirty="0" smtClean="0"/>
              <a:t> 3-4</a:t>
            </a:r>
            <a:r>
              <a:rPr lang="en-US" sz="3200" dirty="0"/>
              <a:t>)</a:t>
            </a:r>
            <a:r>
              <a:rPr lang="en-US" sz="3200" dirty="0" smtClean="0"/>
              <a:t/>
            </a:r>
            <a:br>
              <a:rPr lang="en-US" sz="3200" dirty="0" smtClean="0"/>
            </a:br>
            <a:endParaRPr lang="en-GB" sz="1800" dirty="0" smtClean="0"/>
          </a:p>
        </p:txBody>
      </p:sp>
      <p:sp>
        <p:nvSpPr>
          <p:cNvPr id="44035" name="Rectangle 3"/>
          <p:cNvSpPr>
            <a:spLocks noGrp="1" noChangeArrowheads="1"/>
          </p:cNvSpPr>
          <p:nvPr>
            <p:ph type="body" idx="1"/>
          </p:nvPr>
        </p:nvSpPr>
        <p:spPr>
          <a:xfrm>
            <a:off x="611560" y="2057400"/>
            <a:ext cx="7772400" cy="4800600"/>
          </a:xfrm>
        </p:spPr>
        <p:txBody>
          <a:bodyPr/>
          <a:lstStyle/>
          <a:p>
            <a:pPr marL="609600" indent="-609600">
              <a:buFont typeface="Wingdings" pitchFamily="2" charset="2"/>
              <a:buNone/>
            </a:pPr>
            <a:r>
              <a:rPr lang="en-US" sz="2000" dirty="0" smtClean="0"/>
              <a:t>a. Decide the relevant time horizon for your strategy (this is typically 2-5yrs).</a:t>
            </a:r>
          </a:p>
          <a:p>
            <a:pPr marL="609600" indent="-609600">
              <a:buFont typeface="Wingdings" pitchFamily="2" charset="2"/>
              <a:buNone/>
            </a:pPr>
            <a:r>
              <a:rPr lang="en-US" sz="2000" dirty="0" smtClean="0"/>
              <a:t>b. What are the strategic issues facing the organization over next ? years, for which the strategy is to be developed.  </a:t>
            </a:r>
          </a:p>
          <a:p>
            <a:pPr marL="609600" indent="-609600">
              <a:buFont typeface="Wingdings" pitchFamily="2" charset="2"/>
              <a:buNone/>
            </a:pPr>
            <a:r>
              <a:rPr lang="en-US" sz="2000" dirty="0" smtClean="0"/>
              <a:t>	</a:t>
            </a:r>
            <a:r>
              <a:rPr lang="en-US" sz="2000" i="1" dirty="0" smtClean="0"/>
              <a:t>Collect these on to a Decision Explorer view.</a:t>
            </a:r>
          </a:p>
          <a:p>
            <a:pPr marL="609600" indent="-609600">
              <a:buFont typeface="Wingdings" pitchFamily="2" charset="2"/>
              <a:buNone/>
            </a:pPr>
            <a:r>
              <a:rPr lang="en-US" sz="2800" dirty="0" smtClean="0"/>
              <a:t>c. Map out the interrelationship between these issues - what influences or drives what?</a:t>
            </a:r>
          </a:p>
          <a:p>
            <a:pPr marL="609600" indent="-609600">
              <a:buFont typeface="Wingdings" pitchFamily="2" charset="2"/>
              <a:buNone/>
            </a:pPr>
            <a:endParaRPr lang="en-US" sz="2800" dirty="0" smtClean="0"/>
          </a:p>
          <a:p>
            <a:pPr marL="609600" indent="-609600"/>
            <a:endParaRPr lang="en-US" sz="2800" dirty="0" smtClean="0"/>
          </a:p>
          <a:p>
            <a:pPr marL="990600" lvl="1" indent="-533400">
              <a:buFontTx/>
              <a:buNone/>
            </a:pPr>
            <a:endParaRPr lang="en-GB" sz="2400" dirty="0" smtClean="0"/>
          </a:p>
        </p:txBody>
      </p:sp>
      <p:sp>
        <p:nvSpPr>
          <p:cNvPr id="4" name="TextBox 3"/>
          <p:cNvSpPr txBox="1"/>
          <p:nvPr/>
        </p:nvSpPr>
        <p:spPr>
          <a:xfrm>
            <a:off x="6876256" y="4971184"/>
            <a:ext cx="1845377"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p73, 81</a:t>
            </a:r>
            <a:endParaRPr lang="en-GB" sz="1800" i="1" dirty="0">
              <a:solidFill>
                <a:srgbClr val="00B050"/>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4"/>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188640"/>
            <a:ext cx="8543925" cy="5867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extBox 1"/>
          <p:cNvSpPr txBox="1"/>
          <p:nvPr/>
        </p:nvSpPr>
        <p:spPr>
          <a:xfrm>
            <a:off x="1475656" y="5825207"/>
            <a:ext cx="6144439" cy="461665"/>
          </a:xfrm>
          <a:prstGeom prst="rect">
            <a:avLst/>
          </a:prstGeom>
          <a:noFill/>
        </p:spPr>
        <p:txBody>
          <a:bodyPr wrap="none" rtlCol="0">
            <a:spAutoFit/>
          </a:bodyPr>
          <a:lstStyle/>
          <a:p>
            <a:r>
              <a:rPr lang="en-GB" dirty="0" smtClean="0">
                <a:solidFill>
                  <a:schemeClr val="tx1"/>
                </a:solidFill>
                <a:latin typeface="Tahoma" pitchFamily="34" charset="0"/>
                <a:ea typeface="Tahoma" pitchFamily="34" charset="0"/>
                <a:cs typeface="Tahoma" pitchFamily="34" charset="0"/>
              </a:rPr>
              <a:t>First steps in linking to understand causality</a:t>
            </a:r>
            <a:endParaRPr lang="en-GB" dirty="0">
              <a:solidFill>
                <a:schemeClr val="tx1"/>
              </a:solidFill>
              <a:latin typeface="Tahoma" pitchFamily="34" charset="0"/>
              <a:ea typeface="Tahoma" pitchFamily="34" charset="0"/>
              <a:cs typeface="Tahoma" pitchFamily="34" charset="0"/>
            </a:endParaRPr>
          </a:p>
        </p:txBody>
      </p:sp>
      <p:sp>
        <p:nvSpPr>
          <p:cNvPr id="4" name="TextBox 3"/>
          <p:cNvSpPr txBox="1"/>
          <p:nvPr/>
        </p:nvSpPr>
        <p:spPr>
          <a:xfrm>
            <a:off x="7094489" y="4005064"/>
            <a:ext cx="1449436"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p49</a:t>
            </a:r>
            <a:endParaRPr lang="en-GB" sz="1800" i="1" dirty="0">
              <a:solidFill>
                <a:srgbClr val="00B05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19062543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332656"/>
            <a:ext cx="8291337" cy="5970865"/>
          </a:xfrm>
          <a:prstGeom prst="rect">
            <a:avLst/>
          </a:prstGeom>
        </p:spPr>
        <p:txBody>
          <a:bodyPr wrap="square">
            <a:spAutoFit/>
          </a:bodyPr>
          <a:lstStyle/>
          <a:p>
            <a:pPr algn="ctr"/>
            <a:r>
              <a:rPr lang="en-GB" b="1" i="1" dirty="0">
                <a:solidFill>
                  <a:schemeClr val="accent2"/>
                </a:solidFill>
                <a:effectLst>
                  <a:outerShdw blurRad="38100" dist="38100" dir="2700000" algn="tl">
                    <a:srgbClr val="000000">
                      <a:alpha val="43137"/>
                    </a:srgbClr>
                  </a:outerShdw>
                </a:effectLst>
              </a:rPr>
              <a:t>Group </a:t>
            </a:r>
            <a:r>
              <a:rPr lang="en-GB" b="1" i="1" dirty="0" smtClean="0">
                <a:solidFill>
                  <a:schemeClr val="accent2"/>
                </a:solidFill>
                <a:effectLst>
                  <a:outerShdw blurRad="38100" dist="38100" dir="2700000" algn="tl">
                    <a:srgbClr val="000000">
                      <a:alpha val="43137"/>
                    </a:srgbClr>
                  </a:outerShdw>
                </a:effectLst>
              </a:rPr>
              <a:t>Explorer</a:t>
            </a:r>
          </a:p>
          <a:p>
            <a:endParaRPr lang="en-GB" sz="1800" dirty="0">
              <a:solidFill>
                <a:schemeClr val="tx1"/>
              </a:solidFill>
            </a:endParaRPr>
          </a:p>
          <a:p>
            <a:r>
              <a:rPr lang="en-GB" sz="1800" dirty="0">
                <a:solidFill>
                  <a:schemeClr val="tx1"/>
                </a:solidFill>
              </a:rPr>
              <a:t>There is also available a Group Support System that allows participants to enter statements and links directly in to a publicly displayed Decision Explorer model.  The system also allows for the rating of statements, and the indication of preferences about, for example, options to focus on, undesirable options, leverage on goals, etc.  </a:t>
            </a:r>
          </a:p>
          <a:p>
            <a:r>
              <a:rPr lang="en-GB" sz="1800" dirty="0">
                <a:solidFill>
                  <a:schemeClr val="tx1"/>
                </a:solidFill>
              </a:rPr>
              <a:t>The significant benefits of the system are higher productivity, anonymity when appropriate, the ability to monitor development consensus, and facilitator monitoring of levels of participation and type of participation.  The system has been used extensively over the past 10 years by a number of Business Schools, managers, and consultants.  It has been used with top management teams of MNC’s as well as with pressure groups.</a:t>
            </a:r>
          </a:p>
          <a:p>
            <a:endParaRPr lang="en-GB" sz="1800" dirty="0" smtClean="0">
              <a:solidFill>
                <a:schemeClr val="tx1"/>
              </a:solidFill>
            </a:endParaRPr>
          </a:p>
          <a:p>
            <a:r>
              <a:rPr lang="en-GB" sz="1800" dirty="0" smtClean="0">
                <a:solidFill>
                  <a:schemeClr val="tx1"/>
                </a:solidFill>
              </a:rPr>
              <a:t>The </a:t>
            </a:r>
            <a:r>
              <a:rPr lang="en-GB" sz="1800" dirty="0">
                <a:solidFill>
                  <a:schemeClr val="tx1"/>
                </a:solidFill>
              </a:rPr>
              <a:t>system requires the purchase of the Group Explorer software </a:t>
            </a:r>
            <a:r>
              <a:rPr lang="en-GB" sz="1800" dirty="0" smtClean="0">
                <a:solidFill>
                  <a:schemeClr val="tx1"/>
                </a:solidFill>
              </a:rPr>
              <a:t>from  </a:t>
            </a:r>
            <a:r>
              <a:rPr lang="en-GB" sz="1800" dirty="0" err="1">
                <a:solidFill>
                  <a:schemeClr val="tx1"/>
                </a:solidFill>
              </a:rPr>
              <a:t>Ackermann&amp;Eden</a:t>
            </a:r>
            <a:r>
              <a:rPr lang="en-GB" sz="1800" dirty="0">
                <a:solidFill>
                  <a:schemeClr val="tx1"/>
                </a:solidFill>
              </a:rPr>
              <a:t> at Strathclyde Business School, a full copy of Decision Explorer, Windows Server, and 2 laptop computers (one running Windows Server and the other Windows 7</a:t>
            </a:r>
            <a:r>
              <a:rPr lang="en-GB" sz="1800" dirty="0" smtClean="0">
                <a:solidFill>
                  <a:schemeClr val="tx1"/>
                </a:solidFill>
              </a:rPr>
              <a:t>).</a:t>
            </a:r>
          </a:p>
          <a:p>
            <a:endParaRPr lang="en-GB" sz="1800" dirty="0">
              <a:solidFill>
                <a:schemeClr val="tx1"/>
              </a:solidFill>
            </a:endParaRPr>
          </a:p>
          <a:p>
            <a:r>
              <a:rPr lang="en-GB" sz="1400" dirty="0" smtClean="0">
                <a:solidFill>
                  <a:schemeClr val="tx1"/>
                </a:solidFill>
              </a:rPr>
              <a:t>See:</a:t>
            </a:r>
          </a:p>
          <a:p>
            <a:r>
              <a:rPr lang="en-GB" sz="1400" dirty="0">
                <a:solidFill>
                  <a:schemeClr val="tx1"/>
                </a:solidFill>
              </a:rPr>
              <a:t>Ackermann, F. and Eden, C. Negotiation in Strategy Making Teams Group Support Systems and the Process of Cognitive Change. </a:t>
            </a:r>
            <a:r>
              <a:rPr lang="en-GB" sz="1400" i="1" dirty="0">
                <a:solidFill>
                  <a:schemeClr val="tx1"/>
                </a:solidFill>
              </a:rPr>
              <a:t>Group Decision and Negotiation</a:t>
            </a:r>
            <a:r>
              <a:rPr lang="en-GB" sz="1400" dirty="0">
                <a:solidFill>
                  <a:schemeClr val="tx1"/>
                </a:solidFill>
              </a:rPr>
              <a:t>. 2011; 20(3)293-314</a:t>
            </a:r>
            <a:r>
              <a:rPr lang="en-GB" sz="1400" dirty="0" smtClean="0">
                <a:solidFill>
                  <a:schemeClr val="tx1"/>
                </a:solidFill>
              </a:rPr>
              <a:t>.</a:t>
            </a:r>
          </a:p>
          <a:p>
            <a:r>
              <a:rPr lang="en-GB" sz="1400" dirty="0">
                <a:solidFill>
                  <a:schemeClr val="tx1"/>
                </a:solidFill>
              </a:rPr>
              <a:t>Andersen, D.; Richardson, G. P.; Ackermann, F., and Eden, C. Using a Group Support System to Add Value to Group Model Building. </a:t>
            </a:r>
            <a:r>
              <a:rPr lang="en-GB" sz="1400" i="1" dirty="0">
                <a:solidFill>
                  <a:schemeClr val="tx1"/>
                </a:solidFill>
              </a:rPr>
              <a:t>System Dynamics Review</a:t>
            </a:r>
            <a:r>
              <a:rPr lang="en-GB" sz="1400" dirty="0">
                <a:solidFill>
                  <a:schemeClr val="tx1"/>
                </a:solidFill>
              </a:rPr>
              <a:t>. 2010; 26(4)335-346.</a:t>
            </a:r>
          </a:p>
        </p:txBody>
      </p:sp>
    </p:spTree>
    <p:extLst>
      <p:ext uri="{BB962C8B-B14F-4D97-AF65-F5344CB8AC3E}">
        <p14:creationId xmlns:p14="http://schemas.microsoft.com/office/powerpoint/2010/main" xmlns="" val="35733311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Subtitle 2"/>
          <p:cNvSpPr>
            <a:spLocks noGrp="1"/>
          </p:cNvSpPr>
          <p:nvPr>
            <p:ph type="subTitle" idx="1"/>
          </p:nvPr>
        </p:nvSpPr>
        <p:spPr/>
        <p:txBody>
          <a:bodyPr/>
          <a:lstStyle/>
          <a:p>
            <a:endParaRPr lang="en-GB" smtClean="0"/>
          </a:p>
        </p:txBody>
      </p:sp>
      <p:pic>
        <p:nvPicPr>
          <p:cNvPr id="51204" name="Picture 2"/>
          <p:cNvPicPr>
            <a:picLocks noChangeAspect="1" noChangeArrowheads="1"/>
          </p:cNvPicPr>
          <p:nvPr/>
        </p:nvPicPr>
        <p:blipFill>
          <a:blip r:embed="rId2" cstate="print"/>
          <a:srcRect/>
          <a:stretch>
            <a:fillRect/>
          </a:stretch>
        </p:blipFill>
        <p:spPr bwMode="auto">
          <a:xfrm>
            <a:off x="-2908767" y="1040747"/>
            <a:ext cx="10777538" cy="5819775"/>
          </a:xfrm>
          <a:prstGeom prst="rect">
            <a:avLst/>
          </a:prstGeom>
          <a:noFill/>
          <a:ln w="12700">
            <a:noFill/>
            <a:miter lim="800000"/>
            <a:headEnd type="none" w="sm" len="sm"/>
            <a:tailEnd type="none" w="sm" len="sm"/>
          </a:ln>
        </p:spPr>
      </p:pic>
      <p:pic>
        <p:nvPicPr>
          <p:cNvPr id="51205" name="Picture 4"/>
          <p:cNvPicPr>
            <a:picLocks noChangeAspect="1" noChangeArrowheads="1"/>
          </p:cNvPicPr>
          <p:nvPr/>
        </p:nvPicPr>
        <p:blipFill>
          <a:blip r:embed="rId3" cstate="print"/>
          <a:srcRect/>
          <a:stretch>
            <a:fillRect/>
          </a:stretch>
        </p:blipFill>
        <p:spPr bwMode="auto">
          <a:xfrm>
            <a:off x="4024817" y="501139"/>
            <a:ext cx="12030075" cy="6496050"/>
          </a:xfrm>
          <a:prstGeom prst="rect">
            <a:avLst/>
          </a:prstGeom>
          <a:noFill/>
          <a:ln w="12700">
            <a:noFill/>
            <a:miter lim="800000"/>
            <a:headEnd type="none" w="sm" len="sm"/>
            <a:tailEnd type="none" w="sm" len="sm"/>
          </a:ln>
        </p:spPr>
      </p:pic>
      <p:cxnSp>
        <p:nvCxnSpPr>
          <p:cNvPr id="51206" name="Straight Connector 10"/>
          <p:cNvCxnSpPr>
            <a:cxnSpLocks noChangeShapeType="1"/>
          </p:cNvCxnSpPr>
          <p:nvPr/>
        </p:nvCxnSpPr>
        <p:spPr bwMode="auto">
          <a:xfrm>
            <a:off x="6286500" y="4500563"/>
            <a:ext cx="142875" cy="0"/>
          </a:xfrm>
          <a:prstGeom prst="line">
            <a:avLst/>
          </a:prstGeom>
          <a:noFill/>
          <a:ln w="12700" algn="ctr">
            <a:solidFill>
              <a:schemeClr val="tx1"/>
            </a:solidFill>
            <a:round/>
            <a:headEnd type="none" w="sm" len="sm"/>
            <a:tailEnd type="none" w="sm" len="sm"/>
          </a:ln>
        </p:spPr>
      </p:cxnSp>
      <p:sp>
        <p:nvSpPr>
          <p:cNvPr id="3" name="TextBox 2"/>
          <p:cNvSpPr txBox="1"/>
          <p:nvPr/>
        </p:nvSpPr>
        <p:spPr>
          <a:xfrm>
            <a:off x="1711851" y="5013176"/>
            <a:ext cx="6156920" cy="738664"/>
          </a:xfrm>
          <a:prstGeom prst="rect">
            <a:avLst/>
          </a:prstGeom>
          <a:noFill/>
        </p:spPr>
        <p:txBody>
          <a:bodyPr wrap="square" rtlCol="0">
            <a:spAutoFit/>
          </a:bodyPr>
          <a:lstStyle/>
          <a:p>
            <a:r>
              <a:rPr lang="en-GB" sz="1400" dirty="0" smtClean="0">
                <a:solidFill>
                  <a:schemeClr val="tx1"/>
                </a:solidFill>
                <a:latin typeface="Tahoma" pitchFamily="34" charset="0"/>
                <a:ea typeface="Tahoma" pitchFamily="34" charset="0"/>
                <a:cs typeface="Tahoma" pitchFamily="34" charset="0"/>
              </a:rPr>
              <a:t>Take out “need” and make the relationship: option to outcome. Thus, we take the action of training staff in order to reduce poor quality control</a:t>
            </a:r>
          </a:p>
          <a:p>
            <a:r>
              <a:rPr lang="en-GB" sz="1400" dirty="0" smtClean="0">
                <a:solidFill>
                  <a:schemeClr val="tx1"/>
                </a:solidFill>
                <a:latin typeface="Tahoma" pitchFamily="34" charset="0"/>
                <a:ea typeface="Tahoma" pitchFamily="34" charset="0"/>
                <a:cs typeface="Tahoma" pitchFamily="34" charset="0"/>
              </a:rPr>
              <a:t>Without correct coding any analysis will be meaningless!</a:t>
            </a:r>
            <a:endParaRPr lang="en-GB" sz="1400" dirty="0">
              <a:solidFill>
                <a:schemeClr val="tx1"/>
              </a:solidFill>
              <a:latin typeface="Tahoma" pitchFamily="34" charset="0"/>
              <a:ea typeface="Tahoma" pitchFamily="34" charset="0"/>
              <a:cs typeface="Tahoma" pitchFamily="34" charset="0"/>
            </a:endParaRPr>
          </a:p>
        </p:txBody>
      </p:sp>
      <p:sp>
        <p:nvSpPr>
          <p:cNvPr id="2" name="Title 1"/>
          <p:cNvSpPr>
            <a:spLocks noGrp="1"/>
          </p:cNvSpPr>
          <p:nvPr>
            <p:ph type="ctrTitle"/>
          </p:nvPr>
        </p:nvSpPr>
        <p:spPr>
          <a:xfrm>
            <a:off x="500063" y="142875"/>
            <a:ext cx="8358187" cy="1470025"/>
          </a:xfrm>
        </p:spPr>
        <p:txBody>
          <a:bodyPr/>
          <a:lstStyle/>
          <a:p>
            <a:pPr>
              <a:defRPr/>
            </a:pPr>
            <a:r>
              <a:rPr lang="en-GB" dirty="0" smtClean="0"/>
              <a:t>Get means-ends relationship link correct!!</a:t>
            </a:r>
            <a:endParaRPr lang="en-GB" dirty="0"/>
          </a:p>
        </p:txBody>
      </p:sp>
    </p:spTree>
    <p:extLst>
      <p:ext uri="{BB962C8B-B14F-4D97-AF65-F5344CB8AC3E}">
        <p14:creationId xmlns:p14="http://schemas.microsoft.com/office/powerpoint/2010/main" xmlns="" val="32348493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5666" name="Rectangle 2"/>
          <p:cNvSpPr>
            <a:spLocks noChangeArrowheads="1"/>
          </p:cNvSpPr>
          <p:nvPr/>
        </p:nvSpPr>
        <p:spPr bwMode="auto">
          <a:xfrm>
            <a:off x="1516646" y="228600"/>
            <a:ext cx="6117059" cy="646973"/>
          </a:xfrm>
          <a:prstGeom prst="rect">
            <a:avLst/>
          </a:prstGeom>
          <a:noFill/>
          <a:ln w="9525">
            <a:noFill/>
            <a:miter lim="800000"/>
            <a:headEnd/>
            <a:tailEnd/>
          </a:ln>
          <a:effectLst/>
        </p:spPr>
        <p:txBody>
          <a:bodyPr wrap="none" lIns="92075" tIns="46038" rIns="92075" bIns="46038">
            <a:spAutoFit/>
          </a:bodyPr>
          <a:lstStyle/>
          <a:p>
            <a:pPr algn="ctr">
              <a:defRPr/>
            </a:pPr>
            <a:r>
              <a:rPr lang="en-US" sz="3600" b="1" dirty="0">
                <a:solidFill>
                  <a:schemeClr val="accent2"/>
                </a:solidFill>
                <a:effectLst>
                  <a:outerShdw blurRad="38100" dist="38100" dir="2700000" algn="tl">
                    <a:srgbClr val="C0C0C0"/>
                  </a:outerShdw>
                </a:effectLst>
                <a:latin typeface="Tahoma" pitchFamily="34" charset="0"/>
                <a:ea typeface="Tahoma" pitchFamily="34" charset="0"/>
                <a:cs typeface="Tahoma" pitchFamily="34" charset="0"/>
              </a:rPr>
              <a:t>Developing “Cause Maps”</a:t>
            </a:r>
            <a:endParaRPr lang="en-US" sz="2800" b="1" dirty="0">
              <a:solidFill>
                <a:schemeClr val="accent2"/>
              </a:solidFill>
              <a:effectLst>
                <a:outerShdw blurRad="38100" dist="38100" dir="2700000" algn="tl">
                  <a:srgbClr val="C0C0C0"/>
                </a:outerShdw>
              </a:effectLst>
              <a:latin typeface="Tahoma" pitchFamily="34" charset="0"/>
              <a:ea typeface="Tahoma" pitchFamily="34" charset="0"/>
              <a:cs typeface="Tahoma" pitchFamily="34" charset="0"/>
            </a:endParaRPr>
          </a:p>
        </p:txBody>
      </p:sp>
      <p:sp>
        <p:nvSpPr>
          <p:cNvPr id="47107" name="Rectangle 3"/>
          <p:cNvSpPr>
            <a:spLocks noChangeArrowheads="1"/>
          </p:cNvSpPr>
          <p:nvPr/>
        </p:nvSpPr>
        <p:spPr bwMode="auto">
          <a:xfrm>
            <a:off x="517525" y="1279525"/>
            <a:ext cx="1970088" cy="457200"/>
          </a:xfrm>
          <a:prstGeom prst="rect">
            <a:avLst/>
          </a:prstGeom>
          <a:noFill/>
          <a:ln w="9525">
            <a:noFill/>
            <a:miter lim="800000"/>
            <a:headEnd/>
            <a:tailEnd/>
          </a:ln>
        </p:spPr>
        <p:txBody>
          <a:bodyPr wrap="none" lIns="92075" tIns="46038" rIns="92075" bIns="46038">
            <a:spAutoFit/>
          </a:bodyPr>
          <a:lstStyle/>
          <a:p>
            <a:r>
              <a:rPr lang="en-GB" b="1">
                <a:solidFill>
                  <a:schemeClr val="bg2"/>
                </a:solidFill>
              </a:rPr>
              <a:t>“a</a:t>
            </a:r>
            <a:r>
              <a:rPr lang="en-US" b="1">
                <a:solidFill>
                  <a:schemeClr val="bg2"/>
                </a:solidFill>
              </a:rPr>
              <a:t> tear-drop”</a:t>
            </a:r>
          </a:p>
        </p:txBody>
      </p:sp>
      <p:grpSp>
        <p:nvGrpSpPr>
          <p:cNvPr id="47108" name="Group 4"/>
          <p:cNvGrpSpPr>
            <a:grpSpLocks/>
          </p:cNvGrpSpPr>
          <p:nvPr/>
        </p:nvGrpSpPr>
        <p:grpSpPr bwMode="auto">
          <a:xfrm>
            <a:off x="533400" y="1903413"/>
            <a:ext cx="2133600" cy="2439987"/>
            <a:chOff x="336" y="1199"/>
            <a:chExt cx="1344" cy="1537"/>
          </a:xfrm>
        </p:grpSpPr>
        <p:sp>
          <p:nvSpPr>
            <p:cNvPr id="47159" name="Arc 5"/>
            <p:cNvSpPr>
              <a:spLocks/>
            </p:cNvSpPr>
            <p:nvPr/>
          </p:nvSpPr>
          <p:spPr bwMode="auto">
            <a:xfrm>
              <a:off x="337" y="2370"/>
              <a:ext cx="672" cy="36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2700" cap="rnd">
              <a:solidFill>
                <a:schemeClr val="tx1"/>
              </a:solidFill>
              <a:prstDash val="sysDot"/>
              <a:round/>
              <a:headEnd type="none" w="sm" len="sm"/>
              <a:tailEnd type="none" w="sm" len="sm"/>
            </a:ln>
          </p:spPr>
          <p:txBody>
            <a:bodyPr wrap="none" anchor="ctr"/>
            <a:lstStyle/>
            <a:p>
              <a:endParaRPr lang="en-GB"/>
            </a:p>
          </p:txBody>
        </p:sp>
        <p:sp>
          <p:nvSpPr>
            <p:cNvPr id="47160" name="Arc 6"/>
            <p:cNvSpPr>
              <a:spLocks/>
            </p:cNvSpPr>
            <p:nvPr/>
          </p:nvSpPr>
          <p:spPr bwMode="auto">
            <a:xfrm>
              <a:off x="1008" y="2370"/>
              <a:ext cx="672" cy="36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2700" cap="rnd">
              <a:solidFill>
                <a:schemeClr val="tx1"/>
              </a:solidFill>
              <a:prstDash val="sysDot"/>
              <a:round/>
              <a:headEnd type="none" w="sm" len="sm"/>
              <a:tailEnd type="none" w="sm" len="sm"/>
            </a:ln>
          </p:spPr>
          <p:txBody>
            <a:bodyPr wrap="none" anchor="ctr"/>
            <a:lstStyle/>
            <a:p>
              <a:endParaRPr lang="en-GB"/>
            </a:p>
          </p:txBody>
        </p:sp>
        <p:sp>
          <p:nvSpPr>
            <p:cNvPr id="47161" name="Line 7"/>
            <p:cNvSpPr>
              <a:spLocks noChangeShapeType="1"/>
            </p:cNvSpPr>
            <p:nvPr/>
          </p:nvSpPr>
          <p:spPr bwMode="auto">
            <a:xfrm flipV="1">
              <a:off x="336" y="1235"/>
              <a:ext cx="672" cy="1135"/>
            </a:xfrm>
            <a:prstGeom prst="line">
              <a:avLst/>
            </a:prstGeom>
            <a:noFill/>
            <a:ln w="12700">
              <a:solidFill>
                <a:schemeClr val="tx1"/>
              </a:solidFill>
              <a:prstDash val="sysDot"/>
              <a:round/>
              <a:headEnd type="none" w="sm" len="sm"/>
              <a:tailEnd type="none" w="sm" len="sm"/>
            </a:ln>
          </p:spPr>
          <p:txBody>
            <a:bodyPr wrap="none" anchor="ctr"/>
            <a:lstStyle/>
            <a:p>
              <a:endParaRPr lang="en-GB"/>
            </a:p>
          </p:txBody>
        </p:sp>
        <p:sp>
          <p:nvSpPr>
            <p:cNvPr id="47162" name="Line 8"/>
            <p:cNvSpPr>
              <a:spLocks noChangeShapeType="1"/>
            </p:cNvSpPr>
            <p:nvPr/>
          </p:nvSpPr>
          <p:spPr bwMode="auto">
            <a:xfrm flipH="1" flipV="1">
              <a:off x="1008" y="1199"/>
              <a:ext cx="672" cy="1171"/>
            </a:xfrm>
            <a:prstGeom prst="line">
              <a:avLst/>
            </a:prstGeom>
            <a:noFill/>
            <a:ln w="12700">
              <a:solidFill>
                <a:schemeClr val="tx1"/>
              </a:solidFill>
              <a:prstDash val="sysDot"/>
              <a:round/>
              <a:headEnd type="none" w="sm" len="sm"/>
              <a:tailEnd type="none" w="sm" len="sm"/>
            </a:ln>
          </p:spPr>
          <p:txBody>
            <a:bodyPr wrap="none" anchor="ctr"/>
            <a:lstStyle/>
            <a:p>
              <a:endParaRPr lang="en-GB"/>
            </a:p>
          </p:txBody>
        </p:sp>
      </p:grpSp>
      <p:sp>
        <p:nvSpPr>
          <p:cNvPr id="47109" name="Rectangle 9"/>
          <p:cNvSpPr>
            <a:spLocks noChangeArrowheads="1"/>
          </p:cNvSpPr>
          <p:nvPr/>
        </p:nvSpPr>
        <p:spPr bwMode="auto">
          <a:xfrm>
            <a:off x="2162175" y="1804988"/>
            <a:ext cx="1644650" cy="915987"/>
          </a:xfrm>
          <a:prstGeom prst="rect">
            <a:avLst/>
          </a:prstGeom>
          <a:noFill/>
          <a:ln w="9525">
            <a:noFill/>
            <a:miter lim="800000"/>
            <a:headEnd/>
            <a:tailEnd/>
          </a:ln>
        </p:spPr>
        <p:txBody>
          <a:bodyPr wrap="none" lIns="92075" tIns="46038" rIns="92075" bIns="46038">
            <a:spAutoFit/>
          </a:bodyPr>
          <a:lstStyle/>
          <a:p>
            <a:pPr algn="ctr"/>
            <a:r>
              <a:rPr lang="en-US" sz="1800" i="1">
                <a:solidFill>
                  <a:schemeClr val="bg2"/>
                </a:solidFill>
              </a:rPr>
              <a:t>“GOALS” or</a:t>
            </a:r>
          </a:p>
          <a:p>
            <a:pPr algn="ctr"/>
            <a:r>
              <a:rPr lang="en-US" sz="1800" i="1">
                <a:solidFill>
                  <a:schemeClr val="bg2"/>
                </a:solidFill>
              </a:rPr>
              <a:t>DISASTEROUS</a:t>
            </a:r>
          </a:p>
          <a:p>
            <a:pPr algn="ctr"/>
            <a:r>
              <a:rPr lang="en-US" sz="1800" i="1">
                <a:solidFill>
                  <a:schemeClr val="bg2"/>
                </a:solidFill>
              </a:rPr>
              <a:t>outcomes</a:t>
            </a:r>
          </a:p>
        </p:txBody>
      </p:sp>
      <p:sp>
        <p:nvSpPr>
          <p:cNvPr id="47110" name="Rectangle 10"/>
          <p:cNvSpPr>
            <a:spLocks noChangeArrowheads="1"/>
          </p:cNvSpPr>
          <p:nvPr/>
        </p:nvSpPr>
        <p:spPr bwMode="auto">
          <a:xfrm>
            <a:off x="2435225" y="2795588"/>
            <a:ext cx="1974850" cy="641350"/>
          </a:xfrm>
          <a:prstGeom prst="rect">
            <a:avLst/>
          </a:prstGeom>
          <a:noFill/>
          <a:ln w="9525">
            <a:noFill/>
            <a:miter lim="800000"/>
            <a:headEnd/>
            <a:tailEnd/>
          </a:ln>
        </p:spPr>
        <p:txBody>
          <a:bodyPr wrap="none" lIns="92075" tIns="46038" rIns="92075" bIns="46038">
            <a:spAutoFit/>
          </a:bodyPr>
          <a:lstStyle/>
          <a:p>
            <a:pPr algn="ctr"/>
            <a:r>
              <a:rPr lang="en-US" sz="1800" i="1">
                <a:solidFill>
                  <a:schemeClr val="bg2"/>
                </a:solidFill>
              </a:rPr>
              <a:t>ISSUES or possible</a:t>
            </a:r>
          </a:p>
          <a:p>
            <a:pPr algn="ctr"/>
            <a:r>
              <a:rPr lang="en-US" sz="1800" i="1">
                <a:solidFill>
                  <a:schemeClr val="bg2"/>
                </a:solidFill>
              </a:rPr>
              <a:t>STRATEGIES</a:t>
            </a:r>
          </a:p>
        </p:txBody>
      </p:sp>
      <p:sp>
        <p:nvSpPr>
          <p:cNvPr id="47111" name="Rectangle 11"/>
          <p:cNvSpPr>
            <a:spLocks noChangeArrowheads="1"/>
          </p:cNvSpPr>
          <p:nvPr/>
        </p:nvSpPr>
        <p:spPr bwMode="auto">
          <a:xfrm>
            <a:off x="2720975" y="3633788"/>
            <a:ext cx="1447800" cy="641350"/>
          </a:xfrm>
          <a:prstGeom prst="rect">
            <a:avLst/>
          </a:prstGeom>
          <a:noFill/>
          <a:ln w="9525">
            <a:noFill/>
            <a:miter lim="800000"/>
            <a:headEnd/>
            <a:tailEnd/>
          </a:ln>
        </p:spPr>
        <p:txBody>
          <a:bodyPr wrap="none" lIns="92075" tIns="46038" rIns="92075" bIns="46038">
            <a:spAutoFit/>
          </a:bodyPr>
          <a:lstStyle/>
          <a:p>
            <a:pPr algn="ctr"/>
            <a:r>
              <a:rPr lang="en-US" sz="1800" i="1">
                <a:solidFill>
                  <a:schemeClr val="bg2"/>
                </a:solidFill>
              </a:rPr>
              <a:t>more detailed</a:t>
            </a:r>
          </a:p>
          <a:p>
            <a:pPr algn="ctr"/>
            <a:r>
              <a:rPr lang="en-US" sz="1800" i="1">
                <a:solidFill>
                  <a:schemeClr val="bg2"/>
                </a:solidFill>
              </a:rPr>
              <a:t>OPTIONS</a:t>
            </a:r>
          </a:p>
        </p:txBody>
      </p:sp>
      <p:sp>
        <p:nvSpPr>
          <p:cNvPr id="47112" name="Oval 12"/>
          <p:cNvSpPr>
            <a:spLocks noChangeArrowheads="1"/>
          </p:cNvSpPr>
          <p:nvPr/>
        </p:nvSpPr>
        <p:spPr bwMode="auto">
          <a:xfrm>
            <a:off x="1530350" y="2292350"/>
            <a:ext cx="215900" cy="139700"/>
          </a:xfrm>
          <a:prstGeom prst="ellipse">
            <a:avLst/>
          </a:prstGeom>
          <a:solidFill>
            <a:schemeClr val="accent1"/>
          </a:solidFill>
          <a:ln w="12700">
            <a:solidFill>
              <a:schemeClr val="tx1"/>
            </a:solidFill>
            <a:round/>
            <a:headEnd/>
            <a:tailEnd/>
          </a:ln>
        </p:spPr>
        <p:txBody>
          <a:bodyPr wrap="none" anchor="ctr"/>
          <a:lstStyle/>
          <a:p>
            <a:endParaRPr lang="en-GB"/>
          </a:p>
        </p:txBody>
      </p:sp>
      <p:sp>
        <p:nvSpPr>
          <p:cNvPr id="47113" name="Oval 13"/>
          <p:cNvSpPr>
            <a:spLocks noChangeArrowheads="1"/>
          </p:cNvSpPr>
          <p:nvPr/>
        </p:nvSpPr>
        <p:spPr bwMode="auto">
          <a:xfrm>
            <a:off x="996950" y="3206750"/>
            <a:ext cx="215900" cy="139700"/>
          </a:xfrm>
          <a:prstGeom prst="ellipse">
            <a:avLst/>
          </a:prstGeom>
          <a:solidFill>
            <a:schemeClr val="accent1"/>
          </a:solidFill>
          <a:ln w="12700">
            <a:solidFill>
              <a:schemeClr val="tx1"/>
            </a:solidFill>
            <a:round/>
            <a:headEnd/>
            <a:tailEnd/>
          </a:ln>
        </p:spPr>
        <p:txBody>
          <a:bodyPr wrap="none" anchor="ctr"/>
          <a:lstStyle/>
          <a:p>
            <a:endParaRPr lang="en-GB"/>
          </a:p>
        </p:txBody>
      </p:sp>
      <p:sp>
        <p:nvSpPr>
          <p:cNvPr id="47114" name="Oval 14"/>
          <p:cNvSpPr>
            <a:spLocks noChangeArrowheads="1"/>
          </p:cNvSpPr>
          <p:nvPr/>
        </p:nvSpPr>
        <p:spPr bwMode="auto">
          <a:xfrm>
            <a:off x="1530350" y="2901950"/>
            <a:ext cx="215900" cy="139700"/>
          </a:xfrm>
          <a:prstGeom prst="ellipse">
            <a:avLst/>
          </a:prstGeom>
          <a:solidFill>
            <a:schemeClr val="accent1"/>
          </a:solidFill>
          <a:ln w="12700">
            <a:solidFill>
              <a:schemeClr val="tx1"/>
            </a:solidFill>
            <a:round/>
            <a:headEnd/>
            <a:tailEnd/>
          </a:ln>
        </p:spPr>
        <p:txBody>
          <a:bodyPr wrap="none" anchor="ctr"/>
          <a:lstStyle/>
          <a:p>
            <a:endParaRPr lang="en-GB"/>
          </a:p>
        </p:txBody>
      </p:sp>
      <p:sp>
        <p:nvSpPr>
          <p:cNvPr id="47115" name="Oval 15"/>
          <p:cNvSpPr>
            <a:spLocks noChangeArrowheads="1"/>
          </p:cNvSpPr>
          <p:nvPr/>
        </p:nvSpPr>
        <p:spPr bwMode="auto">
          <a:xfrm>
            <a:off x="1987550" y="3054350"/>
            <a:ext cx="215900" cy="139700"/>
          </a:xfrm>
          <a:prstGeom prst="ellipse">
            <a:avLst/>
          </a:prstGeom>
          <a:solidFill>
            <a:schemeClr val="accent1"/>
          </a:solidFill>
          <a:ln w="12700">
            <a:solidFill>
              <a:schemeClr val="tx1"/>
            </a:solidFill>
            <a:round/>
            <a:headEnd/>
            <a:tailEnd/>
          </a:ln>
        </p:spPr>
        <p:txBody>
          <a:bodyPr wrap="none" anchor="ctr"/>
          <a:lstStyle/>
          <a:p>
            <a:endParaRPr lang="en-GB"/>
          </a:p>
        </p:txBody>
      </p:sp>
      <p:sp>
        <p:nvSpPr>
          <p:cNvPr id="47116" name="Oval 16"/>
          <p:cNvSpPr>
            <a:spLocks noChangeArrowheads="1"/>
          </p:cNvSpPr>
          <p:nvPr/>
        </p:nvSpPr>
        <p:spPr bwMode="auto">
          <a:xfrm>
            <a:off x="692150" y="3740150"/>
            <a:ext cx="215900" cy="139700"/>
          </a:xfrm>
          <a:prstGeom prst="ellipse">
            <a:avLst/>
          </a:prstGeom>
          <a:solidFill>
            <a:schemeClr val="accent1"/>
          </a:solidFill>
          <a:ln w="12700">
            <a:solidFill>
              <a:schemeClr val="tx1"/>
            </a:solidFill>
            <a:round/>
            <a:headEnd/>
            <a:tailEnd/>
          </a:ln>
        </p:spPr>
        <p:txBody>
          <a:bodyPr wrap="none" anchor="ctr"/>
          <a:lstStyle/>
          <a:p>
            <a:endParaRPr lang="en-GB"/>
          </a:p>
        </p:txBody>
      </p:sp>
      <p:sp>
        <p:nvSpPr>
          <p:cNvPr id="47117" name="Oval 17"/>
          <p:cNvSpPr>
            <a:spLocks noChangeArrowheads="1"/>
          </p:cNvSpPr>
          <p:nvPr/>
        </p:nvSpPr>
        <p:spPr bwMode="auto">
          <a:xfrm>
            <a:off x="1073150" y="3968750"/>
            <a:ext cx="215900" cy="139700"/>
          </a:xfrm>
          <a:prstGeom prst="ellipse">
            <a:avLst/>
          </a:prstGeom>
          <a:solidFill>
            <a:schemeClr val="accent1"/>
          </a:solidFill>
          <a:ln w="12700">
            <a:solidFill>
              <a:schemeClr val="tx1"/>
            </a:solidFill>
            <a:round/>
            <a:headEnd/>
            <a:tailEnd/>
          </a:ln>
        </p:spPr>
        <p:txBody>
          <a:bodyPr wrap="none" anchor="ctr"/>
          <a:lstStyle/>
          <a:p>
            <a:endParaRPr lang="en-GB"/>
          </a:p>
        </p:txBody>
      </p:sp>
      <p:sp>
        <p:nvSpPr>
          <p:cNvPr id="47118" name="Oval 18"/>
          <p:cNvSpPr>
            <a:spLocks noChangeArrowheads="1"/>
          </p:cNvSpPr>
          <p:nvPr/>
        </p:nvSpPr>
        <p:spPr bwMode="auto">
          <a:xfrm>
            <a:off x="1377950" y="3587750"/>
            <a:ext cx="215900" cy="139700"/>
          </a:xfrm>
          <a:prstGeom prst="ellipse">
            <a:avLst/>
          </a:prstGeom>
          <a:solidFill>
            <a:schemeClr val="accent1"/>
          </a:solidFill>
          <a:ln w="12700">
            <a:solidFill>
              <a:schemeClr val="tx1"/>
            </a:solidFill>
            <a:round/>
            <a:headEnd/>
            <a:tailEnd/>
          </a:ln>
        </p:spPr>
        <p:txBody>
          <a:bodyPr wrap="none" anchor="ctr"/>
          <a:lstStyle/>
          <a:p>
            <a:endParaRPr lang="en-GB"/>
          </a:p>
        </p:txBody>
      </p:sp>
      <p:sp>
        <p:nvSpPr>
          <p:cNvPr id="47119" name="Oval 19"/>
          <p:cNvSpPr>
            <a:spLocks noChangeArrowheads="1"/>
          </p:cNvSpPr>
          <p:nvPr/>
        </p:nvSpPr>
        <p:spPr bwMode="auto">
          <a:xfrm>
            <a:off x="1682750" y="4044950"/>
            <a:ext cx="215900" cy="139700"/>
          </a:xfrm>
          <a:prstGeom prst="ellipse">
            <a:avLst/>
          </a:prstGeom>
          <a:solidFill>
            <a:schemeClr val="accent1"/>
          </a:solidFill>
          <a:ln w="12700">
            <a:solidFill>
              <a:schemeClr val="tx1"/>
            </a:solidFill>
            <a:round/>
            <a:headEnd/>
            <a:tailEnd/>
          </a:ln>
        </p:spPr>
        <p:txBody>
          <a:bodyPr wrap="none" anchor="ctr"/>
          <a:lstStyle/>
          <a:p>
            <a:endParaRPr lang="en-GB"/>
          </a:p>
        </p:txBody>
      </p:sp>
      <p:sp>
        <p:nvSpPr>
          <p:cNvPr id="47120" name="Oval 20"/>
          <p:cNvSpPr>
            <a:spLocks noChangeArrowheads="1"/>
          </p:cNvSpPr>
          <p:nvPr/>
        </p:nvSpPr>
        <p:spPr bwMode="auto">
          <a:xfrm>
            <a:off x="2139950" y="3968750"/>
            <a:ext cx="215900" cy="139700"/>
          </a:xfrm>
          <a:prstGeom prst="ellipse">
            <a:avLst/>
          </a:prstGeom>
          <a:solidFill>
            <a:schemeClr val="accent1"/>
          </a:solidFill>
          <a:ln w="12700">
            <a:solidFill>
              <a:schemeClr val="tx1"/>
            </a:solidFill>
            <a:round/>
            <a:headEnd/>
            <a:tailEnd/>
          </a:ln>
        </p:spPr>
        <p:txBody>
          <a:bodyPr wrap="none" anchor="ctr"/>
          <a:lstStyle/>
          <a:p>
            <a:endParaRPr lang="en-GB"/>
          </a:p>
        </p:txBody>
      </p:sp>
      <p:sp>
        <p:nvSpPr>
          <p:cNvPr id="47121" name="Oval 21"/>
          <p:cNvSpPr>
            <a:spLocks noChangeArrowheads="1"/>
          </p:cNvSpPr>
          <p:nvPr/>
        </p:nvSpPr>
        <p:spPr bwMode="auto">
          <a:xfrm>
            <a:off x="1911350" y="3663950"/>
            <a:ext cx="215900" cy="139700"/>
          </a:xfrm>
          <a:prstGeom prst="ellipse">
            <a:avLst/>
          </a:prstGeom>
          <a:solidFill>
            <a:schemeClr val="accent1"/>
          </a:solidFill>
          <a:ln w="12700">
            <a:solidFill>
              <a:schemeClr val="tx1"/>
            </a:solidFill>
            <a:round/>
            <a:headEnd/>
            <a:tailEnd/>
          </a:ln>
        </p:spPr>
        <p:txBody>
          <a:bodyPr wrap="none" anchor="ctr"/>
          <a:lstStyle/>
          <a:p>
            <a:endParaRPr lang="en-GB"/>
          </a:p>
        </p:txBody>
      </p:sp>
      <p:sp>
        <p:nvSpPr>
          <p:cNvPr id="47122" name="Oval 22"/>
          <p:cNvSpPr>
            <a:spLocks noChangeArrowheads="1"/>
          </p:cNvSpPr>
          <p:nvPr/>
        </p:nvSpPr>
        <p:spPr bwMode="auto">
          <a:xfrm>
            <a:off x="2368550" y="3663950"/>
            <a:ext cx="215900" cy="139700"/>
          </a:xfrm>
          <a:prstGeom prst="ellipse">
            <a:avLst/>
          </a:prstGeom>
          <a:solidFill>
            <a:schemeClr val="accent1"/>
          </a:solidFill>
          <a:ln w="12700">
            <a:solidFill>
              <a:schemeClr val="tx1"/>
            </a:solidFill>
            <a:round/>
            <a:headEnd/>
            <a:tailEnd/>
          </a:ln>
        </p:spPr>
        <p:txBody>
          <a:bodyPr wrap="none" anchor="ctr"/>
          <a:lstStyle/>
          <a:p>
            <a:endParaRPr lang="en-GB"/>
          </a:p>
        </p:txBody>
      </p:sp>
      <p:sp>
        <p:nvSpPr>
          <p:cNvPr id="47123" name="Line 23"/>
          <p:cNvSpPr>
            <a:spLocks noChangeShapeType="1"/>
          </p:cNvSpPr>
          <p:nvPr/>
        </p:nvSpPr>
        <p:spPr bwMode="auto">
          <a:xfrm flipV="1">
            <a:off x="1143000" y="2438400"/>
            <a:ext cx="457200" cy="762000"/>
          </a:xfrm>
          <a:prstGeom prst="line">
            <a:avLst/>
          </a:prstGeom>
          <a:noFill/>
          <a:ln w="12700">
            <a:solidFill>
              <a:schemeClr val="tx1"/>
            </a:solidFill>
            <a:round/>
            <a:headEnd type="none" w="sm" len="sm"/>
            <a:tailEnd type="stealth" w="med" len="lg"/>
          </a:ln>
        </p:spPr>
        <p:txBody>
          <a:bodyPr wrap="none" anchor="ctr"/>
          <a:lstStyle/>
          <a:p>
            <a:endParaRPr lang="en-GB"/>
          </a:p>
        </p:txBody>
      </p:sp>
      <p:sp>
        <p:nvSpPr>
          <p:cNvPr id="47124" name="Line 24"/>
          <p:cNvSpPr>
            <a:spLocks noChangeShapeType="1"/>
          </p:cNvSpPr>
          <p:nvPr/>
        </p:nvSpPr>
        <p:spPr bwMode="auto">
          <a:xfrm flipV="1">
            <a:off x="1600200" y="2438400"/>
            <a:ext cx="76200" cy="457200"/>
          </a:xfrm>
          <a:prstGeom prst="line">
            <a:avLst/>
          </a:prstGeom>
          <a:noFill/>
          <a:ln w="12700">
            <a:solidFill>
              <a:schemeClr val="tx1"/>
            </a:solidFill>
            <a:round/>
            <a:headEnd type="none" w="sm" len="sm"/>
            <a:tailEnd type="none" w="sm" len="sm"/>
          </a:ln>
        </p:spPr>
        <p:txBody>
          <a:bodyPr wrap="none" anchor="ctr"/>
          <a:lstStyle/>
          <a:p>
            <a:endParaRPr lang="en-GB"/>
          </a:p>
        </p:txBody>
      </p:sp>
      <p:sp>
        <p:nvSpPr>
          <p:cNvPr id="47125" name="Line 25"/>
          <p:cNvSpPr>
            <a:spLocks noChangeShapeType="1"/>
          </p:cNvSpPr>
          <p:nvPr/>
        </p:nvSpPr>
        <p:spPr bwMode="auto">
          <a:xfrm flipH="1" flipV="1">
            <a:off x="1676400" y="2438400"/>
            <a:ext cx="381000" cy="609600"/>
          </a:xfrm>
          <a:prstGeom prst="line">
            <a:avLst/>
          </a:prstGeom>
          <a:noFill/>
          <a:ln w="12700">
            <a:solidFill>
              <a:schemeClr val="tx1"/>
            </a:solidFill>
            <a:round/>
            <a:headEnd type="none" w="sm" len="sm"/>
            <a:tailEnd type="stealth" w="med" len="lg"/>
          </a:ln>
        </p:spPr>
        <p:txBody>
          <a:bodyPr wrap="none" anchor="ctr"/>
          <a:lstStyle/>
          <a:p>
            <a:endParaRPr lang="en-GB"/>
          </a:p>
        </p:txBody>
      </p:sp>
      <p:sp>
        <p:nvSpPr>
          <p:cNvPr id="47126" name="Line 26"/>
          <p:cNvSpPr>
            <a:spLocks noChangeShapeType="1"/>
          </p:cNvSpPr>
          <p:nvPr/>
        </p:nvSpPr>
        <p:spPr bwMode="auto">
          <a:xfrm flipV="1">
            <a:off x="838200" y="3352800"/>
            <a:ext cx="228600" cy="381000"/>
          </a:xfrm>
          <a:prstGeom prst="line">
            <a:avLst/>
          </a:prstGeom>
          <a:noFill/>
          <a:ln w="12700">
            <a:solidFill>
              <a:schemeClr val="tx1"/>
            </a:solidFill>
            <a:round/>
            <a:headEnd type="none" w="sm" len="sm"/>
            <a:tailEnd type="stealth" w="med" len="lg"/>
          </a:ln>
        </p:spPr>
        <p:txBody>
          <a:bodyPr wrap="none" anchor="ctr"/>
          <a:lstStyle/>
          <a:p>
            <a:endParaRPr lang="en-GB"/>
          </a:p>
        </p:txBody>
      </p:sp>
      <p:sp>
        <p:nvSpPr>
          <p:cNvPr id="47127" name="Line 27"/>
          <p:cNvSpPr>
            <a:spLocks noChangeShapeType="1"/>
          </p:cNvSpPr>
          <p:nvPr/>
        </p:nvSpPr>
        <p:spPr bwMode="auto">
          <a:xfrm flipV="1">
            <a:off x="1143000" y="3352800"/>
            <a:ext cx="0" cy="609600"/>
          </a:xfrm>
          <a:prstGeom prst="line">
            <a:avLst/>
          </a:prstGeom>
          <a:noFill/>
          <a:ln w="12700">
            <a:solidFill>
              <a:schemeClr val="tx1"/>
            </a:solidFill>
            <a:round/>
            <a:headEnd type="none" w="sm" len="sm"/>
            <a:tailEnd type="stealth" w="med" len="lg"/>
          </a:ln>
        </p:spPr>
        <p:txBody>
          <a:bodyPr wrap="none" anchor="ctr"/>
          <a:lstStyle/>
          <a:p>
            <a:endParaRPr lang="en-GB"/>
          </a:p>
        </p:txBody>
      </p:sp>
      <p:sp>
        <p:nvSpPr>
          <p:cNvPr id="47128" name="Line 28"/>
          <p:cNvSpPr>
            <a:spLocks noChangeShapeType="1"/>
          </p:cNvSpPr>
          <p:nvPr/>
        </p:nvSpPr>
        <p:spPr bwMode="auto">
          <a:xfrm flipH="1" flipV="1">
            <a:off x="1219200" y="3352800"/>
            <a:ext cx="228600" cy="228600"/>
          </a:xfrm>
          <a:prstGeom prst="line">
            <a:avLst/>
          </a:prstGeom>
          <a:noFill/>
          <a:ln w="12700">
            <a:solidFill>
              <a:schemeClr val="tx1"/>
            </a:solidFill>
            <a:round/>
            <a:headEnd type="none" w="sm" len="sm"/>
            <a:tailEnd type="stealth" w="med" len="lg"/>
          </a:ln>
        </p:spPr>
        <p:txBody>
          <a:bodyPr wrap="none" anchor="ctr"/>
          <a:lstStyle/>
          <a:p>
            <a:endParaRPr lang="en-GB"/>
          </a:p>
        </p:txBody>
      </p:sp>
      <p:sp>
        <p:nvSpPr>
          <p:cNvPr id="47129" name="Line 29"/>
          <p:cNvSpPr>
            <a:spLocks noChangeShapeType="1"/>
          </p:cNvSpPr>
          <p:nvPr/>
        </p:nvSpPr>
        <p:spPr bwMode="auto">
          <a:xfrm flipV="1">
            <a:off x="1219200" y="3733800"/>
            <a:ext cx="228600" cy="228600"/>
          </a:xfrm>
          <a:prstGeom prst="line">
            <a:avLst/>
          </a:prstGeom>
          <a:noFill/>
          <a:ln w="12700">
            <a:solidFill>
              <a:schemeClr val="tx1"/>
            </a:solidFill>
            <a:round/>
            <a:headEnd type="none" w="sm" len="sm"/>
            <a:tailEnd type="stealth" w="med" len="lg"/>
          </a:ln>
        </p:spPr>
        <p:txBody>
          <a:bodyPr wrap="none" anchor="ctr"/>
          <a:lstStyle/>
          <a:p>
            <a:endParaRPr lang="en-GB"/>
          </a:p>
        </p:txBody>
      </p:sp>
      <p:sp>
        <p:nvSpPr>
          <p:cNvPr id="47130" name="Line 30"/>
          <p:cNvSpPr>
            <a:spLocks noChangeShapeType="1"/>
          </p:cNvSpPr>
          <p:nvPr/>
        </p:nvSpPr>
        <p:spPr bwMode="auto">
          <a:xfrm flipV="1">
            <a:off x="1524000" y="3048000"/>
            <a:ext cx="76200" cy="533400"/>
          </a:xfrm>
          <a:prstGeom prst="line">
            <a:avLst/>
          </a:prstGeom>
          <a:noFill/>
          <a:ln w="12700">
            <a:solidFill>
              <a:schemeClr val="tx1"/>
            </a:solidFill>
            <a:round/>
            <a:headEnd type="none" w="sm" len="sm"/>
            <a:tailEnd type="stealth" w="med" len="lg"/>
          </a:ln>
        </p:spPr>
        <p:txBody>
          <a:bodyPr wrap="none" anchor="ctr"/>
          <a:lstStyle/>
          <a:p>
            <a:endParaRPr lang="en-GB"/>
          </a:p>
        </p:txBody>
      </p:sp>
      <p:sp>
        <p:nvSpPr>
          <p:cNvPr id="47131" name="Line 31"/>
          <p:cNvSpPr>
            <a:spLocks noChangeShapeType="1"/>
          </p:cNvSpPr>
          <p:nvPr/>
        </p:nvSpPr>
        <p:spPr bwMode="auto">
          <a:xfrm flipH="1" flipV="1">
            <a:off x="1676400" y="3048000"/>
            <a:ext cx="304800" cy="609600"/>
          </a:xfrm>
          <a:prstGeom prst="line">
            <a:avLst/>
          </a:prstGeom>
          <a:noFill/>
          <a:ln w="12700">
            <a:solidFill>
              <a:schemeClr val="tx1"/>
            </a:solidFill>
            <a:round/>
            <a:headEnd type="none" w="sm" len="sm"/>
            <a:tailEnd type="stealth" w="med" len="lg"/>
          </a:ln>
        </p:spPr>
        <p:txBody>
          <a:bodyPr wrap="none" anchor="ctr"/>
          <a:lstStyle/>
          <a:p>
            <a:endParaRPr lang="en-GB"/>
          </a:p>
        </p:txBody>
      </p:sp>
      <p:sp>
        <p:nvSpPr>
          <p:cNvPr id="47132" name="Line 32"/>
          <p:cNvSpPr>
            <a:spLocks noChangeShapeType="1"/>
          </p:cNvSpPr>
          <p:nvPr/>
        </p:nvSpPr>
        <p:spPr bwMode="auto">
          <a:xfrm flipV="1">
            <a:off x="1981200" y="3200400"/>
            <a:ext cx="76200" cy="457200"/>
          </a:xfrm>
          <a:prstGeom prst="line">
            <a:avLst/>
          </a:prstGeom>
          <a:noFill/>
          <a:ln w="12700">
            <a:solidFill>
              <a:schemeClr val="tx1"/>
            </a:solidFill>
            <a:round/>
            <a:headEnd type="none" w="sm" len="sm"/>
            <a:tailEnd type="stealth" w="med" len="lg"/>
          </a:ln>
        </p:spPr>
        <p:txBody>
          <a:bodyPr wrap="none" anchor="ctr"/>
          <a:lstStyle/>
          <a:p>
            <a:endParaRPr lang="en-GB"/>
          </a:p>
        </p:txBody>
      </p:sp>
      <p:sp>
        <p:nvSpPr>
          <p:cNvPr id="47133" name="Line 33"/>
          <p:cNvSpPr>
            <a:spLocks noChangeShapeType="1"/>
          </p:cNvSpPr>
          <p:nvPr/>
        </p:nvSpPr>
        <p:spPr bwMode="auto">
          <a:xfrm flipH="1" flipV="1">
            <a:off x="2133600" y="3200400"/>
            <a:ext cx="304800" cy="457200"/>
          </a:xfrm>
          <a:prstGeom prst="line">
            <a:avLst/>
          </a:prstGeom>
          <a:noFill/>
          <a:ln w="12700">
            <a:solidFill>
              <a:schemeClr val="tx1"/>
            </a:solidFill>
            <a:round/>
            <a:headEnd type="none" w="sm" len="sm"/>
            <a:tailEnd type="stealth" w="med" len="lg"/>
          </a:ln>
        </p:spPr>
        <p:txBody>
          <a:bodyPr wrap="none" anchor="ctr"/>
          <a:lstStyle/>
          <a:p>
            <a:endParaRPr lang="en-GB"/>
          </a:p>
        </p:txBody>
      </p:sp>
      <p:sp>
        <p:nvSpPr>
          <p:cNvPr id="47134" name="Line 34"/>
          <p:cNvSpPr>
            <a:spLocks noChangeShapeType="1"/>
          </p:cNvSpPr>
          <p:nvPr/>
        </p:nvSpPr>
        <p:spPr bwMode="auto">
          <a:xfrm flipV="1">
            <a:off x="1828800" y="3810000"/>
            <a:ext cx="152400" cy="228600"/>
          </a:xfrm>
          <a:prstGeom prst="line">
            <a:avLst/>
          </a:prstGeom>
          <a:noFill/>
          <a:ln w="12700">
            <a:solidFill>
              <a:schemeClr val="tx1"/>
            </a:solidFill>
            <a:round/>
            <a:headEnd type="none" w="sm" len="sm"/>
            <a:tailEnd type="stealth" w="med" len="lg"/>
          </a:ln>
        </p:spPr>
        <p:txBody>
          <a:bodyPr wrap="none" anchor="ctr"/>
          <a:lstStyle/>
          <a:p>
            <a:endParaRPr lang="en-GB"/>
          </a:p>
        </p:txBody>
      </p:sp>
      <p:sp>
        <p:nvSpPr>
          <p:cNvPr id="47135" name="Line 35"/>
          <p:cNvSpPr>
            <a:spLocks noChangeShapeType="1"/>
          </p:cNvSpPr>
          <p:nvPr/>
        </p:nvSpPr>
        <p:spPr bwMode="auto">
          <a:xfrm flipH="1" flipV="1">
            <a:off x="2057400" y="3810000"/>
            <a:ext cx="152400" cy="152400"/>
          </a:xfrm>
          <a:prstGeom prst="line">
            <a:avLst/>
          </a:prstGeom>
          <a:noFill/>
          <a:ln w="12700">
            <a:solidFill>
              <a:schemeClr val="tx1"/>
            </a:solidFill>
            <a:round/>
            <a:headEnd type="none" w="sm" len="sm"/>
            <a:tailEnd type="stealth" w="med" len="lg"/>
          </a:ln>
        </p:spPr>
        <p:txBody>
          <a:bodyPr wrap="none" anchor="ctr"/>
          <a:lstStyle/>
          <a:p>
            <a:endParaRPr lang="en-GB"/>
          </a:p>
        </p:txBody>
      </p:sp>
      <p:sp>
        <p:nvSpPr>
          <p:cNvPr id="47136" name="Oval 36"/>
          <p:cNvSpPr>
            <a:spLocks noChangeArrowheads="1"/>
          </p:cNvSpPr>
          <p:nvPr/>
        </p:nvSpPr>
        <p:spPr bwMode="auto">
          <a:xfrm>
            <a:off x="1377950" y="4121150"/>
            <a:ext cx="215900" cy="139700"/>
          </a:xfrm>
          <a:prstGeom prst="ellipse">
            <a:avLst/>
          </a:prstGeom>
          <a:solidFill>
            <a:schemeClr val="accent1"/>
          </a:solidFill>
          <a:ln w="12700">
            <a:solidFill>
              <a:schemeClr val="tx1"/>
            </a:solidFill>
            <a:round/>
            <a:headEnd/>
            <a:tailEnd/>
          </a:ln>
        </p:spPr>
        <p:txBody>
          <a:bodyPr wrap="none" anchor="ctr"/>
          <a:lstStyle/>
          <a:p>
            <a:endParaRPr lang="en-GB"/>
          </a:p>
        </p:txBody>
      </p:sp>
      <p:sp>
        <p:nvSpPr>
          <p:cNvPr id="47137" name="Oval 37"/>
          <p:cNvSpPr>
            <a:spLocks noChangeArrowheads="1"/>
          </p:cNvSpPr>
          <p:nvPr/>
        </p:nvSpPr>
        <p:spPr bwMode="auto">
          <a:xfrm>
            <a:off x="2063750" y="3435350"/>
            <a:ext cx="215900" cy="139700"/>
          </a:xfrm>
          <a:prstGeom prst="ellipse">
            <a:avLst/>
          </a:prstGeom>
          <a:solidFill>
            <a:schemeClr val="accent1"/>
          </a:solidFill>
          <a:ln w="12700">
            <a:solidFill>
              <a:schemeClr val="tx1"/>
            </a:solidFill>
            <a:round/>
            <a:headEnd/>
            <a:tailEnd/>
          </a:ln>
        </p:spPr>
        <p:txBody>
          <a:bodyPr wrap="none" anchor="ctr"/>
          <a:lstStyle/>
          <a:p>
            <a:endParaRPr lang="en-GB"/>
          </a:p>
        </p:txBody>
      </p:sp>
      <p:sp>
        <p:nvSpPr>
          <p:cNvPr id="47138" name="Line 38"/>
          <p:cNvSpPr>
            <a:spLocks noChangeShapeType="1"/>
          </p:cNvSpPr>
          <p:nvPr/>
        </p:nvSpPr>
        <p:spPr bwMode="auto">
          <a:xfrm flipV="1">
            <a:off x="2133600" y="3200400"/>
            <a:ext cx="0" cy="228600"/>
          </a:xfrm>
          <a:prstGeom prst="line">
            <a:avLst/>
          </a:prstGeom>
          <a:noFill/>
          <a:ln w="12700">
            <a:solidFill>
              <a:schemeClr val="tx1"/>
            </a:solidFill>
            <a:round/>
            <a:headEnd type="none" w="sm" len="sm"/>
            <a:tailEnd type="stealth" w="med" len="lg"/>
          </a:ln>
        </p:spPr>
        <p:txBody>
          <a:bodyPr wrap="none" anchor="ctr"/>
          <a:lstStyle/>
          <a:p>
            <a:endParaRPr lang="en-GB"/>
          </a:p>
        </p:txBody>
      </p:sp>
      <p:sp>
        <p:nvSpPr>
          <p:cNvPr id="47139" name="Line 39"/>
          <p:cNvSpPr>
            <a:spLocks noChangeShapeType="1"/>
          </p:cNvSpPr>
          <p:nvPr/>
        </p:nvSpPr>
        <p:spPr bwMode="auto">
          <a:xfrm flipV="1">
            <a:off x="1447800" y="3733800"/>
            <a:ext cx="76200" cy="381000"/>
          </a:xfrm>
          <a:prstGeom prst="line">
            <a:avLst/>
          </a:prstGeom>
          <a:noFill/>
          <a:ln w="12700">
            <a:solidFill>
              <a:schemeClr val="tx1"/>
            </a:solidFill>
            <a:round/>
            <a:headEnd type="none" w="sm" len="sm"/>
            <a:tailEnd type="stealth" w="med" len="lg"/>
          </a:ln>
        </p:spPr>
        <p:txBody>
          <a:bodyPr wrap="none" anchor="ctr"/>
          <a:lstStyle/>
          <a:p>
            <a:endParaRPr lang="en-GB"/>
          </a:p>
        </p:txBody>
      </p:sp>
      <p:grpSp>
        <p:nvGrpSpPr>
          <p:cNvPr id="47140" name="Group 40"/>
          <p:cNvGrpSpPr>
            <a:grpSpLocks/>
          </p:cNvGrpSpPr>
          <p:nvPr/>
        </p:nvGrpSpPr>
        <p:grpSpPr bwMode="auto">
          <a:xfrm>
            <a:off x="4800600" y="2133600"/>
            <a:ext cx="1284288" cy="1600200"/>
            <a:chOff x="3350" y="1862"/>
            <a:chExt cx="809" cy="1008"/>
          </a:xfrm>
        </p:grpSpPr>
        <p:sp>
          <p:nvSpPr>
            <p:cNvPr id="47156" name="Rectangle 41"/>
            <p:cNvSpPr>
              <a:spLocks noChangeArrowheads="1"/>
            </p:cNvSpPr>
            <p:nvPr/>
          </p:nvSpPr>
          <p:spPr bwMode="auto">
            <a:xfrm>
              <a:off x="3350" y="2582"/>
              <a:ext cx="809" cy="288"/>
            </a:xfrm>
            <a:prstGeom prst="rect">
              <a:avLst/>
            </a:prstGeom>
            <a:noFill/>
            <a:ln w="9525">
              <a:noFill/>
              <a:miter lim="800000"/>
              <a:headEnd/>
              <a:tailEnd/>
            </a:ln>
          </p:spPr>
          <p:txBody>
            <a:bodyPr wrap="none" lIns="92075" tIns="46038" rIns="92075" bIns="46038">
              <a:spAutoFit/>
            </a:bodyPr>
            <a:lstStyle/>
            <a:p>
              <a:r>
                <a:rPr lang="en-US" b="1">
                  <a:solidFill>
                    <a:schemeClr val="bg2"/>
                  </a:solidFill>
                </a:rPr>
                <a:t>MEANS</a:t>
              </a:r>
            </a:p>
          </p:txBody>
        </p:sp>
        <p:sp>
          <p:nvSpPr>
            <p:cNvPr id="47157" name="Rectangle 42"/>
            <p:cNvSpPr>
              <a:spLocks noChangeArrowheads="1"/>
            </p:cNvSpPr>
            <p:nvPr/>
          </p:nvSpPr>
          <p:spPr bwMode="auto">
            <a:xfrm>
              <a:off x="3494" y="1862"/>
              <a:ext cx="521" cy="288"/>
            </a:xfrm>
            <a:prstGeom prst="rect">
              <a:avLst/>
            </a:prstGeom>
            <a:noFill/>
            <a:ln w="9525">
              <a:noFill/>
              <a:miter lim="800000"/>
              <a:headEnd/>
              <a:tailEnd/>
            </a:ln>
          </p:spPr>
          <p:txBody>
            <a:bodyPr wrap="none" lIns="92075" tIns="46038" rIns="92075" bIns="46038">
              <a:spAutoFit/>
            </a:bodyPr>
            <a:lstStyle/>
            <a:p>
              <a:r>
                <a:rPr lang="en-US" b="1">
                  <a:solidFill>
                    <a:schemeClr val="bg2"/>
                  </a:solidFill>
                </a:rPr>
                <a:t>END</a:t>
              </a:r>
            </a:p>
          </p:txBody>
        </p:sp>
        <p:sp>
          <p:nvSpPr>
            <p:cNvPr id="47158" name="Line 43"/>
            <p:cNvSpPr>
              <a:spLocks noChangeShapeType="1"/>
            </p:cNvSpPr>
            <p:nvPr/>
          </p:nvSpPr>
          <p:spPr bwMode="auto">
            <a:xfrm flipV="1">
              <a:off x="3744" y="2112"/>
              <a:ext cx="0" cy="480"/>
            </a:xfrm>
            <a:prstGeom prst="line">
              <a:avLst/>
            </a:prstGeom>
            <a:noFill/>
            <a:ln w="76200">
              <a:solidFill>
                <a:schemeClr val="tx1"/>
              </a:solidFill>
              <a:round/>
              <a:headEnd type="none" w="sm" len="sm"/>
              <a:tailEnd type="stealth" w="med" len="lg"/>
            </a:ln>
          </p:spPr>
          <p:txBody>
            <a:bodyPr wrap="none" anchor="ctr"/>
            <a:lstStyle/>
            <a:p>
              <a:endParaRPr lang="en-GB"/>
            </a:p>
          </p:txBody>
        </p:sp>
      </p:grpSp>
      <p:grpSp>
        <p:nvGrpSpPr>
          <p:cNvPr id="47141" name="Group 44"/>
          <p:cNvGrpSpPr>
            <a:grpSpLocks/>
          </p:cNvGrpSpPr>
          <p:nvPr/>
        </p:nvGrpSpPr>
        <p:grpSpPr bwMode="auto">
          <a:xfrm>
            <a:off x="7351713" y="2971800"/>
            <a:ext cx="1792287" cy="2209800"/>
            <a:chOff x="4631" y="2208"/>
            <a:chExt cx="1129" cy="1392"/>
          </a:xfrm>
        </p:grpSpPr>
        <p:sp>
          <p:nvSpPr>
            <p:cNvPr id="47153" name="Rectangle 45"/>
            <p:cNvSpPr>
              <a:spLocks noChangeArrowheads="1"/>
            </p:cNvSpPr>
            <p:nvPr/>
          </p:nvSpPr>
          <p:spPr bwMode="auto">
            <a:xfrm>
              <a:off x="4727" y="3312"/>
              <a:ext cx="873" cy="288"/>
            </a:xfrm>
            <a:prstGeom prst="rect">
              <a:avLst/>
            </a:prstGeom>
            <a:noFill/>
            <a:ln w="9525">
              <a:noFill/>
              <a:miter lim="800000"/>
              <a:headEnd/>
              <a:tailEnd/>
            </a:ln>
          </p:spPr>
          <p:txBody>
            <a:bodyPr wrap="none" lIns="92075" tIns="46038" rIns="92075" bIns="46038">
              <a:spAutoFit/>
            </a:bodyPr>
            <a:lstStyle/>
            <a:p>
              <a:r>
                <a:rPr lang="en-US" b="1">
                  <a:solidFill>
                    <a:schemeClr val="bg2"/>
                  </a:solidFill>
                </a:rPr>
                <a:t>OPTION</a:t>
              </a:r>
            </a:p>
          </p:txBody>
        </p:sp>
        <p:sp>
          <p:nvSpPr>
            <p:cNvPr id="47154" name="Rectangle 46"/>
            <p:cNvSpPr>
              <a:spLocks noChangeArrowheads="1"/>
            </p:cNvSpPr>
            <p:nvPr/>
          </p:nvSpPr>
          <p:spPr bwMode="auto">
            <a:xfrm>
              <a:off x="4631" y="2208"/>
              <a:ext cx="1129" cy="518"/>
            </a:xfrm>
            <a:prstGeom prst="rect">
              <a:avLst/>
            </a:prstGeom>
            <a:noFill/>
            <a:ln w="9525">
              <a:noFill/>
              <a:miter lim="800000"/>
              <a:headEnd/>
              <a:tailEnd/>
            </a:ln>
          </p:spPr>
          <p:txBody>
            <a:bodyPr wrap="none" lIns="92075" tIns="46038" rIns="92075" bIns="46038">
              <a:spAutoFit/>
            </a:bodyPr>
            <a:lstStyle/>
            <a:p>
              <a:pPr algn="ctr"/>
              <a:r>
                <a:rPr lang="en-US" b="1">
                  <a:solidFill>
                    <a:schemeClr val="bg2"/>
                  </a:solidFill>
                </a:rPr>
                <a:t>Desired</a:t>
              </a:r>
            </a:p>
            <a:p>
              <a:pPr algn="ctr"/>
              <a:r>
                <a:rPr lang="en-US" b="1">
                  <a:solidFill>
                    <a:schemeClr val="bg2"/>
                  </a:solidFill>
                </a:rPr>
                <a:t>OUTCOME</a:t>
              </a:r>
            </a:p>
          </p:txBody>
        </p:sp>
        <p:sp>
          <p:nvSpPr>
            <p:cNvPr id="47155" name="Line 47"/>
            <p:cNvSpPr>
              <a:spLocks noChangeShapeType="1"/>
            </p:cNvSpPr>
            <p:nvPr/>
          </p:nvSpPr>
          <p:spPr bwMode="auto">
            <a:xfrm flipV="1">
              <a:off x="5169" y="2746"/>
              <a:ext cx="0" cy="528"/>
            </a:xfrm>
            <a:prstGeom prst="line">
              <a:avLst/>
            </a:prstGeom>
            <a:noFill/>
            <a:ln w="76200">
              <a:solidFill>
                <a:schemeClr val="tx1"/>
              </a:solidFill>
              <a:round/>
              <a:headEnd type="none" w="sm" len="sm"/>
              <a:tailEnd type="stealth" w="med" len="lg"/>
            </a:ln>
          </p:spPr>
          <p:txBody>
            <a:bodyPr wrap="none" anchor="ctr"/>
            <a:lstStyle/>
            <a:p>
              <a:endParaRPr lang="en-GB"/>
            </a:p>
          </p:txBody>
        </p:sp>
      </p:grpSp>
      <p:sp>
        <p:nvSpPr>
          <p:cNvPr id="47142" name="Rectangle 48"/>
          <p:cNvSpPr>
            <a:spLocks noChangeArrowheads="1"/>
          </p:cNvSpPr>
          <p:nvPr/>
        </p:nvSpPr>
        <p:spPr bwMode="auto">
          <a:xfrm>
            <a:off x="593725" y="5013325"/>
            <a:ext cx="3830638" cy="1006475"/>
          </a:xfrm>
          <a:prstGeom prst="rect">
            <a:avLst/>
          </a:prstGeom>
          <a:noFill/>
          <a:ln w="9525">
            <a:noFill/>
            <a:miter lim="800000"/>
            <a:headEnd/>
            <a:tailEnd/>
          </a:ln>
        </p:spPr>
        <p:txBody>
          <a:bodyPr wrap="none" lIns="92075" tIns="46038" rIns="92075" bIns="46038">
            <a:spAutoFit/>
          </a:bodyPr>
          <a:lstStyle/>
          <a:p>
            <a:pPr algn="ctr"/>
            <a:r>
              <a:rPr lang="en-US" sz="2000">
                <a:solidFill>
                  <a:schemeClr val="bg2"/>
                </a:solidFill>
              </a:rPr>
              <a:t>If possible - convert the language to</a:t>
            </a:r>
          </a:p>
          <a:p>
            <a:pPr algn="ctr"/>
            <a:r>
              <a:rPr lang="en-US" sz="2000">
                <a:solidFill>
                  <a:schemeClr val="bg2"/>
                </a:solidFill>
              </a:rPr>
              <a:t>proposition - put in a verb,</a:t>
            </a:r>
          </a:p>
          <a:p>
            <a:pPr algn="ctr"/>
            <a:r>
              <a:rPr lang="en-US" sz="2000">
                <a:solidFill>
                  <a:schemeClr val="bg2"/>
                </a:solidFill>
              </a:rPr>
              <a:t>get rid of questions</a:t>
            </a:r>
          </a:p>
        </p:txBody>
      </p:sp>
      <p:sp>
        <p:nvSpPr>
          <p:cNvPr id="47143" name="Rectangle 49"/>
          <p:cNvSpPr>
            <a:spLocks noChangeArrowheads="1"/>
          </p:cNvSpPr>
          <p:nvPr/>
        </p:nvSpPr>
        <p:spPr bwMode="auto">
          <a:xfrm>
            <a:off x="533400" y="4953000"/>
            <a:ext cx="3886200" cy="1143000"/>
          </a:xfrm>
          <a:prstGeom prst="rect">
            <a:avLst/>
          </a:prstGeom>
          <a:noFill/>
          <a:ln w="12700">
            <a:solidFill>
              <a:schemeClr val="tx1"/>
            </a:solidFill>
            <a:miter lim="800000"/>
            <a:headEnd/>
            <a:tailEnd/>
          </a:ln>
        </p:spPr>
        <p:txBody>
          <a:bodyPr wrap="none" anchor="ctr"/>
          <a:lstStyle/>
          <a:p>
            <a:endParaRPr lang="en-GB"/>
          </a:p>
        </p:txBody>
      </p:sp>
      <p:grpSp>
        <p:nvGrpSpPr>
          <p:cNvPr id="47144" name="Group 50"/>
          <p:cNvGrpSpPr>
            <a:grpSpLocks/>
          </p:cNvGrpSpPr>
          <p:nvPr/>
        </p:nvGrpSpPr>
        <p:grpSpPr bwMode="auto">
          <a:xfrm>
            <a:off x="6308725" y="1355725"/>
            <a:ext cx="1335088" cy="1187450"/>
            <a:chOff x="3974" y="854"/>
            <a:chExt cx="841" cy="748"/>
          </a:xfrm>
        </p:grpSpPr>
        <p:sp>
          <p:nvSpPr>
            <p:cNvPr id="47151" name="Rectangle 51"/>
            <p:cNvSpPr>
              <a:spLocks noChangeArrowheads="1"/>
            </p:cNvSpPr>
            <p:nvPr/>
          </p:nvSpPr>
          <p:spPr bwMode="auto">
            <a:xfrm>
              <a:off x="3974" y="854"/>
              <a:ext cx="841" cy="748"/>
            </a:xfrm>
            <a:prstGeom prst="rect">
              <a:avLst/>
            </a:prstGeom>
            <a:noFill/>
            <a:ln w="9525">
              <a:noFill/>
              <a:miter lim="800000"/>
              <a:headEnd/>
              <a:tailEnd/>
            </a:ln>
          </p:spPr>
          <p:txBody>
            <a:bodyPr wrap="none" lIns="92075" tIns="46038" rIns="92075" bIns="46038">
              <a:spAutoFit/>
            </a:bodyPr>
            <a:lstStyle/>
            <a:p>
              <a:pPr algn="ctr"/>
              <a:r>
                <a:rPr lang="en-US">
                  <a:solidFill>
                    <a:schemeClr val="bg2"/>
                  </a:solidFill>
                </a:rPr>
                <a:t>Direction</a:t>
              </a:r>
            </a:p>
            <a:p>
              <a:pPr algn="ctr"/>
              <a:r>
                <a:rPr lang="en-US">
                  <a:solidFill>
                    <a:schemeClr val="bg2"/>
                  </a:solidFill>
                </a:rPr>
                <a:t>of</a:t>
              </a:r>
            </a:p>
            <a:p>
              <a:pPr algn="ctr"/>
              <a:r>
                <a:rPr lang="en-US">
                  <a:solidFill>
                    <a:schemeClr val="bg2"/>
                  </a:solidFill>
                </a:rPr>
                <a:t>Arrow</a:t>
              </a:r>
            </a:p>
          </p:txBody>
        </p:sp>
        <p:sp>
          <p:nvSpPr>
            <p:cNvPr id="47152" name="Rectangle 52"/>
            <p:cNvSpPr>
              <a:spLocks noChangeArrowheads="1"/>
            </p:cNvSpPr>
            <p:nvPr/>
          </p:nvSpPr>
          <p:spPr bwMode="auto">
            <a:xfrm>
              <a:off x="3988" y="868"/>
              <a:ext cx="808" cy="712"/>
            </a:xfrm>
            <a:prstGeom prst="rect">
              <a:avLst/>
            </a:prstGeom>
            <a:noFill/>
            <a:ln w="12700">
              <a:solidFill>
                <a:schemeClr val="tx1"/>
              </a:solidFill>
              <a:miter lim="800000"/>
              <a:headEnd/>
              <a:tailEnd/>
            </a:ln>
          </p:spPr>
          <p:txBody>
            <a:bodyPr wrap="none" anchor="ctr"/>
            <a:lstStyle/>
            <a:p>
              <a:endParaRPr lang="en-GB"/>
            </a:p>
          </p:txBody>
        </p:sp>
      </p:grpSp>
      <p:sp>
        <p:nvSpPr>
          <p:cNvPr id="47145" name="Rectangle 53"/>
          <p:cNvSpPr>
            <a:spLocks noChangeArrowheads="1"/>
          </p:cNvSpPr>
          <p:nvPr/>
        </p:nvSpPr>
        <p:spPr bwMode="auto">
          <a:xfrm>
            <a:off x="539750" y="1301750"/>
            <a:ext cx="1974850" cy="444500"/>
          </a:xfrm>
          <a:prstGeom prst="rect">
            <a:avLst/>
          </a:prstGeom>
          <a:noFill/>
          <a:ln w="12700">
            <a:solidFill>
              <a:schemeClr val="tx1"/>
            </a:solidFill>
            <a:miter lim="800000"/>
            <a:headEnd/>
            <a:tailEnd/>
          </a:ln>
        </p:spPr>
        <p:txBody>
          <a:bodyPr wrap="none" anchor="ctr"/>
          <a:lstStyle/>
          <a:p>
            <a:endParaRPr lang="en-GB"/>
          </a:p>
        </p:txBody>
      </p:sp>
      <p:grpSp>
        <p:nvGrpSpPr>
          <p:cNvPr id="47146" name="Group 54"/>
          <p:cNvGrpSpPr>
            <a:grpSpLocks/>
          </p:cNvGrpSpPr>
          <p:nvPr/>
        </p:nvGrpSpPr>
        <p:grpSpPr bwMode="auto">
          <a:xfrm>
            <a:off x="5546725" y="3962400"/>
            <a:ext cx="1539875" cy="1828800"/>
            <a:chOff x="3494" y="2496"/>
            <a:chExt cx="970" cy="1152"/>
          </a:xfrm>
        </p:grpSpPr>
        <p:sp>
          <p:nvSpPr>
            <p:cNvPr id="47147" name="Text Box 55"/>
            <p:cNvSpPr txBox="1">
              <a:spLocks noChangeArrowheads="1"/>
            </p:cNvSpPr>
            <p:nvPr/>
          </p:nvSpPr>
          <p:spPr bwMode="auto">
            <a:xfrm>
              <a:off x="3792" y="3360"/>
              <a:ext cx="672" cy="288"/>
            </a:xfrm>
            <a:prstGeom prst="rect">
              <a:avLst/>
            </a:prstGeom>
            <a:noFill/>
            <a:ln w="12700">
              <a:noFill/>
              <a:miter lim="800000"/>
              <a:headEnd type="none" w="sm" len="sm"/>
              <a:tailEnd type="none" w="sm" len="sm"/>
            </a:ln>
          </p:spPr>
          <p:txBody>
            <a:bodyPr wrap="none">
              <a:spAutoFit/>
            </a:bodyPr>
            <a:lstStyle/>
            <a:p>
              <a:r>
                <a:rPr lang="en-GB" b="1">
                  <a:solidFill>
                    <a:schemeClr val="tx1"/>
                  </a:solidFill>
                </a:rPr>
                <a:t>ISSUE</a:t>
              </a:r>
              <a:endParaRPr lang="en-US" b="1">
                <a:solidFill>
                  <a:schemeClr val="tx1"/>
                </a:solidFill>
              </a:endParaRPr>
            </a:p>
          </p:txBody>
        </p:sp>
        <p:sp>
          <p:nvSpPr>
            <p:cNvPr id="47148" name="Line 56"/>
            <p:cNvSpPr>
              <a:spLocks noChangeShapeType="1"/>
            </p:cNvSpPr>
            <p:nvPr/>
          </p:nvSpPr>
          <p:spPr bwMode="auto">
            <a:xfrm flipV="1">
              <a:off x="4128" y="2784"/>
              <a:ext cx="0" cy="528"/>
            </a:xfrm>
            <a:prstGeom prst="line">
              <a:avLst/>
            </a:prstGeom>
            <a:noFill/>
            <a:ln w="76200">
              <a:solidFill>
                <a:schemeClr val="tx1"/>
              </a:solidFill>
              <a:round/>
              <a:headEnd type="none" w="sm" len="sm"/>
              <a:tailEnd type="stealth" w="med" len="lg"/>
            </a:ln>
          </p:spPr>
          <p:txBody>
            <a:bodyPr wrap="none" anchor="ctr"/>
            <a:lstStyle/>
            <a:p>
              <a:endParaRPr lang="en-GB"/>
            </a:p>
          </p:txBody>
        </p:sp>
        <p:sp>
          <p:nvSpPr>
            <p:cNvPr id="47149" name="Text Box 57"/>
            <p:cNvSpPr txBox="1">
              <a:spLocks noChangeArrowheads="1"/>
            </p:cNvSpPr>
            <p:nvPr/>
          </p:nvSpPr>
          <p:spPr bwMode="auto">
            <a:xfrm>
              <a:off x="3792" y="2496"/>
              <a:ext cx="672" cy="288"/>
            </a:xfrm>
            <a:prstGeom prst="rect">
              <a:avLst/>
            </a:prstGeom>
            <a:noFill/>
            <a:ln w="12700">
              <a:noFill/>
              <a:miter lim="800000"/>
              <a:headEnd type="none" w="sm" len="sm"/>
              <a:tailEnd type="none" w="sm" len="sm"/>
            </a:ln>
          </p:spPr>
          <p:txBody>
            <a:bodyPr wrap="none">
              <a:spAutoFit/>
            </a:bodyPr>
            <a:lstStyle/>
            <a:p>
              <a:r>
                <a:rPr lang="en-GB" b="1">
                  <a:solidFill>
                    <a:schemeClr val="tx1"/>
                  </a:solidFill>
                </a:rPr>
                <a:t>ISSUE</a:t>
              </a:r>
              <a:endParaRPr lang="en-US" b="1">
                <a:solidFill>
                  <a:schemeClr val="tx1"/>
                </a:solidFill>
              </a:endParaRPr>
            </a:p>
          </p:txBody>
        </p:sp>
        <p:sp>
          <p:nvSpPr>
            <p:cNvPr id="47150" name="Text Box 58"/>
            <p:cNvSpPr txBox="1">
              <a:spLocks noChangeArrowheads="1"/>
            </p:cNvSpPr>
            <p:nvPr/>
          </p:nvSpPr>
          <p:spPr bwMode="auto">
            <a:xfrm>
              <a:off x="3494" y="2889"/>
              <a:ext cx="612" cy="250"/>
            </a:xfrm>
            <a:prstGeom prst="rect">
              <a:avLst/>
            </a:prstGeom>
            <a:noFill/>
            <a:ln w="12700">
              <a:noFill/>
              <a:miter lim="800000"/>
              <a:headEnd type="none" w="sm" len="sm"/>
              <a:tailEnd type="none" w="sm" len="sm"/>
            </a:ln>
          </p:spPr>
          <p:txBody>
            <a:bodyPr wrap="none">
              <a:spAutoFit/>
            </a:bodyPr>
            <a:lstStyle/>
            <a:p>
              <a:r>
                <a:rPr lang="en-GB" sz="2000">
                  <a:solidFill>
                    <a:schemeClr val="tx1"/>
                  </a:solidFill>
                </a:rPr>
                <a:t>impacts</a:t>
              </a:r>
              <a:endParaRPr lang="en-US" sz="2000">
                <a:solidFill>
                  <a:schemeClr val="tx1"/>
                </a:solidFill>
              </a:endParaRPr>
            </a:p>
          </p:txBody>
        </p:sp>
      </p:grpSp>
      <p:sp>
        <p:nvSpPr>
          <p:cNvPr id="59" name="TextBox 58"/>
          <p:cNvSpPr txBox="1"/>
          <p:nvPr/>
        </p:nvSpPr>
        <p:spPr>
          <a:xfrm>
            <a:off x="7456958" y="785272"/>
            <a:ext cx="1449436"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p82</a:t>
            </a:r>
            <a:endParaRPr lang="en-GB" sz="1800" i="1" dirty="0">
              <a:solidFill>
                <a:srgbClr val="00B050"/>
              </a:solidFill>
              <a:latin typeface="Tahoma" pitchFamily="34" charset="0"/>
              <a:ea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27584" y="692696"/>
            <a:ext cx="14364419" cy="776525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extBox 1"/>
          <p:cNvSpPr txBox="1"/>
          <p:nvPr/>
        </p:nvSpPr>
        <p:spPr>
          <a:xfrm>
            <a:off x="539552" y="4758107"/>
            <a:ext cx="7920880" cy="1261884"/>
          </a:xfrm>
          <a:prstGeom prst="rect">
            <a:avLst/>
          </a:prstGeom>
          <a:noFill/>
        </p:spPr>
        <p:txBody>
          <a:bodyPr wrap="square" rtlCol="0">
            <a:spAutoFit/>
          </a:bodyPr>
          <a:lstStyle/>
          <a:p>
            <a:r>
              <a:rPr lang="en-GB" dirty="0" smtClean="0">
                <a:solidFill>
                  <a:schemeClr val="tx1"/>
                </a:solidFill>
                <a:latin typeface="Tahoma" pitchFamily="34" charset="0"/>
                <a:ea typeface="Tahoma" pitchFamily="34" charset="0"/>
                <a:cs typeface="Tahoma" pitchFamily="34" charset="0"/>
              </a:rPr>
              <a:t>Different meanings derive from what to do and why to do it</a:t>
            </a:r>
          </a:p>
          <a:p>
            <a:r>
              <a:rPr lang="en-GB" sz="1400" dirty="0" smtClean="0">
                <a:solidFill>
                  <a:schemeClr val="tx1"/>
                </a:solidFill>
                <a:latin typeface="+mn-lt"/>
                <a:ea typeface="Tahoma" pitchFamily="34" charset="0"/>
                <a:cs typeface="Tahoma" pitchFamily="34" charset="0"/>
              </a:rPr>
              <a:t>From: </a:t>
            </a:r>
            <a:r>
              <a:rPr lang="en-GB" sz="1400" dirty="0">
                <a:solidFill>
                  <a:schemeClr val="tx1"/>
                </a:solidFill>
                <a:latin typeface="+mn-lt"/>
              </a:rPr>
              <a:t>Eden, C. and Ackermann, F. Decision Making in Groups theory and practice. Nutt, P. and Wilson, D., Editors. Handbook of Decision Making. Oxford Blackwell; 2010; pp.  2301-272.</a:t>
            </a:r>
            <a:endParaRPr lang="en-GB" sz="1400" dirty="0">
              <a:solidFill>
                <a:schemeClr val="tx1"/>
              </a:solidFill>
              <a:latin typeface="+mn-lt"/>
              <a:ea typeface="Tahoma" pitchFamily="34" charset="0"/>
              <a:cs typeface="Tahoma" pitchFamily="34" charset="0"/>
            </a:endParaRPr>
          </a:p>
        </p:txBody>
      </p:sp>
      <p:sp>
        <p:nvSpPr>
          <p:cNvPr id="4" name="TextBox 3"/>
          <p:cNvSpPr txBox="1"/>
          <p:nvPr/>
        </p:nvSpPr>
        <p:spPr>
          <a:xfrm>
            <a:off x="4508785" y="785272"/>
            <a:ext cx="1576072"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p114</a:t>
            </a:r>
            <a:endParaRPr lang="en-GB" sz="1800" i="1" dirty="0">
              <a:solidFill>
                <a:srgbClr val="00B05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6210135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4" name="Picture 2"/>
          <p:cNvPicPr>
            <a:picLocks noChangeAspect="1" noChangeArrowheads="1"/>
          </p:cNvPicPr>
          <p:nvPr/>
        </p:nvPicPr>
        <p:blipFill>
          <a:blip r:embed="rId2" cstate="print"/>
          <a:srcRect/>
          <a:stretch>
            <a:fillRect/>
          </a:stretch>
        </p:blipFill>
        <p:spPr bwMode="auto">
          <a:xfrm>
            <a:off x="0" y="817563"/>
            <a:ext cx="9144000" cy="6040437"/>
          </a:xfrm>
          <a:prstGeom prst="rect">
            <a:avLst/>
          </a:prstGeom>
          <a:noFill/>
          <a:ln w="9525">
            <a:noFill/>
            <a:miter lim="800000"/>
            <a:headEnd/>
            <a:tailEnd/>
          </a:ln>
        </p:spPr>
      </p:pic>
      <p:sp>
        <p:nvSpPr>
          <p:cNvPr id="54275" name="Text Box 3"/>
          <p:cNvSpPr txBox="1">
            <a:spLocks noChangeArrowheads="1"/>
          </p:cNvSpPr>
          <p:nvPr/>
        </p:nvSpPr>
        <p:spPr bwMode="auto">
          <a:xfrm>
            <a:off x="1102153" y="260350"/>
            <a:ext cx="7430239" cy="646331"/>
          </a:xfrm>
          <a:prstGeom prst="rect">
            <a:avLst/>
          </a:prstGeom>
          <a:noFill/>
          <a:ln w="9525">
            <a:noFill/>
            <a:miter lim="800000"/>
            <a:headEnd/>
            <a:tailEnd/>
          </a:ln>
        </p:spPr>
        <p:txBody>
          <a:bodyPr wrap="none">
            <a:spAutoFit/>
          </a:bodyPr>
          <a:lstStyle/>
          <a:p>
            <a:pPr algn="ctr" eaLnBrk="1" hangingPunct="1"/>
            <a:r>
              <a:rPr lang="en-GB" sz="1800" b="1" dirty="0" smtClean="0">
                <a:solidFill>
                  <a:schemeClr val="tx1"/>
                </a:solidFill>
                <a:latin typeface="Arial" pitchFamily="34" charset="0"/>
                <a:cs typeface="Arial" pitchFamily="34" charset="0"/>
              </a:rPr>
              <a:t>Dementia Forum: After </a:t>
            </a:r>
            <a:r>
              <a:rPr lang="en-GB" sz="1800" b="1" dirty="0">
                <a:solidFill>
                  <a:schemeClr val="tx1"/>
                </a:solidFill>
                <a:latin typeface="Arial" pitchFamily="34" charset="0"/>
                <a:cs typeface="Arial" pitchFamily="34" charset="0"/>
              </a:rPr>
              <a:t>37 </a:t>
            </a:r>
            <a:r>
              <a:rPr lang="en-GB" sz="1800" b="1" dirty="0" err="1">
                <a:solidFill>
                  <a:schemeClr val="tx1"/>
                </a:solidFill>
                <a:latin typeface="Arial" pitchFamily="34" charset="0"/>
                <a:cs typeface="Arial" pitchFamily="34" charset="0"/>
              </a:rPr>
              <a:t>mins</a:t>
            </a:r>
            <a:r>
              <a:rPr lang="en-GB" sz="1800" b="1" dirty="0">
                <a:solidFill>
                  <a:schemeClr val="tx1"/>
                </a:solidFill>
                <a:latin typeface="Arial" pitchFamily="34" charset="0"/>
                <a:cs typeface="Arial" pitchFamily="34" charset="0"/>
              </a:rPr>
              <a:t> issues causally linked (loop in red)</a:t>
            </a:r>
          </a:p>
          <a:p>
            <a:pPr algn="ctr" eaLnBrk="1" hangingPunct="1"/>
            <a:r>
              <a:rPr lang="en-GB" sz="1800" b="1" dirty="0">
                <a:solidFill>
                  <a:schemeClr val="tx1"/>
                </a:solidFill>
                <a:latin typeface="Arial" pitchFamily="34" charset="0"/>
                <a:cs typeface="Arial" pitchFamily="34" charset="0"/>
              </a:rPr>
              <a:t>[15 </a:t>
            </a:r>
            <a:r>
              <a:rPr lang="en-GB" sz="1800" b="1" dirty="0" err="1">
                <a:solidFill>
                  <a:schemeClr val="tx1"/>
                </a:solidFill>
                <a:latin typeface="Arial" pitchFamily="34" charset="0"/>
                <a:cs typeface="Arial" pitchFamily="34" charset="0"/>
              </a:rPr>
              <a:t>mins</a:t>
            </a:r>
            <a:r>
              <a:rPr lang="en-GB" sz="1800" b="1" dirty="0">
                <a:solidFill>
                  <a:schemeClr val="tx1"/>
                </a:solidFill>
                <a:latin typeface="Arial" pitchFamily="34" charset="0"/>
                <a:cs typeface="Arial" pitchFamily="34" charset="0"/>
              </a:rPr>
              <a:t> of linking]</a:t>
            </a:r>
            <a:endParaRPr lang="en-US" sz="1800" b="1" dirty="0">
              <a:solidFill>
                <a:schemeClr val="tx1"/>
              </a:solidFill>
              <a:latin typeface="Arial" pitchFamily="34" charset="0"/>
              <a:cs typeface="Arial" pitchFamily="34" charset="0"/>
            </a:endParaRPr>
          </a:p>
        </p:txBody>
      </p:sp>
      <p:sp>
        <p:nvSpPr>
          <p:cNvPr id="5" name="TextBox 4"/>
          <p:cNvSpPr txBox="1"/>
          <p:nvPr/>
        </p:nvSpPr>
        <p:spPr>
          <a:xfrm>
            <a:off x="7456958" y="632897"/>
            <a:ext cx="1449436"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p54</a:t>
            </a:r>
            <a:endParaRPr lang="en-GB" sz="1800" i="1" dirty="0">
              <a:solidFill>
                <a:srgbClr val="00B050"/>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4274" name="Rectangle 2"/>
          <p:cNvSpPr>
            <a:spLocks noGrp="1" noChangeArrowheads="1"/>
          </p:cNvSpPr>
          <p:nvPr>
            <p:ph type="title"/>
          </p:nvPr>
        </p:nvSpPr>
        <p:spPr>
          <a:xfrm>
            <a:off x="714375" y="285750"/>
            <a:ext cx="7759700" cy="1149350"/>
          </a:xfrm>
        </p:spPr>
        <p:txBody>
          <a:bodyPr/>
          <a:lstStyle/>
          <a:p>
            <a:pPr>
              <a:defRPr/>
            </a:pPr>
            <a:r>
              <a:rPr lang="en-GB" dirty="0" smtClean="0"/>
              <a:t>Try it…</a:t>
            </a:r>
            <a:endParaRPr lang="en-US" dirty="0" smtClean="0"/>
          </a:p>
        </p:txBody>
      </p:sp>
      <p:sp>
        <p:nvSpPr>
          <p:cNvPr id="52227" name="Rectangle 3"/>
          <p:cNvSpPr>
            <a:spLocks noGrp="1" noChangeArrowheads="1"/>
          </p:cNvSpPr>
          <p:nvPr>
            <p:ph type="body" idx="1"/>
          </p:nvPr>
        </p:nvSpPr>
        <p:spPr>
          <a:xfrm>
            <a:off x="642938" y="1643063"/>
            <a:ext cx="7772400" cy="4114800"/>
          </a:xfrm>
        </p:spPr>
        <p:txBody>
          <a:bodyPr/>
          <a:lstStyle/>
          <a:p>
            <a:r>
              <a:rPr lang="en-GB" dirty="0" smtClean="0"/>
              <a:t>Target: link all issues and may be add more issues</a:t>
            </a:r>
          </a:p>
          <a:p>
            <a:endParaRPr lang="en-GB" dirty="0" smtClean="0"/>
          </a:p>
          <a:p>
            <a:pPr>
              <a:buFont typeface="Wingdings" pitchFamily="2" charset="2"/>
              <a:buNone/>
            </a:pPr>
            <a:r>
              <a:rPr lang="en-GB" sz="2400" dirty="0" smtClean="0"/>
              <a:t>Remember </a:t>
            </a:r>
            <a:r>
              <a:rPr lang="en-GB" sz="2400" i="1" dirty="0" smtClean="0"/>
              <a:t>Decision Explorer </a:t>
            </a:r>
            <a:r>
              <a:rPr lang="en-GB" sz="2400" dirty="0" smtClean="0"/>
              <a:t>(DE) is the tool for creating an object in continual transition (TO)</a:t>
            </a:r>
          </a:p>
          <a:p>
            <a:pPr>
              <a:buFont typeface="Wingdings" pitchFamily="2" charset="2"/>
              <a:buNone/>
            </a:pPr>
            <a:r>
              <a:rPr lang="en-GB" sz="2400" dirty="0" smtClean="0"/>
              <a:t>The Transitional Object (TO) is always in transition, so, at all times:</a:t>
            </a:r>
          </a:p>
          <a:p>
            <a:pPr lvl="1">
              <a:buFontTx/>
              <a:buNone/>
            </a:pPr>
            <a:r>
              <a:rPr lang="en-GB" sz="2000" dirty="0" smtClean="0"/>
              <a:t>Add new material, reword existing material, delete and add links</a:t>
            </a:r>
          </a:p>
          <a:p>
            <a:pPr lvl="1">
              <a:buFontTx/>
              <a:buNone/>
            </a:pPr>
            <a:r>
              <a:rPr lang="en-GB" sz="2000" dirty="0" smtClean="0"/>
              <a:t>All through continuing discussion</a:t>
            </a:r>
          </a:p>
          <a:p>
            <a:pPr>
              <a:buFont typeface="Wingdings" pitchFamily="2" charset="2"/>
              <a:buNone/>
            </a:pPr>
            <a:endParaRPr lang="en-US" dirty="0" smtClean="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8850" name="Rectangle 2"/>
          <p:cNvSpPr>
            <a:spLocks noGrp="1" noChangeArrowheads="1"/>
          </p:cNvSpPr>
          <p:nvPr>
            <p:ph type="title"/>
          </p:nvPr>
        </p:nvSpPr>
        <p:spPr/>
        <p:txBody>
          <a:bodyPr/>
          <a:lstStyle/>
          <a:p>
            <a:pPr>
              <a:defRPr/>
            </a:pPr>
            <a:r>
              <a:rPr lang="en-GB" smtClean="0"/>
              <a:t>The timing…</a:t>
            </a:r>
            <a:endParaRPr lang="en-US" smtClean="0"/>
          </a:p>
        </p:txBody>
      </p:sp>
      <p:sp>
        <p:nvSpPr>
          <p:cNvPr id="53251" name="Rectangle 3"/>
          <p:cNvSpPr>
            <a:spLocks noGrp="1" noChangeArrowheads="1"/>
          </p:cNvSpPr>
          <p:nvPr>
            <p:ph type="body" idx="1"/>
          </p:nvPr>
        </p:nvSpPr>
        <p:spPr/>
        <p:txBody>
          <a:bodyPr/>
          <a:lstStyle/>
          <a:p>
            <a:r>
              <a:rPr lang="en-GB" dirty="0" smtClean="0"/>
              <a:t>Time elapsed  01:30/02:25</a:t>
            </a:r>
          </a:p>
          <a:p>
            <a:pPr lvl="1"/>
            <a:r>
              <a:rPr lang="en-GB" dirty="0" smtClean="0"/>
              <a:t>Issue causal linking and exploration and elaboration (35-50mins)</a:t>
            </a:r>
          </a:p>
        </p:txBody>
      </p:sp>
    </p:spTree>
    <p:extLst>
      <p:ext uri="{BB962C8B-B14F-4D97-AF65-F5344CB8AC3E}">
        <p14:creationId xmlns:p14="http://schemas.microsoft.com/office/powerpoint/2010/main" xmlns="" val="180338945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332656"/>
            <a:ext cx="7772400" cy="1470025"/>
          </a:xfrm>
        </p:spPr>
        <p:txBody>
          <a:bodyPr/>
          <a:lstStyle/>
          <a:p>
            <a:pPr algn="ctr">
              <a:defRPr/>
            </a:pPr>
            <a:r>
              <a:rPr lang="en-GB" dirty="0" smtClean="0"/>
              <a:t>Reliability???</a:t>
            </a:r>
            <a:endParaRPr lang="en-GB" dirty="0"/>
          </a:p>
        </p:txBody>
      </p:sp>
      <p:sp>
        <p:nvSpPr>
          <p:cNvPr id="55299" name="Subtitle 2"/>
          <p:cNvSpPr>
            <a:spLocks noGrp="1"/>
          </p:cNvSpPr>
          <p:nvPr>
            <p:ph type="subTitle" idx="1"/>
          </p:nvPr>
        </p:nvSpPr>
        <p:spPr>
          <a:xfrm>
            <a:off x="1475656" y="2564904"/>
            <a:ext cx="6400800" cy="1752600"/>
          </a:xfrm>
        </p:spPr>
        <p:txBody>
          <a:bodyPr/>
          <a:lstStyle/>
          <a:p>
            <a:r>
              <a:rPr lang="en-GB" dirty="0" smtClean="0"/>
              <a:t>“It won’t be the same if we did it again”</a:t>
            </a:r>
          </a:p>
          <a:p>
            <a:r>
              <a:rPr lang="en-GB" dirty="0" smtClean="0"/>
              <a:t>“Is it right?”</a:t>
            </a:r>
          </a:p>
          <a:p>
            <a:endParaRPr lang="en-GB" dirty="0"/>
          </a:p>
          <a:p>
            <a:r>
              <a:rPr lang="en-GB" sz="2400" dirty="0" smtClean="0"/>
              <a:t>It will gradually become increasingly robust as the strategic conversation continues, and the group focuses attention on what is important</a:t>
            </a:r>
          </a:p>
        </p:txBody>
      </p:sp>
      <p:sp>
        <p:nvSpPr>
          <p:cNvPr id="4" name="TextBox 3"/>
          <p:cNvSpPr txBox="1"/>
          <p:nvPr/>
        </p:nvSpPr>
        <p:spPr>
          <a:xfrm>
            <a:off x="6025361" y="1844824"/>
            <a:ext cx="1449436"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p58</a:t>
            </a:r>
            <a:endParaRPr lang="en-GB" sz="1800" i="1" dirty="0">
              <a:solidFill>
                <a:srgbClr val="00B050"/>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7634" name="Rectangle 2"/>
          <p:cNvSpPr>
            <a:spLocks noGrp="1" noChangeArrowheads="1"/>
          </p:cNvSpPr>
          <p:nvPr>
            <p:ph type="title"/>
          </p:nvPr>
        </p:nvSpPr>
        <p:spPr>
          <a:xfrm>
            <a:off x="395536" y="980728"/>
            <a:ext cx="8208912" cy="762000"/>
          </a:xfrm>
        </p:spPr>
        <p:txBody>
          <a:bodyPr/>
          <a:lstStyle/>
          <a:p>
            <a:pPr algn="ctr">
              <a:defRPr/>
            </a:pPr>
            <a:r>
              <a:rPr lang="en-US" sz="3600" dirty="0"/>
              <a:t>Strategy as the Prioritization and Management of Key Issues </a:t>
            </a:r>
            <a:r>
              <a:rPr lang="en-US" sz="2000" dirty="0" smtClean="0"/>
              <a:t>(</a:t>
            </a:r>
            <a:r>
              <a:rPr lang="en-US" sz="2000" dirty="0" err="1" smtClean="0"/>
              <a:t>Chapt</a:t>
            </a:r>
            <a:r>
              <a:rPr lang="en-US" sz="2000" dirty="0" smtClean="0"/>
              <a:t> 3-4</a:t>
            </a:r>
            <a:r>
              <a:rPr lang="en-US" sz="2000" dirty="0"/>
              <a:t>)</a:t>
            </a:r>
            <a:r>
              <a:rPr lang="en-US" sz="3600" dirty="0" smtClean="0"/>
              <a:t/>
            </a:r>
            <a:br>
              <a:rPr lang="en-US" sz="3600" dirty="0" smtClean="0"/>
            </a:br>
            <a:endParaRPr lang="en-GB" sz="2000" dirty="0" smtClean="0"/>
          </a:p>
        </p:txBody>
      </p:sp>
      <p:sp>
        <p:nvSpPr>
          <p:cNvPr id="56323" name="Rectangle 3"/>
          <p:cNvSpPr>
            <a:spLocks noGrp="1" noChangeArrowheads="1"/>
          </p:cNvSpPr>
          <p:nvPr>
            <p:ph type="body" idx="1"/>
          </p:nvPr>
        </p:nvSpPr>
        <p:spPr>
          <a:xfrm>
            <a:off x="755576" y="2057400"/>
            <a:ext cx="7772400" cy="4800600"/>
          </a:xfrm>
        </p:spPr>
        <p:txBody>
          <a:bodyPr/>
          <a:lstStyle/>
          <a:p>
            <a:pPr marL="609600" indent="-609600">
              <a:lnSpc>
                <a:spcPct val="90000"/>
              </a:lnSpc>
              <a:buFont typeface="Wingdings" pitchFamily="2" charset="2"/>
              <a:buNone/>
            </a:pPr>
            <a:r>
              <a:rPr lang="en-US" sz="2400" dirty="0" smtClean="0"/>
              <a:t>Decide the relevant time horizon for your strategy (this is typically 2-5yrs).</a:t>
            </a:r>
          </a:p>
          <a:p>
            <a:pPr marL="609600" indent="-609600">
              <a:lnSpc>
                <a:spcPct val="90000"/>
              </a:lnSpc>
              <a:buFont typeface="Wingdings" pitchFamily="2" charset="2"/>
              <a:buNone/>
            </a:pPr>
            <a:r>
              <a:rPr lang="en-US" sz="2400" dirty="0" smtClean="0"/>
              <a:t>Each member of the group offers at least 4 strategic issues facing the organization over next 2-5 years, for which the strategy is to be developed.  </a:t>
            </a:r>
          </a:p>
          <a:p>
            <a:pPr marL="609600" indent="-609600">
              <a:lnSpc>
                <a:spcPct val="90000"/>
              </a:lnSpc>
              <a:buFont typeface="Wingdings" pitchFamily="2" charset="2"/>
              <a:buNone/>
            </a:pPr>
            <a:r>
              <a:rPr lang="en-US" sz="2400" dirty="0" smtClean="0"/>
              <a:t>Map out the interrelationship between these issues - as you imagine your team might see it – what influences or drives what?</a:t>
            </a:r>
          </a:p>
          <a:p>
            <a:pPr marL="609600" indent="-609600">
              <a:lnSpc>
                <a:spcPct val="90000"/>
              </a:lnSpc>
              <a:buFont typeface="Wingdings" pitchFamily="2" charset="2"/>
              <a:buNone/>
            </a:pPr>
            <a:r>
              <a:rPr lang="en-US" dirty="0" smtClean="0"/>
              <a:t>Identify strategic priorities: </a:t>
            </a:r>
          </a:p>
          <a:p>
            <a:pPr marL="609600" indent="-609600">
              <a:lnSpc>
                <a:spcPct val="90000"/>
              </a:lnSpc>
              <a:buFont typeface="Wingdings" pitchFamily="2" charset="2"/>
              <a:buNone/>
            </a:pPr>
            <a:r>
              <a:rPr lang="en-US" sz="2400" dirty="0" smtClean="0"/>
              <a:t>	*** as top priority, ** medium, and * low.</a:t>
            </a:r>
          </a:p>
          <a:p>
            <a:pPr marL="609600" indent="-609600">
              <a:lnSpc>
                <a:spcPct val="90000"/>
              </a:lnSpc>
            </a:pPr>
            <a:endParaRPr lang="en-US" sz="2400" dirty="0" smtClean="0"/>
          </a:p>
          <a:p>
            <a:pPr marL="990600" lvl="1" indent="-533400">
              <a:lnSpc>
                <a:spcPct val="90000"/>
              </a:lnSpc>
              <a:buFontTx/>
              <a:buNone/>
            </a:pPr>
            <a:endParaRPr lang="en-GB"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8658" name="Rectangle 2"/>
          <p:cNvSpPr>
            <a:spLocks noGrp="1" noChangeArrowheads="1"/>
          </p:cNvSpPr>
          <p:nvPr>
            <p:ph type="title"/>
          </p:nvPr>
        </p:nvSpPr>
        <p:spPr>
          <a:xfrm>
            <a:off x="250825" y="0"/>
            <a:ext cx="8893175" cy="1149350"/>
          </a:xfrm>
        </p:spPr>
        <p:txBody>
          <a:bodyPr/>
          <a:lstStyle/>
          <a:p>
            <a:pPr>
              <a:defRPr/>
            </a:pPr>
            <a:r>
              <a:rPr lang="en-GB" sz="3600" dirty="0" smtClean="0"/>
              <a:t>Analysing for clues about priorities</a:t>
            </a:r>
          </a:p>
        </p:txBody>
      </p:sp>
      <p:sp>
        <p:nvSpPr>
          <p:cNvPr id="57347" name="Rectangle 3"/>
          <p:cNvSpPr>
            <a:spLocks noGrp="1" noChangeArrowheads="1"/>
          </p:cNvSpPr>
          <p:nvPr>
            <p:ph type="body" idx="1"/>
          </p:nvPr>
        </p:nvSpPr>
        <p:spPr>
          <a:xfrm>
            <a:off x="755576" y="1484784"/>
            <a:ext cx="7772400" cy="5256213"/>
          </a:xfrm>
        </p:spPr>
        <p:txBody>
          <a:bodyPr/>
          <a:lstStyle/>
          <a:p>
            <a:pPr>
              <a:lnSpc>
                <a:spcPct val="80000"/>
              </a:lnSpc>
              <a:buFont typeface="Wingdings" pitchFamily="2" charset="2"/>
              <a:buNone/>
            </a:pPr>
            <a:r>
              <a:rPr lang="en-GB" sz="1800" b="1" dirty="0" smtClean="0"/>
              <a:t>SORTING OUT CANDIDATE PRIORITIES THAT MAY BE FIRST DRAFT STRATEGIES (see appendix)</a:t>
            </a:r>
          </a:p>
          <a:p>
            <a:pPr>
              <a:lnSpc>
                <a:spcPct val="80000"/>
              </a:lnSpc>
              <a:buFont typeface="Wingdings" pitchFamily="2" charset="2"/>
              <a:buNone/>
            </a:pPr>
            <a:endParaRPr lang="en-GB" sz="1800" b="1" dirty="0" smtClean="0"/>
          </a:p>
          <a:p>
            <a:pPr>
              <a:lnSpc>
                <a:spcPct val="80000"/>
              </a:lnSpc>
            </a:pPr>
            <a:r>
              <a:rPr lang="en-GB" sz="1800" dirty="0" smtClean="0"/>
              <a:t>How ‘busy’ are some issues?</a:t>
            </a:r>
          </a:p>
          <a:p>
            <a:pPr lvl="1">
              <a:lnSpc>
                <a:spcPct val="80000"/>
              </a:lnSpc>
            </a:pPr>
            <a:r>
              <a:rPr lang="en-GB" sz="1600" dirty="0" smtClean="0"/>
              <a:t>Domain [ </a:t>
            </a:r>
            <a:r>
              <a:rPr lang="en-GB" sz="1600" b="1" dirty="0" smtClean="0"/>
              <a:t>&gt;DOMT  and/or &gt;CENTRAL</a:t>
            </a:r>
            <a:r>
              <a:rPr lang="en-GB" sz="1600" dirty="0" smtClean="0"/>
              <a:t>]</a:t>
            </a:r>
          </a:p>
          <a:p>
            <a:pPr>
              <a:lnSpc>
                <a:spcPct val="80000"/>
              </a:lnSpc>
            </a:pPr>
            <a:r>
              <a:rPr lang="en-GB" sz="1800" dirty="0" smtClean="0"/>
              <a:t>What </a:t>
            </a:r>
            <a:r>
              <a:rPr lang="en-GB" sz="2800" i="1" dirty="0" smtClean="0"/>
              <a:t>issues</a:t>
            </a:r>
            <a:r>
              <a:rPr lang="en-GB" sz="1800" dirty="0" smtClean="0"/>
              <a:t> (</a:t>
            </a:r>
            <a:r>
              <a:rPr lang="en-GB" sz="1800" u="sng" dirty="0" smtClean="0"/>
              <a:t>not goals</a:t>
            </a:r>
            <a:r>
              <a:rPr lang="en-GB" sz="1800" dirty="0" smtClean="0"/>
              <a:t>) are the top outcomes?</a:t>
            </a:r>
          </a:p>
          <a:p>
            <a:pPr lvl="1">
              <a:lnSpc>
                <a:spcPct val="80000"/>
              </a:lnSpc>
            </a:pPr>
            <a:r>
              <a:rPr lang="en-GB" sz="1600" dirty="0" smtClean="0"/>
              <a:t>List heads [ </a:t>
            </a:r>
            <a:r>
              <a:rPr lang="en-GB" sz="1600" b="1" dirty="0" smtClean="0"/>
              <a:t>&gt;LH</a:t>
            </a:r>
            <a:r>
              <a:rPr lang="en-GB" sz="1600" dirty="0" smtClean="0"/>
              <a:t> ]</a:t>
            </a:r>
          </a:p>
          <a:p>
            <a:pPr>
              <a:lnSpc>
                <a:spcPct val="80000"/>
              </a:lnSpc>
            </a:pPr>
            <a:r>
              <a:rPr lang="en-GB" sz="1800" dirty="0" smtClean="0"/>
              <a:t>Which issues resolve the most other issues?</a:t>
            </a:r>
          </a:p>
          <a:p>
            <a:pPr lvl="1">
              <a:lnSpc>
                <a:spcPct val="80000"/>
              </a:lnSpc>
            </a:pPr>
            <a:r>
              <a:rPr lang="en-GB" sz="1600" dirty="0" smtClean="0"/>
              <a:t>Create hierarchical sets</a:t>
            </a:r>
          </a:p>
          <a:p>
            <a:pPr lvl="2">
              <a:lnSpc>
                <a:spcPct val="80000"/>
              </a:lnSpc>
            </a:pPr>
            <a:r>
              <a:rPr lang="en-GB" sz="1400" dirty="0" smtClean="0"/>
              <a:t>Select heads [ </a:t>
            </a:r>
            <a:r>
              <a:rPr lang="en-GB" sz="1400" b="1" dirty="0" smtClean="0"/>
              <a:t>&gt;LH</a:t>
            </a:r>
            <a:r>
              <a:rPr lang="en-GB" sz="1400" dirty="0" smtClean="0"/>
              <a:t> ] swipe across them so that boxes appear around them</a:t>
            </a:r>
          </a:p>
          <a:p>
            <a:pPr lvl="2">
              <a:lnSpc>
                <a:spcPct val="80000"/>
              </a:lnSpc>
            </a:pPr>
            <a:r>
              <a:rPr lang="en-GB" sz="1400" dirty="0" smtClean="0"/>
              <a:t>[ </a:t>
            </a:r>
            <a:r>
              <a:rPr lang="en-GB" sz="1400" b="1" dirty="0" smtClean="0"/>
              <a:t>&gt;</a:t>
            </a:r>
            <a:r>
              <a:rPr lang="en-GB" sz="1400" b="1" dirty="0" err="1" smtClean="0"/>
              <a:t>hieset</a:t>
            </a:r>
            <a:r>
              <a:rPr lang="en-GB" sz="1400" b="1" dirty="0" smtClean="0"/>
              <a:t> </a:t>
            </a:r>
            <a:r>
              <a:rPr lang="en-GB" sz="1400" b="1" dirty="0" err="1" smtClean="0"/>
              <a:t>sc</a:t>
            </a:r>
            <a:r>
              <a:rPr lang="en-GB" sz="1400" dirty="0" smtClean="0"/>
              <a:t> ]  (</a:t>
            </a:r>
            <a:r>
              <a:rPr lang="en-GB" sz="1400" dirty="0" err="1" smtClean="0"/>
              <a:t>sc</a:t>
            </a:r>
            <a:r>
              <a:rPr lang="en-GB" sz="1400" dirty="0" smtClean="0"/>
              <a:t> = selected concepts)</a:t>
            </a:r>
          </a:p>
          <a:p>
            <a:pPr lvl="2">
              <a:lnSpc>
                <a:spcPct val="80000"/>
              </a:lnSpc>
            </a:pPr>
            <a:r>
              <a:rPr lang="en-GB" sz="1400" dirty="0" smtClean="0"/>
              <a:t>[ </a:t>
            </a:r>
            <a:r>
              <a:rPr lang="en-GB" sz="1400" b="1" dirty="0" smtClean="0"/>
              <a:t>potent</a:t>
            </a:r>
            <a:r>
              <a:rPr lang="en-GB" sz="1400" dirty="0" smtClean="0"/>
              <a:t> ]  gives the most potent listed at the top</a:t>
            </a:r>
          </a:p>
          <a:p>
            <a:pPr>
              <a:lnSpc>
                <a:spcPct val="80000"/>
              </a:lnSpc>
            </a:pPr>
            <a:r>
              <a:rPr lang="en-GB" sz="1800" dirty="0" smtClean="0"/>
              <a:t>Check for feedback loops</a:t>
            </a:r>
          </a:p>
          <a:p>
            <a:pPr lvl="2">
              <a:lnSpc>
                <a:spcPct val="80000"/>
              </a:lnSpc>
            </a:pPr>
            <a:r>
              <a:rPr lang="en-GB" sz="1400" b="1" dirty="0" smtClean="0"/>
              <a:t>[&gt;loop ]</a:t>
            </a:r>
          </a:p>
          <a:p>
            <a:pPr>
              <a:lnSpc>
                <a:spcPct val="80000"/>
              </a:lnSpc>
            </a:pPr>
            <a:r>
              <a:rPr lang="en-GB" sz="1800" dirty="0" smtClean="0"/>
              <a:t>Does this identify statements that can represent all different themes?</a:t>
            </a:r>
          </a:p>
          <a:p>
            <a:pPr>
              <a:lnSpc>
                <a:spcPct val="80000"/>
              </a:lnSpc>
            </a:pPr>
            <a:r>
              <a:rPr lang="en-GB" sz="1800" dirty="0" smtClean="0"/>
              <a:t>PRIORITIZE: add ***/**/*: double click on statement then press end-end, then type in the number of *</a:t>
            </a:r>
          </a:p>
          <a:p>
            <a:pPr lvl="1">
              <a:lnSpc>
                <a:spcPct val="80000"/>
              </a:lnSpc>
            </a:pPr>
            <a:endParaRPr lang="en-GB" sz="1600" dirty="0" smtClean="0"/>
          </a:p>
        </p:txBody>
      </p:sp>
      <p:sp>
        <p:nvSpPr>
          <p:cNvPr id="4" name="TextBox 3"/>
          <p:cNvSpPr txBox="1"/>
          <p:nvPr/>
        </p:nvSpPr>
        <p:spPr>
          <a:xfrm>
            <a:off x="7020272" y="3140968"/>
            <a:ext cx="1991251"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appendix</a:t>
            </a:r>
            <a:endParaRPr lang="en-GB" sz="1800" i="1" dirty="0">
              <a:solidFill>
                <a:srgbClr val="00B050"/>
              </a:solidFill>
              <a:latin typeface="Tahoma" pitchFamily="34" charset="0"/>
              <a:ea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Oval 2"/>
          <p:cNvSpPr>
            <a:spLocks noChangeArrowheads="1"/>
          </p:cNvSpPr>
          <p:nvPr/>
        </p:nvSpPr>
        <p:spPr bwMode="auto">
          <a:xfrm>
            <a:off x="311150" y="954088"/>
            <a:ext cx="3721100" cy="3568700"/>
          </a:xfrm>
          <a:prstGeom prst="ellipse">
            <a:avLst/>
          </a:prstGeom>
          <a:noFill/>
          <a:ln w="12700">
            <a:solidFill>
              <a:schemeClr val="tx1"/>
            </a:solidFill>
            <a:prstDash val="sysDot"/>
            <a:round/>
            <a:headEnd/>
            <a:tailEnd/>
          </a:ln>
        </p:spPr>
        <p:txBody>
          <a:bodyPr wrap="none" anchor="ctr"/>
          <a:lstStyle/>
          <a:p>
            <a:endParaRPr lang="en-GB"/>
          </a:p>
        </p:txBody>
      </p:sp>
      <p:sp>
        <p:nvSpPr>
          <p:cNvPr id="58371" name="Rectangle 3"/>
          <p:cNvSpPr>
            <a:spLocks noChangeArrowheads="1"/>
          </p:cNvSpPr>
          <p:nvPr/>
        </p:nvSpPr>
        <p:spPr bwMode="auto">
          <a:xfrm>
            <a:off x="517525" y="4891088"/>
            <a:ext cx="4756150" cy="1373187"/>
          </a:xfrm>
          <a:prstGeom prst="rect">
            <a:avLst/>
          </a:prstGeom>
          <a:noFill/>
          <a:ln w="9525">
            <a:noFill/>
            <a:miter lim="800000"/>
            <a:headEnd/>
            <a:tailEnd/>
          </a:ln>
        </p:spPr>
        <p:txBody>
          <a:bodyPr wrap="none" lIns="92075" tIns="46038" rIns="92075" bIns="46038">
            <a:spAutoFit/>
          </a:bodyPr>
          <a:lstStyle/>
          <a:p>
            <a:r>
              <a:rPr lang="en-US" sz="2800" b="1" dirty="0">
                <a:solidFill>
                  <a:srgbClr val="00279F"/>
                </a:solidFill>
                <a:cs typeface="Arial" pitchFamily="34" charset="0"/>
              </a:rPr>
              <a:t>	</a:t>
            </a:r>
            <a:r>
              <a:rPr lang="en-US" sz="2800" b="1" dirty="0">
                <a:solidFill>
                  <a:srgbClr val="00279F"/>
                </a:solidFill>
                <a:latin typeface="Tahoma" pitchFamily="34" charset="0"/>
                <a:ea typeface="Tahoma" pitchFamily="34" charset="0"/>
                <a:cs typeface="Tahoma" pitchFamily="34" charset="0"/>
              </a:rPr>
              <a:t>	A		B</a:t>
            </a:r>
          </a:p>
          <a:p>
            <a:r>
              <a:rPr lang="en-US" sz="2800" b="1" dirty="0">
                <a:solidFill>
                  <a:srgbClr val="00279F"/>
                </a:solidFill>
                <a:latin typeface="Tahoma" pitchFamily="34" charset="0"/>
                <a:ea typeface="Tahoma" pitchFamily="34" charset="0"/>
                <a:cs typeface="Tahoma" pitchFamily="34" charset="0"/>
              </a:rPr>
              <a:t>Domain	6		3</a:t>
            </a:r>
          </a:p>
          <a:p>
            <a:r>
              <a:rPr lang="en-US" sz="2800" b="1" dirty="0">
                <a:solidFill>
                  <a:srgbClr val="00279F"/>
                </a:solidFill>
                <a:latin typeface="Tahoma" pitchFamily="34" charset="0"/>
                <a:ea typeface="Tahoma" pitchFamily="34" charset="0"/>
                <a:cs typeface="Tahoma" pitchFamily="34" charset="0"/>
              </a:rPr>
              <a:t>Central	7.5		8</a:t>
            </a:r>
            <a:r>
              <a:rPr lang="en-US" sz="2800" b="1" dirty="0">
                <a:solidFill>
                  <a:srgbClr val="00279F"/>
                </a:solidFill>
                <a:cs typeface="Arial" pitchFamily="34" charset="0"/>
              </a:rPr>
              <a:t>	</a:t>
            </a:r>
          </a:p>
        </p:txBody>
      </p:sp>
      <p:sp>
        <p:nvSpPr>
          <p:cNvPr id="58372" name="Oval 4"/>
          <p:cNvSpPr>
            <a:spLocks noChangeArrowheads="1"/>
          </p:cNvSpPr>
          <p:nvPr/>
        </p:nvSpPr>
        <p:spPr bwMode="auto">
          <a:xfrm>
            <a:off x="6248400" y="762000"/>
            <a:ext cx="203200" cy="190500"/>
          </a:xfrm>
          <a:prstGeom prst="ellipse">
            <a:avLst/>
          </a:prstGeom>
          <a:solidFill>
            <a:schemeClr val="tx2"/>
          </a:solidFill>
          <a:ln w="12700">
            <a:solidFill>
              <a:schemeClr val="tx1"/>
            </a:solidFill>
            <a:round/>
            <a:headEnd/>
            <a:tailEnd/>
          </a:ln>
        </p:spPr>
        <p:txBody>
          <a:bodyPr wrap="none" anchor="ctr"/>
          <a:lstStyle/>
          <a:p>
            <a:endParaRPr lang="en-GB"/>
          </a:p>
        </p:txBody>
      </p:sp>
      <p:sp>
        <p:nvSpPr>
          <p:cNvPr id="58373" name="Oval 5"/>
          <p:cNvSpPr>
            <a:spLocks noChangeArrowheads="1"/>
          </p:cNvSpPr>
          <p:nvPr/>
        </p:nvSpPr>
        <p:spPr bwMode="auto">
          <a:xfrm>
            <a:off x="1504950" y="1465263"/>
            <a:ext cx="203200" cy="190500"/>
          </a:xfrm>
          <a:prstGeom prst="ellipse">
            <a:avLst/>
          </a:prstGeom>
          <a:solidFill>
            <a:schemeClr val="tx2"/>
          </a:solidFill>
          <a:ln w="12700">
            <a:solidFill>
              <a:schemeClr val="tx1"/>
            </a:solidFill>
            <a:round/>
            <a:headEnd/>
            <a:tailEnd/>
          </a:ln>
        </p:spPr>
        <p:txBody>
          <a:bodyPr wrap="none" anchor="ctr"/>
          <a:lstStyle/>
          <a:p>
            <a:endParaRPr lang="en-GB"/>
          </a:p>
        </p:txBody>
      </p:sp>
      <p:sp>
        <p:nvSpPr>
          <p:cNvPr id="58374" name="Oval 6"/>
          <p:cNvSpPr>
            <a:spLocks noChangeArrowheads="1"/>
          </p:cNvSpPr>
          <p:nvPr/>
        </p:nvSpPr>
        <p:spPr bwMode="auto">
          <a:xfrm>
            <a:off x="6176963" y="1328738"/>
            <a:ext cx="203200" cy="192087"/>
          </a:xfrm>
          <a:prstGeom prst="ellipse">
            <a:avLst/>
          </a:prstGeom>
          <a:solidFill>
            <a:schemeClr val="tx2"/>
          </a:solidFill>
          <a:ln w="12700">
            <a:solidFill>
              <a:schemeClr val="tx1"/>
            </a:solidFill>
            <a:round/>
            <a:headEnd/>
            <a:tailEnd/>
          </a:ln>
        </p:spPr>
        <p:txBody>
          <a:bodyPr wrap="none" anchor="ctr"/>
          <a:lstStyle/>
          <a:p>
            <a:endParaRPr lang="en-GB"/>
          </a:p>
        </p:txBody>
      </p:sp>
      <p:sp>
        <p:nvSpPr>
          <p:cNvPr id="58375" name="Oval 7"/>
          <p:cNvSpPr>
            <a:spLocks noChangeArrowheads="1"/>
          </p:cNvSpPr>
          <p:nvPr/>
        </p:nvSpPr>
        <p:spPr bwMode="auto">
          <a:xfrm>
            <a:off x="6967538" y="1465263"/>
            <a:ext cx="203200" cy="190500"/>
          </a:xfrm>
          <a:prstGeom prst="ellipse">
            <a:avLst/>
          </a:prstGeom>
          <a:solidFill>
            <a:schemeClr val="tx2"/>
          </a:solidFill>
          <a:ln w="12700">
            <a:solidFill>
              <a:schemeClr val="tx1"/>
            </a:solidFill>
            <a:round/>
            <a:headEnd/>
            <a:tailEnd/>
          </a:ln>
        </p:spPr>
        <p:txBody>
          <a:bodyPr wrap="none" anchor="ctr"/>
          <a:lstStyle/>
          <a:p>
            <a:endParaRPr lang="en-GB"/>
          </a:p>
        </p:txBody>
      </p:sp>
      <p:sp>
        <p:nvSpPr>
          <p:cNvPr id="58376" name="Oval 8"/>
          <p:cNvSpPr>
            <a:spLocks noChangeArrowheads="1"/>
          </p:cNvSpPr>
          <p:nvPr/>
        </p:nvSpPr>
        <p:spPr bwMode="auto">
          <a:xfrm>
            <a:off x="6608763" y="4184650"/>
            <a:ext cx="203200" cy="192088"/>
          </a:xfrm>
          <a:prstGeom prst="ellipse">
            <a:avLst/>
          </a:prstGeom>
          <a:solidFill>
            <a:schemeClr val="tx2"/>
          </a:solidFill>
          <a:ln w="12700">
            <a:solidFill>
              <a:schemeClr val="tx1"/>
            </a:solidFill>
            <a:round/>
            <a:headEnd/>
            <a:tailEnd/>
          </a:ln>
        </p:spPr>
        <p:txBody>
          <a:bodyPr wrap="none" anchor="ctr"/>
          <a:lstStyle/>
          <a:p>
            <a:endParaRPr lang="en-GB"/>
          </a:p>
        </p:txBody>
      </p:sp>
      <p:sp>
        <p:nvSpPr>
          <p:cNvPr id="58377" name="Oval 9"/>
          <p:cNvSpPr>
            <a:spLocks noChangeArrowheads="1"/>
          </p:cNvSpPr>
          <p:nvPr/>
        </p:nvSpPr>
        <p:spPr bwMode="auto">
          <a:xfrm>
            <a:off x="5530850" y="3776663"/>
            <a:ext cx="201613" cy="192087"/>
          </a:xfrm>
          <a:prstGeom prst="ellipse">
            <a:avLst/>
          </a:prstGeom>
          <a:solidFill>
            <a:schemeClr val="tx2"/>
          </a:solidFill>
          <a:ln w="12700">
            <a:solidFill>
              <a:schemeClr val="tx1"/>
            </a:solidFill>
            <a:round/>
            <a:headEnd/>
            <a:tailEnd/>
          </a:ln>
        </p:spPr>
        <p:txBody>
          <a:bodyPr wrap="none" anchor="ctr"/>
          <a:lstStyle/>
          <a:p>
            <a:endParaRPr lang="en-GB"/>
          </a:p>
        </p:txBody>
      </p:sp>
      <p:sp>
        <p:nvSpPr>
          <p:cNvPr id="58378" name="Oval 10"/>
          <p:cNvSpPr>
            <a:spLocks noChangeArrowheads="1"/>
          </p:cNvSpPr>
          <p:nvPr/>
        </p:nvSpPr>
        <p:spPr bwMode="auto">
          <a:xfrm>
            <a:off x="6464300" y="1941513"/>
            <a:ext cx="203200" cy="190500"/>
          </a:xfrm>
          <a:prstGeom prst="ellipse">
            <a:avLst/>
          </a:prstGeom>
          <a:solidFill>
            <a:schemeClr val="tx2"/>
          </a:solidFill>
          <a:ln w="12700">
            <a:solidFill>
              <a:schemeClr val="tx1"/>
            </a:solidFill>
            <a:round/>
            <a:headEnd/>
            <a:tailEnd/>
          </a:ln>
        </p:spPr>
        <p:txBody>
          <a:bodyPr wrap="none" anchor="ctr"/>
          <a:lstStyle/>
          <a:p>
            <a:endParaRPr lang="en-GB"/>
          </a:p>
        </p:txBody>
      </p:sp>
      <p:sp>
        <p:nvSpPr>
          <p:cNvPr id="58379" name="Oval 11"/>
          <p:cNvSpPr>
            <a:spLocks noChangeArrowheads="1"/>
          </p:cNvSpPr>
          <p:nvPr/>
        </p:nvSpPr>
        <p:spPr bwMode="auto">
          <a:xfrm>
            <a:off x="8477250" y="4321175"/>
            <a:ext cx="203200" cy="190500"/>
          </a:xfrm>
          <a:prstGeom prst="ellipse">
            <a:avLst/>
          </a:prstGeom>
          <a:solidFill>
            <a:schemeClr val="tx2"/>
          </a:solidFill>
          <a:ln w="12700">
            <a:solidFill>
              <a:schemeClr val="tx1"/>
            </a:solidFill>
            <a:round/>
            <a:headEnd/>
            <a:tailEnd/>
          </a:ln>
        </p:spPr>
        <p:txBody>
          <a:bodyPr wrap="none" anchor="ctr"/>
          <a:lstStyle/>
          <a:p>
            <a:endParaRPr lang="en-GB"/>
          </a:p>
        </p:txBody>
      </p:sp>
      <p:sp>
        <p:nvSpPr>
          <p:cNvPr id="58380" name="Oval 12"/>
          <p:cNvSpPr>
            <a:spLocks noChangeArrowheads="1"/>
          </p:cNvSpPr>
          <p:nvPr/>
        </p:nvSpPr>
        <p:spPr bwMode="auto">
          <a:xfrm>
            <a:off x="6392863" y="3505200"/>
            <a:ext cx="203200" cy="190500"/>
          </a:xfrm>
          <a:prstGeom prst="ellipse">
            <a:avLst/>
          </a:prstGeom>
          <a:solidFill>
            <a:schemeClr val="tx2"/>
          </a:solidFill>
          <a:ln w="12700">
            <a:solidFill>
              <a:schemeClr val="tx1"/>
            </a:solidFill>
            <a:round/>
            <a:headEnd/>
            <a:tailEnd/>
          </a:ln>
        </p:spPr>
        <p:txBody>
          <a:bodyPr wrap="none" anchor="ctr"/>
          <a:lstStyle/>
          <a:p>
            <a:endParaRPr lang="en-GB"/>
          </a:p>
        </p:txBody>
      </p:sp>
      <p:sp>
        <p:nvSpPr>
          <p:cNvPr id="58381" name="Oval 13"/>
          <p:cNvSpPr>
            <a:spLocks noChangeArrowheads="1"/>
          </p:cNvSpPr>
          <p:nvPr/>
        </p:nvSpPr>
        <p:spPr bwMode="auto">
          <a:xfrm>
            <a:off x="4883150" y="3981450"/>
            <a:ext cx="203200" cy="190500"/>
          </a:xfrm>
          <a:prstGeom prst="ellipse">
            <a:avLst/>
          </a:prstGeom>
          <a:solidFill>
            <a:schemeClr val="tx2"/>
          </a:solidFill>
          <a:ln w="12700">
            <a:solidFill>
              <a:schemeClr val="tx1"/>
            </a:solidFill>
            <a:round/>
            <a:headEnd/>
            <a:tailEnd/>
          </a:ln>
        </p:spPr>
        <p:txBody>
          <a:bodyPr wrap="none" anchor="ctr"/>
          <a:lstStyle/>
          <a:p>
            <a:endParaRPr lang="en-GB"/>
          </a:p>
        </p:txBody>
      </p:sp>
      <p:sp>
        <p:nvSpPr>
          <p:cNvPr id="58382" name="Oval 14"/>
          <p:cNvSpPr>
            <a:spLocks noChangeArrowheads="1"/>
          </p:cNvSpPr>
          <p:nvPr/>
        </p:nvSpPr>
        <p:spPr bwMode="auto">
          <a:xfrm>
            <a:off x="7615238" y="3981450"/>
            <a:ext cx="203200" cy="190500"/>
          </a:xfrm>
          <a:prstGeom prst="ellipse">
            <a:avLst/>
          </a:prstGeom>
          <a:solidFill>
            <a:schemeClr val="tx2"/>
          </a:solidFill>
          <a:ln w="12700">
            <a:solidFill>
              <a:schemeClr val="tx1"/>
            </a:solidFill>
            <a:round/>
            <a:headEnd/>
            <a:tailEnd/>
          </a:ln>
        </p:spPr>
        <p:txBody>
          <a:bodyPr wrap="none" anchor="ctr"/>
          <a:lstStyle/>
          <a:p>
            <a:endParaRPr lang="en-GB"/>
          </a:p>
        </p:txBody>
      </p:sp>
      <p:sp>
        <p:nvSpPr>
          <p:cNvPr id="58383" name="Oval 15"/>
          <p:cNvSpPr>
            <a:spLocks noChangeArrowheads="1"/>
          </p:cNvSpPr>
          <p:nvPr/>
        </p:nvSpPr>
        <p:spPr bwMode="auto">
          <a:xfrm>
            <a:off x="7327900" y="3028950"/>
            <a:ext cx="201613" cy="192088"/>
          </a:xfrm>
          <a:prstGeom prst="ellipse">
            <a:avLst/>
          </a:prstGeom>
          <a:solidFill>
            <a:schemeClr val="tx2"/>
          </a:solidFill>
          <a:ln w="12700">
            <a:solidFill>
              <a:schemeClr val="tx1"/>
            </a:solidFill>
            <a:round/>
            <a:headEnd/>
            <a:tailEnd/>
          </a:ln>
        </p:spPr>
        <p:txBody>
          <a:bodyPr wrap="none" anchor="ctr"/>
          <a:lstStyle/>
          <a:p>
            <a:endParaRPr lang="en-GB"/>
          </a:p>
        </p:txBody>
      </p:sp>
      <p:sp>
        <p:nvSpPr>
          <p:cNvPr id="58384" name="Oval 16"/>
          <p:cNvSpPr>
            <a:spLocks noChangeArrowheads="1"/>
          </p:cNvSpPr>
          <p:nvPr/>
        </p:nvSpPr>
        <p:spPr bwMode="auto">
          <a:xfrm>
            <a:off x="7615238" y="4865688"/>
            <a:ext cx="203200" cy="190500"/>
          </a:xfrm>
          <a:prstGeom prst="ellipse">
            <a:avLst/>
          </a:prstGeom>
          <a:solidFill>
            <a:schemeClr val="tx2"/>
          </a:solidFill>
          <a:ln w="12700">
            <a:solidFill>
              <a:schemeClr val="tx1"/>
            </a:solidFill>
            <a:round/>
            <a:headEnd/>
            <a:tailEnd/>
          </a:ln>
        </p:spPr>
        <p:txBody>
          <a:bodyPr wrap="none" anchor="ctr"/>
          <a:lstStyle/>
          <a:p>
            <a:endParaRPr lang="en-GB"/>
          </a:p>
        </p:txBody>
      </p:sp>
      <p:sp>
        <p:nvSpPr>
          <p:cNvPr id="58385" name="Oval 17"/>
          <p:cNvSpPr>
            <a:spLocks noChangeArrowheads="1"/>
          </p:cNvSpPr>
          <p:nvPr/>
        </p:nvSpPr>
        <p:spPr bwMode="auto">
          <a:xfrm>
            <a:off x="5314950" y="4592638"/>
            <a:ext cx="203200" cy="192087"/>
          </a:xfrm>
          <a:prstGeom prst="ellipse">
            <a:avLst/>
          </a:prstGeom>
          <a:solidFill>
            <a:schemeClr val="tx2"/>
          </a:solidFill>
          <a:ln w="12700">
            <a:solidFill>
              <a:schemeClr val="tx1"/>
            </a:solidFill>
            <a:round/>
            <a:headEnd/>
            <a:tailEnd/>
          </a:ln>
        </p:spPr>
        <p:txBody>
          <a:bodyPr wrap="none" anchor="ctr"/>
          <a:lstStyle/>
          <a:p>
            <a:endParaRPr lang="en-GB"/>
          </a:p>
        </p:txBody>
      </p:sp>
      <p:sp>
        <p:nvSpPr>
          <p:cNvPr id="58386" name="Oval 18"/>
          <p:cNvSpPr>
            <a:spLocks noChangeArrowheads="1"/>
          </p:cNvSpPr>
          <p:nvPr/>
        </p:nvSpPr>
        <p:spPr bwMode="auto">
          <a:xfrm>
            <a:off x="7162800" y="838200"/>
            <a:ext cx="203200" cy="190500"/>
          </a:xfrm>
          <a:prstGeom prst="ellipse">
            <a:avLst/>
          </a:prstGeom>
          <a:solidFill>
            <a:schemeClr val="tx2"/>
          </a:solidFill>
          <a:ln w="12700">
            <a:solidFill>
              <a:schemeClr val="tx1"/>
            </a:solidFill>
            <a:round/>
            <a:headEnd/>
            <a:tailEnd/>
          </a:ln>
        </p:spPr>
        <p:txBody>
          <a:bodyPr wrap="none" anchor="ctr"/>
          <a:lstStyle/>
          <a:p>
            <a:endParaRPr lang="en-GB"/>
          </a:p>
        </p:txBody>
      </p:sp>
      <p:sp>
        <p:nvSpPr>
          <p:cNvPr id="58387" name="Oval 19"/>
          <p:cNvSpPr>
            <a:spLocks noChangeArrowheads="1"/>
          </p:cNvSpPr>
          <p:nvPr/>
        </p:nvSpPr>
        <p:spPr bwMode="auto">
          <a:xfrm>
            <a:off x="2224088" y="1941513"/>
            <a:ext cx="201612" cy="190500"/>
          </a:xfrm>
          <a:prstGeom prst="ellipse">
            <a:avLst/>
          </a:prstGeom>
          <a:solidFill>
            <a:schemeClr val="tx2"/>
          </a:solidFill>
          <a:ln w="12700">
            <a:solidFill>
              <a:schemeClr val="tx1"/>
            </a:solidFill>
            <a:round/>
            <a:headEnd/>
            <a:tailEnd/>
          </a:ln>
        </p:spPr>
        <p:txBody>
          <a:bodyPr wrap="none" anchor="ctr"/>
          <a:lstStyle/>
          <a:p>
            <a:endParaRPr lang="en-GB"/>
          </a:p>
        </p:txBody>
      </p:sp>
      <p:sp>
        <p:nvSpPr>
          <p:cNvPr id="58388" name="Oval 20"/>
          <p:cNvSpPr>
            <a:spLocks noChangeArrowheads="1"/>
          </p:cNvSpPr>
          <p:nvPr/>
        </p:nvSpPr>
        <p:spPr bwMode="auto">
          <a:xfrm>
            <a:off x="2870200" y="2484438"/>
            <a:ext cx="203200" cy="192087"/>
          </a:xfrm>
          <a:prstGeom prst="ellipse">
            <a:avLst/>
          </a:prstGeom>
          <a:solidFill>
            <a:schemeClr val="tx2"/>
          </a:solidFill>
          <a:ln w="12700">
            <a:solidFill>
              <a:schemeClr val="tx1"/>
            </a:solidFill>
            <a:round/>
            <a:headEnd/>
            <a:tailEnd/>
          </a:ln>
        </p:spPr>
        <p:txBody>
          <a:bodyPr wrap="none" anchor="ctr"/>
          <a:lstStyle/>
          <a:p>
            <a:endParaRPr lang="en-GB"/>
          </a:p>
        </p:txBody>
      </p:sp>
      <p:sp>
        <p:nvSpPr>
          <p:cNvPr id="58389" name="Oval 21"/>
          <p:cNvSpPr>
            <a:spLocks noChangeArrowheads="1"/>
          </p:cNvSpPr>
          <p:nvPr/>
        </p:nvSpPr>
        <p:spPr bwMode="auto">
          <a:xfrm>
            <a:off x="1935163" y="3505200"/>
            <a:ext cx="203200" cy="190500"/>
          </a:xfrm>
          <a:prstGeom prst="ellipse">
            <a:avLst/>
          </a:prstGeom>
          <a:solidFill>
            <a:schemeClr val="tx2"/>
          </a:solidFill>
          <a:ln w="12700">
            <a:solidFill>
              <a:schemeClr val="tx1"/>
            </a:solidFill>
            <a:round/>
            <a:headEnd/>
            <a:tailEnd/>
          </a:ln>
        </p:spPr>
        <p:txBody>
          <a:bodyPr wrap="none" anchor="ctr"/>
          <a:lstStyle/>
          <a:p>
            <a:endParaRPr lang="en-GB"/>
          </a:p>
        </p:txBody>
      </p:sp>
      <p:sp>
        <p:nvSpPr>
          <p:cNvPr id="58390" name="Oval 22"/>
          <p:cNvSpPr>
            <a:spLocks noChangeArrowheads="1"/>
          </p:cNvSpPr>
          <p:nvPr/>
        </p:nvSpPr>
        <p:spPr bwMode="auto">
          <a:xfrm>
            <a:off x="1217613" y="3165475"/>
            <a:ext cx="201612" cy="190500"/>
          </a:xfrm>
          <a:prstGeom prst="ellipse">
            <a:avLst/>
          </a:prstGeom>
          <a:solidFill>
            <a:schemeClr val="tx2"/>
          </a:solidFill>
          <a:ln w="12700">
            <a:solidFill>
              <a:schemeClr val="tx1"/>
            </a:solidFill>
            <a:round/>
            <a:headEnd/>
            <a:tailEnd/>
          </a:ln>
        </p:spPr>
        <p:txBody>
          <a:bodyPr wrap="none" anchor="ctr"/>
          <a:lstStyle/>
          <a:p>
            <a:endParaRPr lang="en-GB"/>
          </a:p>
        </p:txBody>
      </p:sp>
      <p:sp>
        <p:nvSpPr>
          <p:cNvPr id="58391" name="Oval 23"/>
          <p:cNvSpPr>
            <a:spLocks noChangeArrowheads="1"/>
          </p:cNvSpPr>
          <p:nvPr/>
        </p:nvSpPr>
        <p:spPr bwMode="auto">
          <a:xfrm>
            <a:off x="1289050" y="2212975"/>
            <a:ext cx="203200" cy="192088"/>
          </a:xfrm>
          <a:prstGeom prst="ellipse">
            <a:avLst/>
          </a:prstGeom>
          <a:solidFill>
            <a:schemeClr val="tx2"/>
          </a:solidFill>
          <a:ln w="12700">
            <a:solidFill>
              <a:schemeClr val="tx1"/>
            </a:solidFill>
            <a:round/>
            <a:headEnd/>
            <a:tailEnd/>
          </a:ln>
        </p:spPr>
        <p:txBody>
          <a:bodyPr wrap="none" anchor="ctr"/>
          <a:lstStyle/>
          <a:p>
            <a:endParaRPr lang="en-GB"/>
          </a:p>
        </p:txBody>
      </p:sp>
      <p:sp>
        <p:nvSpPr>
          <p:cNvPr id="58392" name="Oval 24"/>
          <p:cNvSpPr>
            <a:spLocks noChangeArrowheads="1"/>
          </p:cNvSpPr>
          <p:nvPr/>
        </p:nvSpPr>
        <p:spPr bwMode="auto">
          <a:xfrm>
            <a:off x="2582863" y="3300413"/>
            <a:ext cx="203200" cy="192087"/>
          </a:xfrm>
          <a:prstGeom prst="ellipse">
            <a:avLst/>
          </a:prstGeom>
          <a:solidFill>
            <a:schemeClr val="tx2"/>
          </a:solidFill>
          <a:ln w="12700">
            <a:solidFill>
              <a:schemeClr val="tx1"/>
            </a:solidFill>
            <a:round/>
            <a:headEnd/>
            <a:tailEnd/>
          </a:ln>
        </p:spPr>
        <p:txBody>
          <a:bodyPr wrap="none" anchor="ctr"/>
          <a:lstStyle/>
          <a:p>
            <a:endParaRPr lang="en-GB"/>
          </a:p>
        </p:txBody>
      </p:sp>
      <p:sp>
        <p:nvSpPr>
          <p:cNvPr id="58393" name="Oval 25"/>
          <p:cNvSpPr>
            <a:spLocks noChangeArrowheads="1"/>
          </p:cNvSpPr>
          <p:nvPr/>
        </p:nvSpPr>
        <p:spPr bwMode="auto">
          <a:xfrm>
            <a:off x="1217613" y="3981450"/>
            <a:ext cx="201612" cy="190500"/>
          </a:xfrm>
          <a:prstGeom prst="ellipse">
            <a:avLst/>
          </a:prstGeom>
          <a:solidFill>
            <a:schemeClr val="tx2"/>
          </a:solidFill>
          <a:ln w="12700">
            <a:solidFill>
              <a:schemeClr val="tx1"/>
            </a:solidFill>
            <a:round/>
            <a:headEnd/>
            <a:tailEnd/>
          </a:ln>
        </p:spPr>
        <p:txBody>
          <a:bodyPr wrap="none" anchor="ctr"/>
          <a:lstStyle/>
          <a:p>
            <a:endParaRPr lang="en-GB"/>
          </a:p>
        </p:txBody>
      </p:sp>
      <p:sp>
        <p:nvSpPr>
          <p:cNvPr id="58394" name="Rectangle 26"/>
          <p:cNvSpPr>
            <a:spLocks noChangeArrowheads="1"/>
          </p:cNvSpPr>
          <p:nvPr/>
        </p:nvSpPr>
        <p:spPr bwMode="auto">
          <a:xfrm>
            <a:off x="1909763" y="2622550"/>
            <a:ext cx="441325" cy="519113"/>
          </a:xfrm>
          <a:prstGeom prst="rect">
            <a:avLst/>
          </a:prstGeom>
          <a:noFill/>
          <a:ln w="9525">
            <a:noFill/>
            <a:miter lim="800000"/>
            <a:headEnd/>
            <a:tailEnd/>
          </a:ln>
        </p:spPr>
        <p:txBody>
          <a:bodyPr wrap="none" lIns="92075" tIns="46038" rIns="92075" bIns="46038">
            <a:spAutoFit/>
          </a:bodyPr>
          <a:lstStyle/>
          <a:p>
            <a:r>
              <a:rPr lang="en-US" sz="2800" b="1">
                <a:solidFill>
                  <a:srgbClr val="00279F"/>
                </a:solidFill>
                <a:cs typeface="Arial" pitchFamily="34" charset="0"/>
              </a:rPr>
              <a:t>A</a:t>
            </a:r>
          </a:p>
        </p:txBody>
      </p:sp>
      <p:sp>
        <p:nvSpPr>
          <p:cNvPr id="58395" name="Rectangle 27"/>
          <p:cNvSpPr>
            <a:spLocks noChangeArrowheads="1"/>
          </p:cNvSpPr>
          <p:nvPr/>
        </p:nvSpPr>
        <p:spPr bwMode="auto">
          <a:xfrm>
            <a:off x="6365875" y="2554288"/>
            <a:ext cx="420688" cy="519112"/>
          </a:xfrm>
          <a:prstGeom prst="rect">
            <a:avLst/>
          </a:prstGeom>
          <a:noFill/>
          <a:ln w="9525">
            <a:noFill/>
            <a:miter lim="800000"/>
            <a:headEnd/>
            <a:tailEnd/>
          </a:ln>
        </p:spPr>
        <p:txBody>
          <a:bodyPr wrap="none" lIns="92075" tIns="46038" rIns="92075" bIns="46038">
            <a:spAutoFit/>
          </a:bodyPr>
          <a:lstStyle/>
          <a:p>
            <a:r>
              <a:rPr lang="en-US" sz="2800" b="1">
                <a:solidFill>
                  <a:srgbClr val="00279F"/>
                </a:solidFill>
                <a:cs typeface="Arial" pitchFamily="34" charset="0"/>
              </a:rPr>
              <a:t>B</a:t>
            </a:r>
          </a:p>
        </p:txBody>
      </p:sp>
      <p:sp>
        <p:nvSpPr>
          <p:cNvPr id="58396" name="Oval 28"/>
          <p:cNvSpPr>
            <a:spLocks noChangeArrowheads="1"/>
          </p:cNvSpPr>
          <p:nvPr/>
        </p:nvSpPr>
        <p:spPr bwMode="auto">
          <a:xfrm>
            <a:off x="2941638" y="1533525"/>
            <a:ext cx="203200" cy="190500"/>
          </a:xfrm>
          <a:prstGeom prst="ellipse">
            <a:avLst/>
          </a:prstGeom>
          <a:solidFill>
            <a:schemeClr val="tx2"/>
          </a:solidFill>
          <a:ln w="12700">
            <a:solidFill>
              <a:schemeClr val="tx1"/>
            </a:solidFill>
            <a:round/>
            <a:headEnd/>
            <a:tailEnd/>
          </a:ln>
        </p:spPr>
        <p:txBody>
          <a:bodyPr wrap="none" anchor="ctr"/>
          <a:lstStyle/>
          <a:p>
            <a:endParaRPr lang="en-GB"/>
          </a:p>
        </p:txBody>
      </p:sp>
      <p:sp>
        <p:nvSpPr>
          <p:cNvPr id="58397" name="Oval 29"/>
          <p:cNvSpPr>
            <a:spLocks noChangeArrowheads="1"/>
          </p:cNvSpPr>
          <p:nvPr/>
        </p:nvSpPr>
        <p:spPr bwMode="auto">
          <a:xfrm>
            <a:off x="1073150" y="1873250"/>
            <a:ext cx="2071688" cy="1890713"/>
          </a:xfrm>
          <a:prstGeom prst="ellipse">
            <a:avLst/>
          </a:prstGeom>
          <a:noFill/>
          <a:ln w="12700">
            <a:solidFill>
              <a:schemeClr val="tx1"/>
            </a:solidFill>
            <a:prstDash val="sysDot"/>
            <a:round/>
            <a:headEnd/>
            <a:tailEnd/>
          </a:ln>
        </p:spPr>
        <p:txBody>
          <a:bodyPr wrap="none" anchor="ctr"/>
          <a:lstStyle/>
          <a:p>
            <a:endParaRPr lang="en-GB"/>
          </a:p>
        </p:txBody>
      </p:sp>
      <p:sp>
        <p:nvSpPr>
          <p:cNvPr id="58398" name="Oval 30"/>
          <p:cNvSpPr>
            <a:spLocks noChangeArrowheads="1"/>
          </p:cNvSpPr>
          <p:nvPr/>
        </p:nvSpPr>
        <p:spPr bwMode="auto">
          <a:xfrm>
            <a:off x="5673725" y="1873250"/>
            <a:ext cx="2071688" cy="1890713"/>
          </a:xfrm>
          <a:prstGeom prst="ellipse">
            <a:avLst/>
          </a:prstGeom>
          <a:noFill/>
          <a:ln w="12700">
            <a:solidFill>
              <a:schemeClr val="tx1"/>
            </a:solidFill>
            <a:prstDash val="sysDot"/>
            <a:round/>
            <a:headEnd/>
            <a:tailEnd/>
          </a:ln>
        </p:spPr>
        <p:txBody>
          <a:bodyPr wrap="none" anchor="ctr"/>
          <a:lstStyle/>
          <a:p>
            <a:endParaRPr lang="en-GB"/>
          </a:p>
        </p:txBody>
      </p:sp>
      <p:sp>
        <p:nvSpPr>
          <p:cNvPr id="58399" name="Oval 31"/>
          <p:cNvSpPr>
            <a:spLocks noChangeArrowheads="1"/>
          </p:cNvSpPr>
          <p:nvPr/>
        </p:nvSpPr>
        <p:spPr bwMode="auto">
          <a:xfrm>
            <a:off x="5027613" y="1260475"/>
            <a:ext cx="3508375" cy="3184525"/>
          </a:xfrm>
          <a:prstGeom prst="ellipse">
            <a:avLst/>
          </a:prstGeom>
          <a:noFill/>
          <a:ln w="12700">
            <a:solidFill>
              <a:schemeClr val="tx1"/>
            </a:solidFill>
            <a:prstDash val="sysDot"/>
            <a:round/>
            <a:headEnd/>
            <a:tailEnd/>
          </a:ln>
        </p:spPr>
        <p:txBody>
          <a:bodyPr wrap="none" anchor="ctr"/>
          <a:lstStyle/>
          <a:p>
            <a:endParaRPr lang="en-GB"/>
          </a:p>
        </p:txBody>
      </p:sp>
      <p:sp>
        <p:nvSpPr>
          <p:cNvPr id="58400" name="Oval 32"/>
          <p:cNvSpPr>
            <a:spLocks noChangeArrowheads="1"/>
          </p:cNvSpPr>
          <p:nvPr/>
        </p:nvSpPr>
        <p:spPr bwMode="auto">
          <a:xfrm>
            <a:off x="8118475" y="3436938"/>
            <a:ext cx="203200" cy="192087"/>
          </a:xfrm>
          <a:prstGeom prst="ellipse">
            <a:avLst/>
          </a:prstGeom>
          <a:solidFill>
            <a:schemeClr val="tx2"/>
          </a:solidFill>
          <a:ln w="12700">
            <a:solidFill>
              <a:schemeClr val="tx1"/>
            </a:solidFill>
            <a:round/>
            <a:headEnd/>
            <a:tailEnd/>
          </a:ln>
        </p:spPr>
        <p:txBody>
          <a:bodyPr wrap="none" anchor="ctr"/>
          <a:lstStyle/>
          <a:p>
            <a:endParaRPr lang="en-GB"/>
          </a:p>
        </p:txBody>
      </p:sp>
      <p:sp>
        <p:nvSpPr>
          <p:cNvPr id="58401" name="Line 33"/>
          <p:cNvSpPr>
            <a:spLocks noChangeShapeType="1"/>
          </p:cNvSpPr>
          <p:nvPr/>
        </p:nvSpPr>
        <p:spPr bwMode="auto">
          <a:xfrm flipV="1">
            <a:off x="2133600" y="2166938"/>
            <a:ext cx="152400" cy="609600"/>
          </a:xfrm>
          <a:prstGeom prst="line">
            <a:avLst/>
          </a:prstGeom>
          <a:noFill/>
          <a:ln w="12700">
            <a:solidFill>
              <a:schemeClr val="tx1"/>
            </a:solidFill>
            <a:round/>
            <a:headEnd type="none" w="sm" len="sm"/>
            <a:tailEnd type="stealth" w="med" len="lg"/>
          </a:ln>
        </p:spPr>
        <p:txBody>
          <a:bodyPr wrap="none" anchor="ctr"/>
          <a:lstStyle/>
          <a:p>
            <a:endParaRPr lang="en-GB"/>
          </a:p>
        </p:txBody>
      </p:sp>
      <p:sp>
        <p:nvSpPr>
          <p:cNvPr id="58402" name="Line 34"/>
          <p:cNvSpPr>
            <a:spLocks noChangeShapeType="1"/>
          </p:cNvSpPr>
          <p:nvPr/>
        </p:nvSpPr>
        <p:spPr bwMode="auto">
          <a:xfrm flipV="1">
            <a:off x="2362200" y="2624138"/>
            <a:ext cx="457200" cy="228600"/>
          </a:xfrm>
          <a:prstGeom prst="line">
            <a:avLst/>
          </a:prstGeom>
          <a:noFill/>
          <a:ln w="12700">
            <a:solidFill>
              <a:schemeClr val="tx1"/>
            </a:solidFill>
            <a:round/>
            <a:headEnd type="none" w="sm" len="sm"/>
            <a:tailEnd type="stealth" w="med" len="lg"/>
          </a:ln>
        </p:spPr>
        <p:txBody>
          <a:bodyPr wrap="none" anchor="ctr"/>
          <a:lstStyle/>
          <a:p>
            <a:endParaRPr lang="en-GB"/>
          </a:p>
        </p:txBody>
      </p:sp>
      <p:sp>
        <p:nvSpPr>
          <p:cNvPr id="58403" name="Line 35"/>
          <p:cNvSpPr>
            <a:spLocks noChangeShapeType="1"/>
          </p:cNvSpPr>
          <p:nvPr/>
        </p:nvSpPr>
        <p:spPr bwMode="auto">
          <a:xfrm flipH="1" flipV="1">
            <a:off x="1524000" y="2395538"/>
            <a:ext cx="457200" cy="381000"/>
          </a:xfrm>
          <a:prstGeom prst="line">
            <a:avLst/>
          </a:prstGeom>
          <a:noFill/>
          <a:ln w="12700">
            <a:solidFill>
              <a:schemeClr val="tx1"/>
            </a:solidFill>
            <a:round/>
            <a:headEnd type="none" w="sm" len="sm"/>
            <a:tailEnd type="stealth" w="med" len="lg"/>
          </a:ln>
        </p:spPr>
        <p:txBody>
          <a:bodyPr wrap="none" anchor="ctr"/>
          <a:lstStyle/>
          <a:p>
            <a:endParaRPr lang="en-GB"/>
          </a:p>
        </p:txBody>
      </p:sp>
      <p:sp>
        <p:nvSpPr>
          <p:cNvPr id="58404" name="Line 36"/>
          <p:cNvSpPr>
            <a:spLocks noChangeShapeType="1"/>
          </p:cNvSpPr>
          <p:nvPr/>
        </p:nvSpPr>
        <p:spPr bwMode="auto">
          <a:xfrm flipV="1">
            <a:off x="1524000" y="3005138"/>
            <a:ext cx="457200" cy="228600"/>
          </a:xfrm>
          <a:prstGeom prst="line">
            <a:avLst/>
          </a:prstGeom>
          <a:noFill/>
          <a:ln w="12700">
            <a:solidFill>
              <a:schemeClr val="tx1"/>
            </a:solidFill>
            <a:round/>
            <a:headEnd type="none" w="sm" len="sm"/>
            <a:tailEnd type="stealth" w="med" len="lg"/>
          </a:ln>
        </p:spPr>
        <p:txBody>
          <a:bodyPr wrap="none" anchor="ctr"/>
          <a:lstStyle/>
          <a:p>
            <a:endParaRPr lang="en-GB"/>
          </a:p>
        </p:txBody>
      </p:sp>
      <p:sp>
        <p:nvSpPr>
          <p:cNvPr id="58405" name="Line 37"/>
          <p:cNvSpPr>
            <a:spLocks noChangeShapeType="1"/>
          </p:cNvSpPr>
          <p:nvPr/>
        </p:nvSpPr>
        <p:spPr bwMode="auto">
          <a:xfrm flipH="1" flipV="1">
            <a:off x="2286000" y="3005138"/>
            <a:ext cx="304800" cy="304800"/>
          </a:xfrm>
          <a:prstGeom prst="line">
            <a:avLst/>
          </a:prstGeom>
          <a:noFill/>
          <a:ln w="12700">
            <a:solidFill>
              <a:schemeClr val="tx1"/>
            </a:solidFill>
            <a:round/>
            <a:headEnd type="none" w="sm" len="sm"/>
            <a:tailEnd type="stealth" w="med" len="lg"/>
          </a:ln>
        </p:spPr>
        <p:txBody>
          <a:bodyPr wrap="none" anchor="ctr"/>
          <a:lstStyle/>
          <a:p>
            <a:endParaRPr lang="en-GB"/>
          </a:p>
        </p:txBody>
      </p:sp>
      <p:sp>
        <p:nvSpPr>
          <p:cNvPr id="58406" name="Line 38"/>
          <p:cNvSpPr>
            <a:spLocks noChangeShapeType="1"/>
          </p:cNvSpPr>
          <p:nvPr/>
        </p:nvSpPr>
        <p:spPr bwMode="auto">
          <a:xfrm flipV="1">
            <a:off x="2057400" y="3005138"/>
            <a:ext cx="76200" cy="533400"/>
          </a:xfrm>
          <a:prstGeom prst="line">
            <a:avLst/>
          </a:prstGeom>
          <a:noFill/>
          <a:ln w="12700">
            <a:solidFill>
              <a:schemeClr val="tx1"/>
            </a:solidFill>
            <a:round/>
            <a:headEnd type="none" w="sm" len="sm"/>
            <a:tailEnd type="stealth" w="med" len="lg"/>
          </a:ln>
        </p:spPr>
        <p:txBody>
          <a:bodyPr wrap="none" anchor="ctr"/>
          <a:lstStyle/>
          <a:p>
            <a:endParaRPr lang="en-GB"/>
          </a:p>
        </p:txBody>
      </p:sp>
      <p:sp>
        <p:nvSpPr>
          <p:cNvPr id="58407" name="Line 39"/>
          <p:cNvSpPr>
            <a:spLocks noChangeShapeType="1"/>
          </p:cNvSpPr>
          <p:nvPr/>
        </p:nvSpPr>
        <p:spPr bwMode="auto">
          <a:xfrm flipV="1">
            <a:off x="2438400" y="1709738"/>
            <a:ext cx="381000" cy="228600"/>
          </a:xfrm>
          <a:prstGeom prst="line">
            <a:avLst/>
          </a:prstGeom>
          <a:noFill/>
          <a:ln w="12700">
            <a:solidFill>
              <a:schemeClr val="tx1"/>
            </a:solidFill>
            <a:round/>
            <a:headEnd type="none" w="sm" len="sm"/>
            <a:tailEnd type="stealth" w="med" len="lg"/>
          </a:ln>
        </p:spPr>
        <p:txBody>
          <a:bodyPr wrap="none" anchor="ctr"/>
          <a:lstStyle/>
          <a:p>
            <a:endParaRPr lang="en-GB"/>
          </a:p>
        </p:txBody>
      </p:sp>
      <p:sp>
        <p:nvSpPr>
          <p:cNvPr id="58408" name="Line 40"/>
          <p:cNvSpPr>
            <a:spLocks noChangeShapeType="1"/>
          </p:cNvSpPr>
          <p:nvPr/>
        </p:nvSpPr>
        <p:spPr bwMode="auto">
          <a:xfrm flipH="1" flipV="1">
            <a:off x="1752600" y="1633538"/>
            <a:ext cx="457200" cy="304800"/>
          </a:xfrm>
          <a:prstGeom prst="line">
            <a:avLst/>
          </a:prstGeom>
          <a:noFill/>
          <a:ln w="12700">
            <a:solidFill>
              <a:schemeClr val="tx1"/>
            </a:solidFill>
            <a:round/>
            <a:headEnd type="none" w="sm" len="sm"/>
            <a:tailEnd type="stealth" w="med" len="lg"/>
          </a:ln>
        </p:spPr>
        <p:txBody>
          <a:bodyPr wrap="none" anchor="ctr"/>
          <a:lstStyle/>
          <a:p>
            <a:endParaRPr lang="en-GB"/>
          </a:p>
        </p:txBody>
      </p:sp>
      <p:sp>
        <p:nvSpPr>
          <p:cNvPr id="58409" name="Line 41"/>
          <p:cNvSpPr>
            <a:spLocks noChangeShapeType="1"/>
          </p:cNvSpPr>
          <p:nvPr/>
        </p:nvSpPr>
        <p:spPr bwMode="auto">
          <a:xfrm flipV="1">
            <a:off x="1447800" y="1709738"/>
            <a:ext cx="76200" cy="457200"/>
          </a:xfrm>
          <a:prstGeom prst="line">
            <a:avLst/>
          </a:prstGeom>
          <a:noFill/>
          <a:ln w="12700">
            <a:solidFill>
              <a:schemeClr val="tx1"/>
            </a:solidFill>
            <a:round/>
            <a:headEnd type="none" w="sm" len="sm"/>
            <a:tailEnd type="stealth" w="med" len="lg"/>
          </a:ln>
        </p:spPr>
        <p:txBody>
          <a:bodyPr wrap="none" anchor="ctr"/>
          <a:lstStyle/>
          <a:p>
            <a:endParaRPr lang="en-GB"/>
          </a:p>
        </p:txBody>
      </p:sp>
      <p:sp>
        <p:nvSpPr>
          <p:cNvPr id="58410" name="Line 42"/>
          <p:cNvSpPr>
            <a:spLocks noChangeShapeType="1"/>
          </p:cNvSpPr>
          <p:nvPr/>
        </p:nvSpPr>
        <p:spPr bwMode="auto">
          <a:xfrm flipV="1">
            <a:off x="1371600" y="3462338"/>
            <a:ext cx="0" cy="457200"/>
          </a:xfrm>
          <a:prstGeom prst="line">
            <a:avLst/>
          </a:prstGeom>
          <a:noFill/>
          <a:ln w="12700">
            <a:solidFill>
              <a:schemeClr val="tx1"/>
            </a:solidFill>
            <a:round/>
            <a:headEnd type="none" w="sm" len="sm"/>
            <a:tailEnd type="stealth" w="med" len="lg"/>
          </a:ln>
        </p:spPr>
        <p:txBody>
          <a:bodyPr wrap="none" anchor="ctr"/>
          <a:lstStyle/>
          <a:p>
            <a:endParaRPr lang="en-GB"/>
          </a:p>
        </p:txBody>
      </p:sp>
      <p:sp>
        <p:nvSpPr>
          <p:cNvPr id="58411" name="Line 43"/>
          <p:cNvSpPr>
            <a:spLocks noChangeShapeType="1"/>
          </p:cNvSpPr>
          <p:nvPr/>
        </p:nvSpPr>
        <p:spPr bwMode="auto">
          <a:xfrm flipV="1">
            <a:off x="6553200" y="2166938"/>
            <a:ext cx="0" cy="457200"/>
          </a:xfrm>
          <a:prstGeom prst="line">
            <a:avLst/>
          </a:prstGeom>
          <a:noFill/>
          <a:ln w="12700">
            <a:solidFill>
              <a:schemeClr val="tx1"/>
            </a:solidFill>
            <a:round/>
            <a:headEnd type="none" w="sm" len="sm"/>
            <a:tailEnd type="stealth" w="med" len="lg"/>
          </a:ln>
        </p:spPr>
        <p:txBody>
          <a:bodyPr wrap="none" anchor="ctr"/>
          <a:lstStyle/>
          <a:p>
            <a:endParaRPr lang="en-GB"/>
          </a:p>
        </p:txBody>
      </p:sp>
      <p:sp>
        <p:nvSpPr>
          <p:cNvPr id="58412" name="Line 44"/>
          <p:cNvSpPr>
            <a:spLocks noChangeShapeType="1"/>
          </p:cNvSpPr>
          <p:nvPr/>
        </p:nvSpPr>
        <p:spPr bwMode="auto">
          <a:xfrm flipV="1">
            <a:off x="6477000" y="3005138"/>
            <a:ext cx="76200" cy="457200"/>
          </a:xfrm>
          <a:prstGeom prst="line">
            <a:avLst/>
          </a:prstGeom>
          <a:noFill/>
          <a:ln w="12700">
            <a:solidFill>
              <a:schemeClr val="tx1"/>
            </a:solidFill>
            <a:round/>
            <a:headEnd type="none" w="sm" len="sm"/>
            <a:tailEnd type="stealth" w="med" len="lg"/>
          </a:ln>
        </p:spPr>
        <p:txBody>
          <a:bodyPr wrap="none" anchor="ctr"/>
          <a:lstStyle/>
          <a:p>
            <a:endParaRPr lang="en-GB"/>
          </a:p>
        </p:txBody>
      </p:sp>
      <p:sp>
        <p:nvSpPr>
          <p:cNvPr id="58413" name="Line 45"/>
          <p:cNvSpPr>
            <a:spLocks noChangeShapeType="1"/>
          </p:cNvSpPr>
          <p:nvPr/>
        </p:nvSpPr>
        <p:spPr bwMode="auto">
          <a:xfrm flipH="1" flipV="1">
            <a:off x="6705600" y="2852738"/>
            <a:ext cx="533400" cy="228600"/>
          </a:xfrm>
          <a:prstGeom prst="line">
            <a:avLst/>
          </a:prstGeom>
          <a:noFill/>
          <a:ln w="12700">
            <a:solidFill>
              <a:schemeClr val="tx1"/>
            </a:solidFill>
            <a:round/>
            <a:headEnd type="none" w="sm" len="sm"/>
            <a:tailEnd type="stealth" w="med" len="lg"/>
          </a:ln>
        </p:spPr>
        <p:txBody>
          <a:bodyPr wrap="none" anchor="ctr"/>
          <a:lstStyle/>
          <a:p>
            <a:endParaRPr lang="en-GB"/>
          </a:p>
        </p:txBody>
      </p:sp>
      <p:sp>
        <p:nvSpPr>
          <p:cNvPr id="58414" name="Line 46"/>
          <p:cNvSpPr>
            <a:spLocks noChangeShapeType="1"/>
          </p:cNvSpPr>
          <p:nvPr/>
        </p:nvSpPr>
        <p:spPr bwMode="auto">
          <a:xfrm flipV="1">
            <a:off x="6629400" y="1709738"/>
            <a:ext cx="228600" cy="228600"/>
          </a:xfrm>
          <a:prstGeom prst="line">
            <a:avLst/>
          </a:prstGeom>
          <a:noFill/>
          <a:ln w="12700">
            <a:solidFill>
              <a:schemeClr val="tx1"/>
            </a:solidFill>
            <a:round/>
            <a:headEnd type="none" w="sm" len="sm"/>
            <a:tailEnd type="stealth" w="med" len="lg"/>
          </a:ln>
        </p:spPr>
        <p:txBody>
          <a:bodyPr wrap="none" anchor="ctr"/>
          <a:lstStyle/>
          <a:p>
            <a:endParaRPr lang="en-GB"/>
          </a:p>
        </p:txBody>
      </p:sp>
      <p:sp>
        <p:nvSpPr>
          <p:cNvPr id="58415" name="Line 47"/>
          <p:cNvSpPr>
            <a:spLocks noChangeShapeType="1"/>
          </p:cNvSpPr>
          <p:nvPr/>
        </p:nvSpPr>
        <p:spPr bwMode="auto">
          <a:xfrm flipH="1" flipV="1">
            <a:off x="6400800" y="1633538"/>
            <a:ext cx="152400" cy="304800"/>
          </a:xfrm>
          <a:prstGeom prst="line">
            <a:avLst/>
          </a:prstGeom>
          <a:noFill/>
          <a:ln w="12700">
            <a:solidFill>
              <a:schemeClr val="tx1"/>
            </a:solidFill>
            <a:round/>
            <a:headEnd type="none" w="sm" len="sm"/>
            <a:tailEnd type="stealth" w="med" len="lg"/>
          </a:ln>
        </p:spPr>
        <p:txBody>
          <a:bodyPr wrap="none" anchor="ctr"/>
          <a:lstStyle/>
          <a:p>
            <a:endParaRPr lang="en-GB"/>
          </a:p>
        </p:txBody>
      </p:sp>
      <p:sp>
        <p:nvSpPr>
          <p:cNvPr id="58416" name="Line 48"/>
          <p:cNvSpPr>
            <a:spLocks noChangeShapeType="1"/>
          </p:cNvSpPr>
          <p:nvPr/>
        </p:nvSpPr>
        <p:spPr bwMode="auto">
          <a:xfrm flipV="1">
            <a:off x="7086600" y="1023938"/>
            <a:ext cx="152400" cy="457200"/>
          </a:xfrm>
          <a:prstGeom prst="line">
            <a:avLst/>
          </a:prstGeom>
          <a:noFill/>
          <a:ln w="12700">
            <a:solidFill>
              <a:schemeClr val="tx1"/>
            </a:solidFill>
            <a:round/>
            <a:headEnd type="none" w="sm" len="sm"/>
            <a:tailEnd type="stealth" w="med" len="lg"/>
          </a:ln>
        </p:spPr>
        <p:txBody>
          <a:bodyPr wrap="none" anchor="ctr"/>
          <a:lstStyle/>
          <a:p>
            <a:endParaRPr lang="en-GB"/>
          </a:p>
        </p:txBody>
      </p:sp>
      <p:sp>
        <p:nvSpPr>
          <p:cNvPr id="58417" name="Line 49"/>
          <p:cNvSpPr>
            <a:spLocks noChangeShapeType="1"/>
          </p:cNvSpPr>
          <p:nvPr/>
        </p:nvSpPr>
        <p:spPr bwMode="auto">
          <a:xfrm flipV="1">
            <a:off x="6324600" y="947738"/>
            <a:ext cx="0" cy="304800"/>
          </a:xfrm>
          <a:prstGeom prst="line">
            <a:avLst/>
          </a:prstGeom>
          <a:noFill/>
          <a:ln w="12700">
            <a:solidFill>
              <a:schemeClr val="tx1"/>
            </a:solidFill>
            <a:round/>
            <a:headEnd type="none" w="sm" len="sm"/>
            <a:tailEnd type="stealth" w="med" len="lg"/>
          </a:ln>
        </p:spPr>
        <p:txBody>
          <a:bodyPr wrap="none" anchor="ctr"/>
          <a:lstStyle/>
          <a:p>
            <a:endParaRPr lang="en-GB"/>
          </a:p>
        </p:txBody>
      </p:sp>
      <p:sp>
        <p:nvSpPr>
          <p:cNvPr id="58418" name="Line 50"/>
          <p:cNvSpPr>
            <a:spLocks noChangeShapeType="1"/>
          </p:cNvSpPr>
          <p:nvPr/>
        </p:nvSpPr>
        <p:spPr bwMode="auto">
          <a:xfrm flipV="1">
            <a:off x="6324600" y="947738"/>
            <a:ext cx="838200" cy="381000"/>
          </a:xfrm>
          <a:prstGeom prst="line">
            <a:avLst/>
          </a:prstGeom>
          <a:noFill/>
          <a:ln w="12700">
            <a:solidFill>
              <a:schemeClr val="tx1"/>
            </a:solidFill>
            <a:round/>
            <a:headEnd type="none" w="sm" len="sm"/>
            <a:tailEnd type="stealth" w="med" len="lg"/>
          </a:ln>
        </p:spPr>
        <p:txBody>
          <a:bodyPr wrap="none" anchor="ctr"/>
          <a:lstStyle/>
          <a:p>
            <a:endParaRPr lang="en-GB"/>
          </a:p>
        </p:txBody>
      </p:sp>
      <p:sp>
        <p:nvSpPr>
          <p:cNvPr id="58419" name="Line 51"/>
          <p:cNvSpPr>
            <a:spLocks noChangeShapeType="1"/>
          </p:cNvSpPr>
          <p:nvPr/>
        </p:nvSpPr>
        <p:spPr bwMode="auto">
          <a:xfrm flipH="1" flipV="1">
            <a:off x="7543800" y="3233738"/>
            <a:ext cx="609600" cy="228600"/>
          </a:xfrm>
          <a:prstGeom prst="line">
            <a:avLst/>
          </a:prstGeom>
          <a:noFill/>
          <a:ln w="12700">
            <a:solidFill>
              <a:schemeClr val="tx1"/>
            </a:solidFill>
            <a:round/>
            <a:headEnd type="none" w="sm" len="sm"/>
            <a:tailEnd type="stealth" w="med" len="lg"/>
          </a:ln>
        </p:spPr>
        <p:txBody>
          <a:bodyPr wrap="none" anchor="ctr"/>
          <a:lstStyle/>
          <a:p>
            <a:endParaRPr lang="en-GB"/>
          </a:p>
        </p:txBody>
      </p:sp>
      <p:sp>
        <p:nvSpPr>
          <p:cNvPr id="58420" name="Line 52"/>
          <p:cNvSpPr>
            <a:spLocks noChangeShapeType="1"/>
          </p:cNvSpPr>
          <p:nvPr/>
        </p:nvSpPr>
        <p:spPr bwMode="auto">
          <a:xfrm flipH="1" flipV="1">
            <a:off x="7467600" y="3309938"/>
            <a:ext cx="228600" cy="609600"/>
          </a:xfrm>
          <a:prstGeom prst="line">
            <a:avLst/>
          </a:prstGeom>
          <a:noFill/>
          <a:ln w="12700">
            <a:solidFill>
              <a:schemeClr val="tx1"/>
            </a:solidFill>
            <a:round/>
            <a:headEnd type="none" w="sm" len="sm"/>
            <a:tailEnd type="stealth" w="med" len="lg"/>
          </a:ln>
        </p:spPr>
        <p:txBody>
          <a:bodyPr wrap="none" anchor="ctr"/>
          <a:lstStyle/>
          <a:p>
            <a:endParaRPr lang="en-GB"/>
          </a:p>
        </p:txBody>
      </p:sp>
      <p:sp>
        <p:nvSpPr>
          <p:cNvPr id="58421" name="Line 53"/>
          <p:cNvSpPr>
            <a:spLocks noChangeShapeType="1"/>
          </p:cNvSpPr>
          <p:nvPr/>
        </p:nvSpPr>
        <p:spPr bwMode="auto">
          <a:xfrm flipV="1">
            <a:off x="7772400" y="4224338"/>
            <a:ext cx="0" cy="609600"/>
          </a:xfrm>
          <a:prstGeom prst="line">
            <a:avLst/>
          </a:prstGeom>
          <a:noFill/>
          <a:ln w="12700">
            <a:solidFill>
              <a:schemeClr val="tx1"/>
            </a:solidFill>
            <a:round/>
            <a:headEnd type="none" w="sm" len="sm"/>
            <a:tailEnd type="stealth" w="med" len="lg"/>
          </a:ln>
        </p:spPr>
        <p:txBody>
          <a:bodyPr wrap="none" anchor="ctr"/>
          <a:lstStyle/>
          <a:p>
            <a:endParaRPr lang="en-GB"/>
          </a:p>
        </p:txBody>
      </p:sp>
      <p:sp>
        <p:nvSpPr>
          <p:cNvPr id="58422" name="Line 54"/>
          <p:cNvSpPr>
            <a:spLocks noChangeShapeType="1"/>
          </p:cNvSpPr>
          <p:nvPr/>
        </p:nvSpPr>
        <p:spPr bwMode="auto">
          <a:xfrm flipH="1" flipV="1">
            <a:off x="7848600" y="4148138"/>
            <a:ext cx="609600" cy="228600"/>
          </a:xfrm>
          <a:prstGeom prst="line">
            <a:avLst/>
          </a:prstGeom>
          <a:noFill/>
          <a:ln w="12700">
            <a:solidFill>
              <a:schemeClr val="tx1"/>
            </a:solidFill>
            <a:round/>
            <a:headEnd type="none" w="sm" len="sm"/>
            <a:tailEnd type="stealth" w="med" len="lg"/>
          </a:ln>
        </p:spPr>
        <p:txBody>
          <a:bodyPr wrap="none" anchor="ctr"/>
          <a:lstStyle/>
          <a:p>
            <a:endParaRPr lang="en-GB"/>
          </a:p>
        </p:txBody>
      </p:sp>
      <p:sp>
        <p:nvSpPr>
          <p:cNvPr id="58423" name="Line 55"/>
          <p:cNvSpPr>
            <a:spLocks noChangeShapeType="1"/>
          </p:cNvSpPr>
          <p:nvPr/>
        </p:nvSpPr>
        <p:spPr bwMode="auto">
          <a:xfrm flipV="1">
            <a:off x="5105400" y="3919538"/>
            <a:ext cx="381000" cy="152400"/>
          </a:xfrm>
          <a:prstGeom prst="line">
            <a:avLst/>
          </a:prstGeom>
          <a:noFill/>
          <a:ln w="12700">
            <a:solidFill>
              <a:schemeClr val="tx1"/>
            </a:solidFill>
            <a:round/>
            <a:headEnd type="none" w="sm" len="sm"/>
            <a:tailEnd type="stealth" w="med" len="lg"/>
          </a:ln>
        </p:spPr>
        <p:txBody>
          <a:bodyPr wrap="none" anchor="ctr"/>
          <a:lstStyle/>
          <a:p>
            <a:endParaRPr lang="en-GB"/>
          </a:p>
        </p:txBody>
      </p:sp>
      <p:sp>
        <p:nvSpPr>
          <p:cNvPr id="58424" name="Line 56"/>
          <p:cNvSpPr>
            <a:spLocks noChangeShapeType="1"/>
          </p:cNvSpPr>
          <p:nvPr/>
        </p:nvSpPr>
        <p:spPr bwMode="auto">
          <a:xfrm flipV="1">
            <a:off x="5486400" y="4071938"/>
            <a:ext cx="76200" cy="533400"/>
          </a:xfrm>
          <a:prstGeom prst="line">
            <a:avLst/>
          </a:prstGeom>
          <a:noFill/>
          <a:ln w="12700">
            <a:solidFill>
              <a:schemeClr val="tx1"/>
            </a:solidFill>
            <a:round/>
            <a:headEnd type="none" w="sm" len="sm"/>
            <a:tailEnd type="stealth" w="med" len="lg"/>
          </a:ln>
        </p:spPr>
        <p:txBody>
          <a:bodyPr wrap="none" anchor="ctr"/>
          <a:lstStyle/>
          <a:p>
            <a:endParaRPr lang="en-GB"/>
          </a:p>
        </p:txBody>
      </p:sp>
      <p:sp>
        <p:nvSpPr>
          <p:cNvPr id="58425" name="Line 57"/>
          <p:cNvSpPr>
            <a:spLocks noChangeShapeType="1"/>
          </p:cNvSpPr>
          <p:nvPr/>
        </p:nvSpPr>
        <p:spPr bwMode="auto">
          <a:xfrm flipV="1">
            <a:off x="5791200" y="3614738"/>
            <a:ext cx="533400" cy="228600"/>
          </a:xfrm>
          <a:prstGeom prst="line">
            <a:avLst/>
          </a:prstGeom>
          <a:noFill/>
          <a:ln w="12700">
            <a:solidFill>
              <a:schemeClr val="tx1"/>
            </a:solidFill>
            <a:round/>
            <a:headEnd type="none" w="sm" len="sm"/>
            <a:tailEnd type="stealth" w="med" len="lg"/>
          </a:ln>
        </p:spPr>
        <p:txBody>
          <a:bodyPr wrap="none" anchor="ctr"/>
          <a:lstStyle/>
          <a:p>
            <a:endParaRPr lang="en-GB"/>
          </a:p>
        </p:txBody>
      </p:sp>
      <p:sp>
        <p:nvSpPr>
          <p:cNvPr id="58426" name="Line 58"/>
          <p:cNvSpPr>
            <a:spLocks noChangeShapeType="1"/>
          </p:cNvSpPr>
          <p:nvPr/>
        </p:nvSpPr>
        <p:spPr bwMode="auto">
          <a:xfrm flipH="1" flipV="1">
            <a:off x="6477000" y="3767138"/>
            <a:ext cx="152400" cy="381000"/>
          </a:xfrm>
          <a:prstGeom prst="line">
            <a:avLst/>
          </a:prstGeom>
          <a:noFill/>
          <a:ln w="12700">
            <a:solidFill>
              <a:schemeClr val="tx1"/>
            </a:solidFill>
            <a:round/>
            <a:headEnd type="none" w="sm" len="sm"/>
            <a:tailEnd type="stealth" w="med" len="lg"/>
          </a:ln>
        </p:spPr>
        <p:txBody>
          <a:bodyPr wrap="none" anchor="ctr"/>
          <a:lstStyle/>
          <a:p>
            <a:endParaRPr lang="en-GB"/>
          </a:p>
        </p:txBody>
      </p:sp>
      <p:sp>
        <p:nvSpPr>
          <p:cNvPr id="58427" name="Rectangle 59"/>
          <p:cNvSpPr>
            <a:spLocks noChangeArrowheads="1"/>
          </p:cNvSpPr>
          <p:nvPr/>
        </p:nvSpPr>
        <p:spPr bwMode="auto">
          <a:xfrm>
            <a:off x="6003925" y="2806700"/>
            <a:ext cx="311150" cy="396875"/>
          </a:xfrm>
          <a:prstGeom prst="rect">
            <a:avLst/>
          </a:prstGeom>
          <a:noFill/>
          <a:ln w="9525">
            <a:noFill/>
            <a:miter lim="800000"/>
            <a:headEnd/>
            <a:tailEnd/>
          </a:ln>
        </p:spPr>
        <p:txBody>
          <a:bodyPr wrap="none" lIns="92075" tIns="46038" rIns="92075" bIns="46038">
            <a:spAutoFit/>
          </a:bodyPr>
          <a:lstStyle/>
          <a:p>
            <a:r>
              <a:rPr lang="en-US" sz="2000" b="1">
                <a:solidFill>
                  <a:srgbClr val="00279F"/>
                </a:solidFill>
                <a:cs typeface="Arial" pitchFamily="34" charset="0"/>
              </a:rPr>
              <a:t>1</a:t>
            </a:r>
          </a:p>
        </p:txBody>
      </p:sp>
      <p:sp>
        <p:nvSpPr>
          <p:cNvPr id="58428" name="Rectangle 60"/>
          <p:cNvSpPr>
            <a:spLocks noChangeArrowheads="1"/>
          </p:cNvSpPr>
          <p:nvPr/>
        </p:nvSpPr>
        <p:spPr bwMode="auto">
          <a:xfrm>
            <a:off x="3336925" y="2882900"/>
            <a:ext cx="501650" cy="396875"/>
          </a:xfrm>
          <a:prstGeom prst="rect">
            <a:avLst/>
          </a:prstGeom>
          <a:noFill/>
          <a:ln w="9525">
            <a:noFill/>
            <a:miter lim="800000"/>
            <a:headEnd/>
            <a:tailEnd/>
          </a:ln>
        </p:spPr>
        <p:txBody>
          <a:bodyPr wrap="none" lIns="92075" tIns="46038" rIns="92075" bIns="46038">
            <a:spAutoFit/>
          </a:bodyPr>
          <a:lstStyle/>
          <a:p>
            <a:r>
              <a:rPr lang="en-US" sz="2000" b="1">
                <a:solidFill>
                  <a:srgbClr val="00279F"/>
                </a:solidFill>
                <a:cs typeface="Arial" pitchFamily="34" charset="0"/>
              </a:rPr>
              <a:t>0.5</a:t>
            </a:r>
          </a:p>
        </p:txBody>
      </p:sp>
      <p:sp>
        <p:nvSpPr>
          <p:cNvPr id="58429" name="Rectangle 61"/>
          <p:cNvSpPr>
            <a:spLocks noChangeArrowheads="1"/>
          </p:cNvSpPr>
          <p:nvPr/>
        </p:nvSpPr>
        <p:spPr bwMode="auto">
          <a:xfrm>
            <a:off x="5089525" y="2882900"/>
            <a:ext cx="501650" cy="396875"/>
          </a:xfrm>
          <a:prstGeom prst="rect">
            <a:avLst/>
          </a:prstGeom>
          <a:noFill/>
          <a:ln w="9525">
            <a:noFill/>
            <a:miter lim="800000"/>
            <a:headEnd/>
            <a:tailEnd/>
          </a:ln>
        </p:spPr>
        <p:txBody>
          <a:bodyPr wrap="none" lIns="92075" tIns="46038" rIns="92075" bIns="46038">
            <a:spAutoFit/>
          </a:bodyPr>
          <a:lstStyle/>
          <a:p>
            <a:r>
              <a:rPr lang="en-US" sz="2000" b="1">
                <a:solidFill>
                  <a:srgbClr val="00279F"/>
                </a:solidFill>
                <a:cs typeface="Arial" pitchFamily="34" charset="0"/>
              </a:rPr>
              <a:t>0.5</a:t>
            </a:r>
          </a:p>
        </p:txBody>
      </p:sp>
      <p:sp>
        <p:nvSpPr>
          <p:cNvPr id="58430" name="Rectangle 62"/>
          <p:cNvSpPr>
            <a:spLocks noChangeArrowheads="1"/>
          </p:cNvSpPr>
          <p:nvPr/>
        </p:nvSpPr>
        <p:spPr bwMode="auto">
          <a:xfrm>
            <a:off x="2651125" y="2806700"/>
            <a:ext cx="311150" cy="396875"/>
          </a:xfrm>
          <a:prstGeom prst="rect">
            <a:avLst/>
          </a:prstGeom>
          <a:noFill/>
          <a:ln w="9525">
            <a:noFill/>
            <a:miter lim="800000"/>
            <a:headEnd/>
            <a:tailEnd/>
          </a:ln>
        </p:spPr>
        <p:txBody>
          <a:bodyPr wrap="none" lIns="92075" tIns="46038" rIns="92075" bIns="46038">
            <a:spAutoFit/>
          </a:bodyPr>
          <a:lstStyle/>
          <a:p>
            <a:r>
              <a:rPr lang="en-US" sz="2000" b="1">
                <a:solidFill>
                  <a:srgbClr val="00279F"/>
                </a:solidFill>
                <a:cs typeface="Arial" pitchFamily="34" charset="0"/>
              </a:rPr>
              <a:t>1</a:t>
            </a:r>
          </a:p>
        </p:txBody>
      </p:sp>
      <p:sp>
        <p:nvSpPr>
          <p:cNvPr id="58431" name="Rectangle 63"/>
          <p:cNvSpPr>
            <a:spLocks noChangeArrowheads="1"/>
          </p:cNvSpPr>
          <p:nvPr/>
        </p:nvSpPr>
        <p:spPr bwMode="auto">
          <a:xfrm>
            <a:off x="4175125" y="2959100"/>
            <a:ext cx="712788" cy="396875"/>
          </a:xfrm>
          <a:prstGeom prst="rect">
            <a:avLst/>
          </a:prstGeom>
          <a:noFill/>
          <a:ln w="9525">
            <a:noFill/>
            <a:miter lim="800000"/>
            <a:headEnd/>
            <a:tailEnd/>
          </a:ln>
        </p:spPr>
        <p:txBody>
          <a:bodyPr wrap="none" lIns="92075" tIns="46038" rIns="92075" bIns="46038">
            <a:spAutoFit/>
          </a:bodyPr>
          <a:lstStyle/>
          <a:p>
            <a:r>
              <a:rPr lang="en-US" sz="2000" b="1">
                <a:solidFill>
                  <a:srgbClr val="00279F"/>
                </a:solidFill>
                <a:cs typeface="Arial" pitchFamily="34" charset="0"/>
              </a:rPr>
              <a:t>0.33’</a:t>
            </a:r>
          </a:p>
        </p:txBody>
      </p:sp>
      <p:sp>
        <p:nvSpPr>
          <p:cNvPr id="58432" name="Text Box 64"/>
          <p:cNvSpPr txBox="1">
            <a:spLocks noChangeArrowheads="1"/>
          </p:cNvSpPr>
          <p:nvPr/>
        </p:nvSpPr>
        <p:spPr bwMode="auto">
          <a:xfrm>
            <a:off x="1264685" y="177224"/>
            <a:ext cx="6320961" cy="523220"/>
          </a:xfrm>
          <a:prstGeom prst="rect">
            <a:avLst/>
          </a:prstGeom>
          <a:noFill/>
          <a:ln w="9525">
            <a:noFill/>
            <a:miter lim="800000"/>
            <a:headEnd/>
            <a:tailEnd/>
          </a:ln>
        </p:spPr>
        <p:txBody>
          <a:bodyPr wrap="none">
            <a:spAutoFit/>
          </a:bodyPr>
          <a:lstStyle/>
          <a:p>
            <a:r>
              <a:rPr lang="en-US" sz="2800" b="1" i="1" dirty="0">
                <a:solidFill>
                  <a:schemeClr val="tx1"/>
                </a:solidFill>
                <a:latin typeface="Tahoma" pitchFamily="34" charset="0"/>
                <a:ea typeface="Tahoma" pitchFamily="34" charset="0"/>
                <a:cs typeface="Tahoma" pitchFamily="34" charset="0"/>
              </a:rPr>
              <a:t>Identifying busy/central concepts</a:t>
            </a:r>
          </a:p>
        </p:txBody>
      </p:sp>
      <p:sp>
        <p:nvSpPr>
          <p:cNvPr id="58433" name="Text Box 65"/>
          <p:cNvSpPr txBox="1">
            <a:spLocks noChangeArrowheads="1"/>
          </p:cNvSpPr>
          <p:nvPr/>
        </p:nvSpPr>
        <p:spPr bwMode="auto">
          <a:xfrm>
            <a:off x="3886200" y="1676400"/>
            <a:ext cx="1296988" cy="396875"/>
          </a:xfrm>
          <a:prstGeom prst="rect">
            <a:avLst/>
          </a:prstGeom>
          <a:noFill/>
          <a:ln w="9525">
            <a:noFill/>
            <a:miter lim="800000"/>
            <a:headEnd/>
            <a:tailEnd/>
          </a:ln>
        </p:spPr>
        <p:txBody>
          <a:bodyPr wrap="none">
            <a:spAutoFit/>
          </a:bodyPr>
          <a:lstStyle/>
          <a:p>
            <a:r>
              <a:rPr lang="en-US" sz="2000">
                <a:solidFill>
                  <a:schemeClr val="tx2"/>
                </a:solidFill>
                <a:cs typeface="Arial" pitchFamily="34" charset="0"/>
              </a:rPr>
              <a:t>weightings</a:t>
            </a:r>
            <a:endParaRPr lang="en-US" sz="2800">
              <a:solidFill>
                <a:schemeClr val="tx2"/>
              </a:solidFill>
              <a:cs typeface="Arial" pitchFamily="34" charset="0"/>
            </a:endParaRPr>
          </a:p>
        </p:txBody>
      </p:sp>
      <p:sp>
        <p:nvSpPr>
          <p:cNvPr id="58434" name="Line 66"/>
          <p:cNvSpPr>
            <a:spLocks noChangeShapeType="1"/>
          </p:cNvSpPr>
          <p:nvPr/>
        </p:nvSpPr>
        <p:spPr bwMode="auto">
          <a:xfrm flipH="1">
            <a:off x="3733800" y="2057400"/>
            <a:ext cx="609600" cy="838200"/>
          </a:xfrm>
          <a:prstGeom prst="line">
            <a:avLst/>
          </a:prstGeom>
          <a:noFill/>
          <a:ln w="9525">
            <a:solidFill>
              <a:schemeClr val="tx1"/>
            </a:solidFill>
            <a:prstDash val="dashDot"/>
            <a:round/>
            <a:headEnd/>
            <a:tailEnd type="triangle" w="med" len="med"/>
          </a:ln>
        </p:spPr>
        <p:txBody>
          <a:bodyPr wrap="none" anchor="ctr"/>
          <a:lstStyle/>
          <a:p>
            <a:endParaRPr lang="en-GB"/>
          </a:p>
        </p:txBody>
      </p:sp>
      <p:sp>
        <p:nvSpPr>
          <p:cNvPr id="58435" name="Line 67"/>
          <p:cNvSpPr>
            <a:spLocks noChangeShapeType="1"/>
          </p:cNvSpPr>
          <p:nvPr/>
        </p:nvSpPr>
        <p:spPr bwMode="auto">
          <a:xfrm>
            <a:off x="4419600" y="2133600"/>
            <a:ext cx="0" cy="838200"/>
          </a:xfrm>
          <a:prstGeom prst="line">
            <a:avLst/>
          </a:prstGeom>
          <a:noFill/>
          <a:ln w="9525">
            <a:solidFill>
              <a:schemeClr val="tx1"/>
            </a:solidFill>
            <a:prstDash val="dashDot"/>
            <a:round/>
            <a:headEnd/>
            <a:tailEnd type="triangle" w="med" len="med"/>
          </a:ln>
        </p:spPr>
        <p:txBody>
          <a:bodyPr wrap="none" anchor="ctr"/>
          <a:lstStyle/>
          <a:p>
            <a:endParaRPr lang="en-GB"/>
          </a:p>
        </p:txBody>
      </p:sp>
      <p:sp>
        <p:nvSpPr>
          <p:cNvPr id="58436" name="Line 68"/>
          <p:cNvSpPr>
            <a:spLocks noChangeShapeType="1"/>
          </p:cNvSpPr>
          <p:nvPr/>
        </p:nvSpPr>
        <p:spPr bwMode="auto">
          <a:xfrm>
            <a:off x="4495800" y="2057400"/>
            <a:ext cx="762000" cy="838200"/>
          </a:xfrm>
          <a:prstGeom prst="line">
            <a:avLst/>
          </a:prstGeom>
          <a:noFill/>
          <a:ln w="9525">
            <a:solidFill>
              <a:schemeClr val="tx1"/>
            </a:solidFill>
            <a:prstDash val="dashDot"/>
            <a:round/>
            <a:headEnd/>
            <a:tailEnd type="triangle" w="med" len="med"/>
          </a:ln>
        </p:spPr>
        <p:txBody>
          <a:bodyPr wrap="none" anchor="ctr"/>
          <a:lstStyle/>
          <a:p>
            <a:endParaRPr lang="en-GB"/>
          </a:p>
        </p:txBody>
      </p:sp>
      <p:sp>
        <p:nvSpPr>
          <p:cNvPr id="69" name="TextBox 68"/>
          <p:cNvSpPr txBox="1"/>
          <p:nvPr/>
        </p:nvSpPr>
        <p:spPr>
          <a:xfrm>
            <a:off x="4857750" y="5500688"/>
            <a:ext cx="3633788" cy="461962"/>
          </a:xfrm>
          <a:prstGeom prst="rect">
            <a:avLst/>
          </a:prstGeom>
          <a:noFill/>
        </p:spPr>
        <p:txBody>
          <a:bodyPr wrap="none">
            <a:spAutoFit/>
          </a:bodyPr>
          <a:lstStyle/>
          <a:p>
            <a:pPr>
              <a:defRPr/>
            </a:pPr>
            <a:r>
              <a:rPr lang="en-GB" dirty="0">
                <a:solidFill>
                  <a:schemeClr val="accent2">
                    <a:lumMod val="75000"/>
                  </a:schemeClr>
                </a:solidFill>
                <a:latin typeface="Tahoma" pitchFamily="34" charset="0"/>
                <a:ea typeface="Tahoma" pitchFamily="34" charset="0"/>
                <a:cs typeface="Tahoma" pitchFamily="34" charset="0"/>
              </a:rPr>
              <a:t>More equal for ‘centrality’</a:t>
            </a:r>
          </a:p>
        </p:txBody>
      </p:sp>
      <p:sp>
        <p:nvSpPr>
          <p:cNvPr id="70" name="TextBox 69"/>
          <p:cNvSpPr txBox="1"/>
          <p:nvPr/>
        </p:nvSpPr>
        <p:spPr>
          <a:xfrm>
            <a:off x="7067084" y="6264275"/>
            <a:ext cx="1991251"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appendix</a:t>
            </a:r>
            <a:endParaRPr lang="en-GB" sz="1800" i="1" dirty="0">
              <a:solidFill>
                <a:srgbClr val="00B050"/>
              </a:solidFill>
              <a:latin typeface="Tahoma" pitchFamily="34" charset="0"/>
              <a:ea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5906" name="Rectangle 2"/>
          <p:cNvSpPr>
            <a:spLocks noGrp="1" noChangeArrowheads="1"/>
          </p:cNvSpPr>
          <p:nvPr>
            <p:ph type="ctrTitle"/>
          </p:nvPr>
        </p:nvSpPr>
        <p:spPr>
          <a:xfrm>
            <a:off x="611560" y="3861048"/>
            <a:ext cx="7772400" cy="1470025"/>
          </a:xfrm>
        </p:spPr>
        <p:txBody>
          <a:bodyPr/>
          <a:lstStyle/>
          <a:p>
            <a:pPr lvl="1" algn="ctr">
              <a:defRPr/>
            </a:pPr>
            <a:r>
              <a:rPr lang="en-GB" sz="4800" dirty="0" smtClean="0"/>
              <a:t>Making Strategy: </a:t>
            </a:r>
            <a:br>
              <a:rPr lang="en-GB" sz="4800" dirty="0" smtClean="0"/>
            </a:br>
            <a:r>
              <a:rPr lang="en-GB" sz="3600" dirty="0" smtClean="0"/>
              <a:t>Mapping Out Strategic Success</a:t>
            </a:r>
            <a:br>
              <a:rPr lang="en-GB" sz="3600" dirty="0" smtClean="0"/>
            </a:br>
            <a:r>
              <a:rPr lang="en-GB" sz="3600" dirty="0" smtClean="0"/>
              <a:t>Chapters 3 and 4</a:t>
            </a:r>
            <a:br>
              <a:rPr lang="en-GB" sz="3600" dirty="0" smtClean="0"/>
            </a:br>
            <a:r>
              <a:rPr lang="en-GB" sz="3600" dirty="0"/>
              <a:t/>
            </a:r>
            <a:br>
              <a:rPr lang="en-GB" sz="3600" dirty="0"/>
            </a:br>
            <a:r>
              <a:rPr lang="en-GB" sz="3600" dirty="0">
                <a:solidFill>
                  <a:srgbClr val="FF0000"/>
                </a:solidFill>
              </a:rPr>
              <a:t>Strategy as the Prioritisation and Management of Key Issues</a:t>
            </a:r>
            <a:r>
              <a:rPr lang="en-GB" sz="1800" dirty="0">
                <a:solidFill>
                  <a:srgbClr val="FF0000"/>
                </a:solidFill>
              </a:rPr>
              <a:t/>
            </a:r>
            <a:br>
              <a:rPr lang="en-GB" sz="1800" dirty="0">
                <a:solidFill>
                  <a:srgbClr val="FF0000"/>
                </a:solidFill>
              </a:rPr>
            </a:br>
            <a:r>
              <a:rPr lang="en-GB" sz="4800" dirty="0" smtClean="0"/>
              <a:t/>
            </a:r>
            <a:br>
              <a:rPr lang="en-GB" sz="4800" dirty="0" smtClean="0"/>
            </a:br>
            <a:r>
              <a:rPr lang="en-GB" sz="3200" dirty="0"/>
              <a:t>F</a:t>
            </a:r>
            <a:r>
              <a:rPr lang="en-GB" sz="3200" dirty="0" smtClean="0"/>
              <a:t>ran Ackermann and Colin Eden</a:t>
            </a:r>
          </a:p>
        </p:txBody>
      </p:sp>
    </p:spTree>
    <p:extLst>
      <p:ext uri="{BB962C8B-B14F-4D97-AF65-F5344CB8AC3E}">
        <p14:creationId xmlns:p14="http://schemas.microsoft.com/office/powerpoint/2010/main" xmlns="" val="52701493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75" y="2143125"/>
            <a:ext cx="7772400" cy="1470025"/>
          </a:xfrm>
        </p:spPr>
        <p:txBody>
          <a:bodyPr/>
          <a:lstStyle/>
          <a:p>
            <a:pPr algn="ctr" eaLnBrk="1" hangingPunct="1">
              <a:defRPr/>
            </a:pPr>
            <a:r>
              <a:rPr lang="en-GB" dirty="0" smtClean="0">
                <a:effectLst>
                  <a:outerShdw blurRad="38100" dist="38100" dir="2700000" algn="tl">
                    <a:srgbClr val="000000">
                      <a:alpha val="43137"/>
                    </a:srgbClr>
                  </a:outerShdw>
                </a:effectLst>
              </a:rPr>
              <a:t>Using Potency as the basis for Prioritizing</a:t>
            </a:r>
            <a:r>
              <a:rPr lang="en-GB" dirty="0" smtClean="0"/>
              <a:t/>
            </a:r>
            <a:br>
              <a:rPr lang="en-GB" dirty="0" smtClean="0"/>
            </a:br>
            <a:endParaRPr lang="en-GB" dirty="0"/>
          </a:p>
        </p:txBody>
      </p:sp>
      <p:sp>
        <p:nvSpPr>
          <p:cNvPr id="3" name="TextBox 2"/>
          <p:cNvSpPr txBox="1"/>
          <p:nvPr/>
        </p:nvSpPr>
        <p:spPr>
          <a:xfrm>
            <a:off x="6228184" y="3140968"/>
            <a:ext cx="1991251"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appendix</a:t>
            </a:r>
            <a:endParaRPr lang="en-GB" sz="1800" i="1" dirty="0">
              <a:solidFill>
                <a:srgbClr val="00B050"/>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418" name="Picture 2"/>
          <p:cNvPicPr>
            <a:picLocks noChangeAspect="1" noChangeArrowheads="1"/>
          </p:cNvPicPr>
          <p:nvPr/>
        </p:nvPicPr>
        <p:blipFill>
          <a:blip r:embed="rId2" cstate="print"/>
          <a:srcRect/>
          <a:stretch>
            <a:fillRect/>
          </a:stretch>
        </p:blipFill>
        <p:spPr bwMode="auto">
          <a:xfrm>
            <a:off x="315913" y="2425700"/>
            <a:ext cx="8512175" cy="2012950"/>
          </a:xfrm>
          <a:prstGeom prst="rect">
            <a:avLst/>
          </a:prstGeom>
          <a:noFill/>
          <a:ln w="9525">
            <a:noFill/>
            <a:miter lim="800000"/>
            <a:headEnd/>
            <a:tailEnd/>
          </a:ln>
        </p:spPr>
      </p:pic>
      <p:sp>
        <p:nvSpPr>
          <p:cNvPr id="60419" name="TextBox 2"/>
          <p:cNvSpPr txBox="1">
            <a:spLocks noChangeArrowheads="1"/>
          </p:cNvSpPr>
          <p:nvPr/>
        </p:nvSpPr>
        <p:spPr bwMode="auto">
          <a:xfrm>
            <a:off x="785813" y="4929188"/>
            <a:ext cx="5889625" cy="369887"/>
          </a:xfrm>
          <a:prstGeom prst="rect">
            <a:avLst/>
          </a:prstGeom>
          <a:noFill/>
          <a:ln w="9525">
            <a:noFill/>
            <a:miter lim="800000"/>
            <a:headEnd/>
            <a:tailEnd/>
          </a:ln>
        </p:spPr>
        <p:txBody>
          <a:bodyPr wrap="none">
            <a:spAutoFit/>
          </a:bodyPr>
          <a:lstStyle/>
          <a:p>
            <a:r>
              <a:rPr lang="en-GB">
                <a:latin typeface="Calibri" pitchFamily="34" charset="0"/>
              </a:rPr>
              <a:t>Finding ‘heads’ [&gt;</a:t>
            </a:r>
            <a:r>
              <a:rPr lang="en-GB">
                <a:solidFill>
                  <a:srgbClr val="FF0000"/>
                </a:solidFill>
                <a:latin typeface="Calibri" pitchFamily="34" charset="0"/>
              </a:rPr>
              <a:t>LH</a:t>
            </a:r>
            <a:r>
              <a:rPr lang="en-GB">
                <a:latin typeface="Calibri" pitchFamily="34" charset="0"/>
              </a:rPr>
              <a:t>]: these are the closest to the goals/ends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extBox 2"/>
          <p:cNvSpPr txBox="1">
            <a:spLocks noChangeArrowheads="1"/>
          </p:cNvSpPr>
          <p:nvPr/>
        </p:nvSpPr>
        <p:spPr bwMode="auto">
          <a:xfrm>
            <a:off x="798513" y="4869160"/>
            <a:ext cx="7643812" cy="1415772"/>
          </a:xfrm>
          <a:prstGeom prst="rect">
            <a:avLst/>
          </a:prstGeom>
          <a:noFill/>
          <a:ln w="9525">
            <a:noFill/>
            <a:miter lim="800000"/>
            <a:headEnd/>
            <a:tailEnd/>
          </a:ln>
        </p:spPr>
        <p:txBody>
          <a:bodyPr>
            <a:spAutoFit/>
          </a:bodyPr>
          <a:lstStyle/>
          <a:p>
            <a:r>
              <a:rPr lang="en-GB" sz="1800" dirty="0" smtClean="0">
                <a:solidFill>
                  <a:schemeClr val="tx1"/>
                </a:solidFill>
                <a:latin typeface="Calibri" pitchFamily="34" charset="0"/>
              </a:rPr>
              <a:t>For example, Laddering </a:t>
            </a:r>
            <a:r>
              <a:rPr lang="en-GB" sz="1800" dirty="0">
                <a:solidFill>
                  <a:schemeClr val="tx1"/>
                </a:solidFill>
                <a:latin typeface="Calibri" pitchFamily="34" charset="0"/>
              </a:rPr>
              <a:t>down (using </a:t>
            </a:r>
            <a:r>
              <a:rPr lang="en-GB" sz="1800" dirty="0">
                <a:solidFill>
                  <a:srgbClr val="FF0000"/>
                </a:solidFill>
                <a:latin typeface="Calibri" pitchFamily="34" charset="0"/>
              </a:rPr>
              <a:t>CTRL-I</a:t>
            </a:r>
            <a:r>
              <a:rPr lang="en-GB" sz="1800" dirty="0">
                <a:solidFill>
                  <a:schemeClr val="tx1"/>
                </a:solidFill>
                <a:latin typeface="Calibri" pitchFamily="34" charset="0"/>
              </a:rPr>
              <a:t>) to include all causal chains that impact ‘head’ </a:t>
            </a:r>
            <a:r>
              <a:rPr lang="en-GB" sz="1800" dirty="0" smtClean="0">
                <a:solidFill>
                  <a:schemeClr val="tx1"/>
                </a:solidFill>
                <a:latin typeface="Calibri" pitchFamily="34" charset="0"/>
              </a:rPr>
              <a:t>13 which one of the heads (closest to a goal)</a:t>
            </a:r>
            <a:endParaRPr lang="en-GB" sz="1800" dirty="0">
              <a:solidFill>
                <a:schemeClr val="tx1"/>
              </a:solidFill>
              <a:latin typeface="Calibri" pitchFamily="34" charset="0"/>
            </a:endParaRPr>
          </a:p>
          <a:p>
            <a:r>
              <a:rPr lang="en-GB" sz="1800" dirty="0">
                <a:solidFill>
                  <a:schemeClr val="tx1"/>
                </a:solidFill>
                <a:latin typeface="Calibri" pitchFamily="34" charset="0"/>
              </a:rPr>
              <a:t>Gives a ‘tear-drop’ in blue (representative only)</a:t>
            </a:r>
          </a:p>
          <a:p>
            <a:r>
              <a:rPr lang="en-GB" sz="1800" dirty="0">
                <a:solidFill>
                  <a:schemeClr val="tx1"/>
                </a:solidFill>
                <a:latin typeface="Calibri" pitchFamily="34" charset="0"/>
              </a:rPr>
              <a:t>Some ‘means’ also have other ends – see ‘unseen’ (dashed) links – </a:t>
            </a:r>
            <a:r>
              <a:rPr lang="en-GB" sz="1400" dirty="0">
                <a:solidFill>
                  <a:schemeClr val="tx1"/>
                </a:solidFill>
                <a:latin typeface="Calibri" pitchFamily="34" charset="0"/>
              </a:rPr>
              <a:t>these are turned on from the ‘view/show unseen links’ menu (or </a:t>
            </a:r>
            <a:r>
              <a:rPr lang="en-GB" sz="1400" dirty="0">
                <a:solidFill>
                  <a:srgbClr val="FF0000"/>
                </a:solidFill>
                <a:latin typeface="Calibri" pitchFamily="34" charset="0"/>
              </a:rPr>
              <a:t>[&gt;SUL</a:t>
            </a:r>
            <a:r>
              <a:rPr lang="en-GB" sz="1400" dirty="0">
                <a:solidFill>
                  <a:schemeClr val="tx1"/>
                </a:solidFill>
                <a:latin typeface="Calibri" pitchFamily="34" charset="0"/>
              </a:rPr>
              <a:t>]</a:t>
            </a:r>
            <a:endParaRPr lang="en-GB" dirty="0">
              <a:solidFill>
                <a:schemeClr val="tx1"/>
              </a:solidFill>
              <a:latin typeface="Calibri" pitchFamily="34" charset="0"/>
            </a:endParaRPr>
          </a:p>
        </p:txBody>
      </p:sp>
      <p:pic>
        <p:nvPicPr>
          <p:cNvPr id="61443" name="Picture 3"/>
          <p:cNvPicPr>
            <a:picLocks noChangeAspect="1" noChangeArrowheads="1"/>
          </p:cNvPicPr>
          <p:nvPr/>
        </p:nvPicPr>
        <p:blipFill>
          <a:blip r:embed="rId2" cstate="print"/>
          <a:srcRect/>
          <a:stretch>
            <a:fillRect/>
          </a:stretch>
        </p:blipFill>
        <p:spPr bwMode="auto">
          <a:xfrm>
            <a:off x="357188" y="357188"/>
            <a:ext cx="8526462" cy="47640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extBox 2"/>
          <p:cNvSpPr txBox="1">
            <a:spLocks noChangeArrowheads="1"/>
          </p:cNvSpPr>
          <p:nvPr/>
        </p:nvSpPr>
        <p:spPr bwMode="auto">
          <a:xfrm>
            <a:off x="464948" y="5157192"/>
            <a:ext cx="8286750" cy="1200150"/>
          </a:xfrm>
          <a:prstGeom prst="rect">
            <a:avLst/>
          </a:prstGeom>
          <a:noFill/>
          <a:ln w="9525">
            <a:noFill/>
            <a:miter lim="800000"/>
            <a:headEnd/>
            <a:tailEnd/>
          </a:ln>
        </p:spPr>
        <p:txBody>
          <a:bodyPr>
            <a:spAutoFit/>
          </a:bodyPr>
          <a:lstStyle/>
          <a:p>
            <a:r>
              <a:rPr lang="en-GB" sz="1800" dirty="0">
                <a:solidFill>
                  <a:schemeClr val="tx1"/>
                </a:solidFill>
                <a:latin typeface="Calibri" pitchFamily="34" charset="0"/>
              </a:rPr>
              <a:t>Laddering down from 9 produces another purple ‘teardrop’: hierarchical set (</a:t>
            </a:r>
            <a:r>
              <a:rPr lang="en-GB" sz="1800" dirty="0" err="1">
                <a:solidFill>
                  <a:schemeClr val="tx1"/>
                </a:solidFill>
                <a:latin typeface="Calibri" pitchFamily="34" charset="0"/>
              </a:rPr>
              <a:t>hieset</a:t>
            </a:r>
            <a:r>
              <a:rPr lang="en-GB" sz="1800" dirty="0">
                <a:solidFill>
                  <a:schemeClr val="tx1"/>
                </a:solidFill>
                <a:latin typeface="Calibri" pitchFamily="34" charset="0"/>
              </a:rPr>
              <a:t>)</a:t>
            </a:r>
          </a:p>
          <a:p>
            <a:r>
              <a:rPr lang="en-GB" sz="1800" dirty="0">
                <a:solidFill>
                  <a:schemeClr val="tx1"/>
                </a:solidFill>
                <a:latin typeface="Calibri" pitchFamily="34" charset="0"/>
              </a:rPr>
              <a:t>Note that statements 25&amp;67 (in red) hits 2 ‘heads’ (57 and 9): they are more ‘</a:t>
            </a:r>
            <a:r>
              <a:rPr lang="en-GB" sz="1800" b="1" dirty="0">
                <a:solidFill>
                  <a:schemeClr val="tx1"/>
                </a:solidFill>
                <a:latin typeface="Calibri" pitchFamily="34" charset="0"/>
              </a:rPr>
              <a:t>potent</a:t>
            </a:r>
            <a:r>
              <a:rPr lang="en-GB" sz="1800" dirty="0">
                <a:solidFill>
                  <a:schemeClr val="tx1"/>
                </a:solidFill>
                <a:latin typeface="Calibri" pitchFamily="34" charset="0"/>
              </a:rPr>
              <a:t>’ than other actions.  (NOTE: the colours/styles used here are only </a:t>
            </a:r>
            <a:r>
              <a:rPr lang="en-GB" sz="1800" dirty="0" smtClean="0">
                <a:solidFill>
                  <a:schemeClr val="tx1"/>
                </a:solidFill>
                <a:latin typeface="Calibri" pitchFamily="34" charset="0"/>
              </a:rPr>
              <a:t>for the purpose of illustration to </a:t>
            </a:r>
            <a:r>
              <a:rPr lang="en-GB" sz="1800" dirty="0">
                <a:solidFill>
                  <a:schemeClr val="tx1"/>
                </a:solidFill>
                <a:latin typeface="Calibri" pitchFamily="34" charset="0"/>
              </a:rPr>
              <a:t>show </a:t>
            </a:r>
            <a:r>
              <a:rPr lang="en-GB" sz="1800" dirty="0" smtClean="0">
                <a:solidFill>
                  <a:schemeClr val="tx1"/>
                </a:solidFill>
                <a:latin typeface="Calibri" pitchFamily="34" charset="0"/>
              </a:rPr>
              <a:t>the different </a:t>
            </a:r>
            <a:r>
              <a:rPr lang="en-GB" sz="1800" dirty="0" err="1">
                <a:solidFill>
                  <a:schemeClr val="tx1"/>
                </a:solidFill>
                <a:latin typeface="Calibri" pitchFamily="34" charset="0"/>
              </a:rPr>
              <a:t>hiesets</a:t>
            </a:r>
            <a:r>
              <a:rPr lang="en-GB" sz="1800" dirty="0">
                <a:solidFill>
                  <a:schemeClr val="tx1"/>
                </a:solidFill>
                <a:latin typeface="Calibri" pitchFamily="34" charset="0"/>
              </a:rPr>
              <a:t>)</a:t>
            </a:r>
          </a:p>
        </p:txBody>
      </p:sp>
      <p:pic>
        <p:nvPicPr>
          <p:cNvPr id="62467" name="Picture 4"/>
          <p:cNvPicPr>
            <a:picLocks noChangeAspect="1" noChangeArrowheads="1"/>
          </p:cNvPicPr>
          <p:nvPr/>
        </p:nvPicPr>
        <p:blipFill>
          <a:blip r:embed="rId2" cstate="print"/>
          <a:srcRect/>
          <a:stretch>
            <a:fillRect/>
          </a:stretch>
        </p:blipFill>
        <p:spPr bwMode="auto">
          <a:xfrm>
            <a:off x="500063" y="-171400"/>
            <a:ext cx="8070850" cy="56149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extBox 2"/>
          <p:cNvSpPr txBox="1">
            <a:spLocks noChangeArrowheads="1"/>
          </p:cNvSpPr>
          <p:nvPr/>
        </p:nvSpPr>
        <p:spPr bwMode="auto">
          <a:xfrm>
            <a:off x="1115616" y="5157192"/>
            <a:ext cx="7072312" cy="1016000"/>
          </a:xfrm>
          <a:prstGeom prst="rect">
            <a:avLst/>
          </a:prstGeom>
          <a:noFill/>
          <a:ln w="9525">
            <a:noFill/>
            <a:miter lim="800000"/>
            <a:headEnd/>
            <a:tailEnd/>
          </a:ln>
        </p:spPr>
        <p:txBody>
          <a:bodyPr>
            <a:spAutoFit/>
          </a:bodyPr>
          <a:lstStyle/>
          <a:p>
            <a:r>
              <a:rPr lang="en-GB" sz="2000" dirty="0">
                <a:solidFill>
                  <a:schemeClr val="tx1"/>
                </a:solidFill>
                <a:latin typeface="Calibri" pitchFamily="34" charset="0"/>
              </a:rPr>
              <a:t>Laddering down from statement 86 creates another green ‘</a:t>
            </a:r>
            <a:r>
              <a:rPr lang="en-GB" sz="2000" dirty="0" err="1">
                <a:solidFill>
                  <a:schemeClr val="tx1"/>
                </a:solidFill>
                <a:latin typeface="Calibri" pitchFamily="34" charset="0"/>
              </a:rPr>
              <a:t>hieset</a:t>
            </a:r>
            <a:r>
              <a:rPr lang="en-GB" sz="2000" dirty="0">
                <a:solidFill>
                  <a:schemeClr val="tx1"/>
                </a:solidFill>
                <a:latin typeface="Calibri" pitchFamily="34" charset="0"/>
              </a:rPr>
              <a:t>’ with nothing common to the </a:t>
            </a:r>
            <a:r>
              <a:rPr lang="en-GB" sz="2000" dirty="0" err="1">
                <a:solidFill>
                  <a:schemeClr val="tx1"/>
                </a:solidFill>
                <a:latin typeface="Calibri" pitchFamily="34" charset="0"/>
              </a:rPr>
              <a:t>hiesets</a:t>
            </a:r>
            <a:r>
              <a:rPr lang="en-GB" sz="2000" dirty="0">
                <a:solidFill>
                  <a:schemeClr val="tx1"/>
                </a:solidFill>
                <a:latin typeface="Calibri" pitchFamily="34" charset="0"/>
              </a:rPr>
              <a:t> created from laddering down from 9 or 13 – suggesting independence.</a:t>
            </a:r>
          </a:p>
        </p:txBody>
      </p:sp>
      <p:pic>
        <p:nvPicPr>
          <p:cNvPr id="63491" name="Picture 3"/>
          <p:cNvPicPr>
            <a:picLocks noChangeAspect="1" noChangeArrowheads="1"/>
          </p:cNvPicPr>
          <p:nvPr/>
        </p:nvPicPr>
        <p:blipFill>
          <a:blip r:embed="rId2" cstate="print"/>
          <a:srcRect/>
          <a:stretch>
            <a:fillRect/>
          </a:stretch>
        </p:blipFill>
        <p:spPr bwMode="auto">
          <a:xfrm>
            <a:off x="285750" y="500063"/>
            <a:ext cx="8505825" cy="47688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Detecting potency in DE</a:t>
            </a:r>
            <a:endParaRPr lang="en-GB" dirty="0"/>
          </a:p>
        </p:txBody>
      </p:sp>
      <p:sp>
        <p:nvSpPr>
          <p:cNvPr id="3" name="Content Placeholder 2"/>
          <p:cNvSpPr>
            <a:spLocks noGrp="1"/>
          </p:cNvSpPr>
          <p:nvPr>
            <p:ph idx="1"/>
          </p:nvPr>
        </p:nvSpPr>
        <p:spPr/>
        <p:txBody>
          <a:bodyPr/>
          <a:lstStyle/>
          <a:p>
            <a:r>
              <a:rPr lang="en-GB" dirty="0" smtClean="0"/>
              <a:t>Establish ‘heads’ of interest (and possibly sub-heads</a:t>
            </a:r>
          </a:p>
          <a:p>
            <a:r>
              <a:rPr lang="en-GB" dirty="0" smtClean="0"/>
              <a:t>Select them (boxed)</a:t>
            </a:r>
          </a:p>
          <a:p>
            <a:r>
              <a:rPr lang="en-GB" dirty="0" smtClean="0"/>
              <a:t>DE&gt;</a:t>
            </a:r>
            <a:r>
              <a:rPr lang="en-GB" dirty="0" err="1" smtClean="0"/>
              <a:t>hieset</a:t>
            </a:r>
            <a:r>
              <a:rPr lang="en-GB" dirty="0" smtClean="0"/>
              <a:t> </a:t>
            </a:r>
            <a:r>
              <a:rPr lang="en-GB" dirty="0" err="1" smtClean="0"/>
              <a:t>sc</a:t>
            </a:r>
            <a:r>
              <a:rPr lang="en-GB" dirty="0" smtClean="0"/>
              <a:t>  [create a hierarchical set based on selected concepts: </a:t>
            </a:r>
            <a:r>
              <a:rPr lang="en-GB" dirty="0" err="1" smtClean="0"/>
              <a:t>sc</a:t>
            </a:r>
            <a:r>
              <a:rPr lang="en-GB" dirty="0" smtClean="0"/>
              <a:t>]</a:t>
            </a:r>
          </a:p>
          <a:p>
            <a:r>
              <a:rPr lang="en-GB" dirty="0" smtClean="0"/>
              <a:t>DE&gt;potent  [determine which concepts hit the most selected concepts]</a:t>
            </a:r>
            <a:endParaRPr lang="en-GB" dirty="0"/>
          </a:p>
        </p:txBody>
      </p:sp>
    </p:spTree>
    <p:extLst>
      <p:ext uri="{BB962C8B-B14F-4D97-AF65-F5344CB8AC3E}">
        <p14:creationId xmlns:p14="http://schemas.microsoft.com/office/powerpoint/2010/main" xmlns="" val="77440815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2"/>
          <p:cNvPicPr>
            <a:picLocks noChangeAspect="1" noChangeArrowheads="1"/>
          </p:cNvPicPr>
          <p:nvPr/>
        </p:nvPicPr>
        <p:blipFill>
          <a:blip r:embed="rId2" cstate="print"/>
          <a:srcRect/>
          <a:stretch>
            <a:fillRect/>
          </a:stretch>
        </p:blipFill>
        <p:spPr bwMode="auto">
          <a:xfrm>
            <a:off x="1285875" y="642938"/>
            <a:ext cx="6424613" cy="5226050"/>
          </a:xfrm>
          <a:prstGeom prst="rect">
            <a:avLst/>
          </a:prstGeom>
          <a:noFill/>
          <a:ln w="9525">
            <a:noFill/>
            <a:miter lim="800000"/>
            <a:headEnd/>
            <a:tailEnd/>
          </a:ln>
        </p:spPr>
      </p:pic>
      <p:sp>
        <p:nvSpPr>
          <p:cNvPr id="64515" name="TextBox 2"/>
          <p:cNvSpPr txBox="1">
            <a:spLocks noChangeArrowheads="1"/>
          </p:cNvSpPr>
          <p:nvPr/>
        </p:nvSpPr>
        <p:spPr bwMode="auto">
          <a:xfrm>
            <a:off x="3214688" y="5841207"/>
            <a:ext cx="2642070" cy="461665"/>
          </a:xfrm>
          <a:prstGeom prst="rect">
            <a:avLst/>
          </a:prstGeom>
          <a:noFill/>
          <a:ln w="9525">
            <a:noFill/>
            <a:miter lim="800000"/>
            <a:headEnd/>
            <a:tailEnd/>
          </a:ln>
        </p:spPr>
        <p:txBody>
          <a:bodyPr wrap="none">
            <a:spAutoFit/>
          </a:bodyPr>
          <a:lstStyle/>
          <a:p>
            <a:r>
              <a:rPr lang="en-GB" dirty="0">
                <a:solidFill>
                  <a:schemeClr val="tx1"/>
                </a:solidFill>
                <a:latin typeface="Tahoma" pitchFamily="34" charset="0"/>
                <a:ea typeface="Tahoma" pitchFamily="34" charset="0"/>
                <a:cs typeface="Tahoma" pitchFamily="34" charset="0"/>
              </a:rPr>
              <a:t>Detecting potency</a:t>
            </a: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3250" name="Rectangle 2"/>
          <p:cNvSpPr>
            <a:spLocks noGrp="1" noChangeArrowheads="1"/>
          </p:cNvSpPr>
          <p:nvPr>
            <p:ph type="title"/>
          </p:nvPr>
        </p:nvSpPr>
        <p:spPr>
          <a:xfrm>
            <a:off x="683568" y="0"/>
            <a:ext cx="7759700" cy="1149350"/>
          </a:xfrm>
        </p:spPr>
        <p:txBody>
          <a:bodyPr/>
          <a:lstStyle/>
          <a:p>
            <a:pPr>
              <a:defRPr/>
            </a:pPr>
            <a:r>
              <a:rPr lang="en-GB" dirty="0" smtClean="0"/>
              <a:t>Try it…</a:t>
            </a:r>
            <a:endParaRPr lang="en-US" dirty="0" smtClean="0"/>
          </a:p>
        </p:txBody>
      </p:sp>
      <p:sp>
        <p:nvSpPr>
          <p:cNvPr id="66563" name="Rectangle 3"/>
          <p:cNvSpPr>
            <a:spLocks noGrp="1" noChangeArrowheads="1"/>
          </p:cNvSpPr>
          <p:nvPr>
            <p:ph type="body" idx="1"/>
          </p:nvPr>
        </p:nvSpPr>
        <p:spPr>
          <a:xfrm>
            <a:off x="683568" y="1268760"/>
            <a:ext cx="7772400" cy="4114800"/>
          </a:xfrm>
        </p:spPr>
        <p:txBody>
          <a:bodyPr/>
          <a:lstStyle/>
          <a:p>
            <a:r>
              <a:rPr lang="en-GB" dirty="0" smtClean="0"/>
              <a:t>Link and establish priorities</a:t>
            </a:r>
          </a:p>
          <a:p>
            <a:endParaRPr lang="en-GB" dirty="0" smtClean="0"/>
          </a:p>
          <a:p>
            <a:r>
              <a:rPr lang="en-GB" dirty="0" smtClean="0"/>
              <a:t>BUT: watch out for some ‘top end’ statements being goals not issues – good or bad high level outcomes</a:t>
            </a:r>
          </a:p>
          <a:p>
            <a:pPr lvl="1"/>
            <a:r>
              <a:rPr lang="en-GB" dirty="0" smtClean="0"/>
              <a:t>These will not be </a:t>
            </a:r>
            <a:r>
              <a:rPr lang="en-GB" i="1" dirty="0" smtClean="0"/>
              <a:t>issue</a:t>
            </a:r>
            <a:r>
              <a:rPr lang="en-GB" dirty="0" smtClean="0"/>
              <a:t> priorities, but ‘ends’ where issues are the strategic ‘means’</a:t>
            </a:r>
          </a:p>
          <a:p>
            <a:r>
              <a:rPr lang="en-GB" dirty="0" smtClean="0"/>
              <a:t>And check for at least one priority in each cluster (but use judgment)</a:t>
            </a:r>
            <a:endParaRPr lang="en-US" dirty="0" smtClean="0"/>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8850" name="Rectangle 2"/>
          <p:cNvSpPr>
            <a:spLocks noGrp="1" noChangeArrowheads="1"/>
          </p:cNvSpPr>
          <p:nvPr>
            <p:ph type="title"/>
          </p:nvPr>
        </p:nvSpPr>
        <p:spPr/>
        <p:txBody>
          <a:bodyPr/>
          <a:lstStyle/>
          <a:p>
            <a:pPr>
              <a:defRPr/>
            </a:pPr>
            <a:r>
              <a:rPr lang="en-GB" smtClean="0"/>
              <a:t>The timing…</a:t>
            </a:r>
            <a:endParaRPr lang="en-US" smtClean="0"/>
          </a:p>
        </p:txBody>
      </p:sp>
      <p:sp>
        <p:nvSpPr>
          <p:cNvPr id="53251" name="Rectangle 3"/>
          <p:cNvSpPr>
            <a:spLocks noGrp="1" noChangeArrowheads="1"/>
          </p:cNvSpPr>
          <p:nvPr>
            <p:ph type="body" idx="1"/>
          </p:nvPr>
        </p:nvSpPr>
        <p:spPr/>
        <p:txBody>
          <a:bodyPr/>
          <a:lstStyle/>
          <a:p>
            <a:r>
              <a:rPr lang="en-GB" dirty="0" smtClean="0"/>
              <a:t>Time elapsed  02:10/03:25</a:t>
            </a:r>
          </a:p>
          <a:p>
            <a:pPr lvl="1"/>
            <a:r>
              <a:rPr lang="en-GB" dirty="0" smtClean="0"/>
              <a:t>Analysis and prioritising (40-60mins)</a:t>
            </a:r>
          </a:p>
        </p:txBody>
      </p:sp>
    </p:spTree>
    <p:extLst>
      <p:ext uri="{BB962C8B-B14F-4D97-AF65-F5344CB8AC3E}">
        <p14:creationId xmlns:p14="http://schemas.microsoft.com/office/powerpoint/2010/main" xmlns="" val="170775147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1490" name="Rectangle 2"/>
          <p:cNvSpPr>
            <a:spLocks noGrp="1" noChangeArrowheads="1"/>
          </p:cNvSpPr>
          <p:nvPr>
            <p:ph type="title"/>
          </p:nvPr>
        </p:nvSpPr>
        <p:spPr>
          <a:xfrm>
            <a:off x="755650" y="0"/>
            <a:ext cx="7759700" cy="1149350"/>
          </a:xfrm>
        </p:spPr>
        <p:txBody>
          <a:bodyPr/>
          <a:lstStyle/>
          <a:p>
            <a:pPr>
              <a:defRPr/>
            </a:pPr>
            <a:r>
              <a:rPr lang="en-GB" smtClean="0"/>
              <a:t>Summary</a:t>
            </a:r>
          </a:p>
        </p:txBody>
      </p:sp>
      <p:sp>
        <p:nvSpPr>
          <p:cNvPr id="67587" name="Rectangle 3"/>
          <p:cNvSpPr>
            <a:spLocks noGrp="1" noChangeArrowheads="1"/>
          </p:cNvSpPr>
          <p:nvPr>
            <p:ph type="body" idx="1"/>
          </p:nvPr>
        </p:nvSpPr>
        <p:spPr>
          <a:xfrm>
            <a:off x="755650" y="1341438"/>
            <a:ext cx="7772400" cy="4114800"/>
          </a:xfrm>
        </p:spPr>
        <p:txBody>
          <a:bodyPr/>
          <a:lstStyle/>
          <a:p>
            <a:pPr>
              <a:lnSpc>
                <a:spcPct val="80000"/>
              </a:lnSpc>
            </a:pPr>
            <a:r>
              <a:rPr lang="en-GB" sz="2000" dirty="0" smtClean="0"/>
              <a:t>All strategic issues “out on the table”</a:t>
            </a:r>
          </a:p>
          <a:p>
            <a:pPr>
              <a:lnSpc>
                <a:spcPct val="80000"/>
              </a:lnSpc>
            </a:pPr>
            <a:r>
              <a:rPr lang="en-GB" sz="2000" dirty="0" smtClean="0"/>
              <a:t>Understand how issues and problems are interconnected</a:t>
            </a:r>
          </a:p>
          <a:p>
            <a:pPr lvl="1">
              <a:lnSpc>
                <a:spcPct val="80000"/>
              </a:lnSpc>
            </a:pPr>
            <a:r>
              <a:rPr lang="en-GB" sz="1800" dirty="0" smtClean="0"/>
              <a:t>That some issues drive and reinforce others </a:t>
            </a:r>
          </a:p>
          <a:p>
            <a:pPr lvl="1">
              <a:lnSpc>
                <a:spcPct val="80000"/>
              </a:lnSpc>
            </a:pPr>
            <a:r>
              <a:rPr lang="en-GB" sz="1800" dirty="0" smtClean="0"/>
              <a:t>That resolving one issue can help resolve others</a:t>
            </a:r>
          </a:p>
          <a:p>
            <a:pPr lvl="2">
              <a:lnSpc>
                <a:spcPct val="80000"/>
              </a:lnSpc>
            </a:pPr>
            <a:r>
              <a:rPr lang="en-GB" sz="1600" dirty="0" smtClean="0"/>
              <a:t>Resolving some issues can be </a:t>
            </a:r>
            <a:r>
              <a:rPr lang="en-GB" sz="1600" i="1" dirty="0" smtClean="0"/>
              <a:t>potent</a:t>
            </a:r>
            <a:r>
              <a:rPr lang="en-GB" sz="1600" dirty="0" smtClean="0"/>
              <a:t> in resolving a lot of other issues</a:t>
            </a:r>
          </a:p>
          <a:p>
            <a:pPr lvl="1">
              <a:lnSpc>
                <a:spcPct val="80000"/>
              </a:lnSpc>
            </a:pPr>
            <a:r>
              <a:rPr lang="en-GB" sz="1800" dirty="0" smtClean="0"/>
              <a:t>Issues at the ‘top’ tend to be ‘headline’ issues (or draft goals)</a:t>
            </a:r>
          </a:p>
          <a:p>
            <a:pPr lvl="1">
              <a:lnSpc>
                <a:spcPct val="80000"/>
              </a:lnSpc>
            </a:pPr>
            <a:r>
              <a:rPr lang="en-GB" sz="1800" dirty="0" smtClean="0"/>
              <a:t>Issues with a lot of arrows in and out of them tend to be important</a:t>
            </a:r>
          </a:p>
          <a:p>
            <a:pPr lvl="2">
              <a:lnSpc>
                <a:spcPct val="80000"/>
              </a:lnSpc>
            </a:pPr>
            <a:r>
              <a:rPr lang="en-GB" sz="1600" dirty="0" smtClean="0"/>
              <a:t>Domain and central analyses</a:t>
            </a:r>
          </a:p>
          <a:p>
            <a:pPr>
              <a:lnSpc>
                <a:spcPct val="80000"/>
              </a:lnSpc>
            </a:pPr>
            <a:r>
              <a:rPr lang="en-GB" sz="2000" dirty="0" smtClean="0"/>
              <a:t>These properties help establish strategic priorities</a:t>
            </a:r>
          </a:p>
          <a:p>
            <a:pPr>
              <a:lnSpc>
                <a:spcPct val="80000"/>
              </a:lnSpc>
            </a:pPr>
            <a:endParaRPr lang="en-GB" sz="2000" dirty="0" smtClean="0"/>
          </a:p>
          <a:p>
            <a:pPr>
              <a:lnSpc>
                <a:spcPct val="80000"/>
              </a:lnSpc>
            </a:pPr>
            <a:r>
              <a:rPr lang="en-GB" sz="2000" dirty="0" smtClean="0"/>
              <a:t>DELIVERABLE after a morning (or less): </a:t>
            </a:r>
          </a:p>
          <a:p>
            <a:pPr>
              <a:lnSpc>
                <a:spcPct val="80000"/>
              </a:lnSpc>
            </a:pPr>
            <a:r>
              <a:rPr lang="en-GB" sz="2000" u="sng" dirty="0" smtClean="0"/>
              <a:t>initial strategy</a:t>
            </a:r>
            <a:r>
              <a:rPr lang="en-GB" sz="2000" dirty="0" smtClean="0"/>
              <a:t> – a negotiated agreement about strategic priorities</a:t>
            </a:r>
          </a:p>
          <a:p>
            <a:pPr lvl="1">
              <a:lnSpc>
                <a:spcPct val="80000"/>
              </a:lnSpc>
            </a:pPr>
            <a:r>
              <a:rPr lang="en-GB" sz="1800" dirty="0" err="1" smtClean="0"/>
              <a:t>Reevaluation</a:t>
            </a:r>
            <a:r>
              <a:rPr lang="en-GB" sz="1800" dirty="0" smtClean="0"/>
              <a:t> of issues as a result of seeing them (listening to them)</a:t>
            </a:r>
          </a:p>
          <a:p>
            <a:pPr lvl="1">
              <a:lnSpc>
                <a:spcPct val="80000"/>
              </a:lnSpc>
            </a:pPr>
            <a:r>
              <a:rPr lang="en-GB" sz="1800" dirty="0" smtClean="0"/>
              <a:t>Seeing them in the context of others: what I think is important relates to what others think is important</a:t>
            </a:r>
          </a:p>
          <a:p>
            <a:pPr lvl="1">
              <a:lnSpc>
                <a:spcPct val="80000"/>
              </a:lnSpc>
            </a:pPr>
            <a:endParaRPr lang="en-GB" sz="1800" dirty="0" smtClean="0"/>
          </a:p>
          <a:p>
            <a:pPr lvl="1">
              <a:lnSpc>
                <a:spcPct val="80000"/>
              </a:lnSpc>
            </a:pPr>
            <a:endParaRPr lang="en-GB" sz="1800" dirty="0" smtClean="0"/>
          </a:p>
          <a:p>
            <a:pPr lvl="1">
              <a:lnSpc>
                <a:spcPct val="80000"/>
              </a:lnSpc>
            </a:pPr>
            <a:endParaRPr lang="en-GB" sz="1800" dirty="0" smtClean="0"/>
          </a:p>
          <a:p>
            <a:pPr lvl="1">
              <a:lnSpc>
                <a:spcPct val="80000"/>
              </a:lnSpc>
            </a:pPr>
            <a:endParaRPr lang="en-GB" sz="1800" dirty="0" smtClean="0"/>
          </a:p>
        </p:txBody>
      </p:sp>
      <p:sp>
        <p:nvSpPr>
          <p:cNvPr id="4" name="TextBox 3"/>
          <p:cNvSpPr txBox="1"/>
          <p:nvPr/>
        </p:nvSpPr>
        <p:spPr>
          <a:xfrm>
            <a:off x="7236296" y="1052736"/>
            <a:ext cx="1449436"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p84</a:t>
            </a:r>
            <a:endParaRPr lang="en-GB" sz="1800" i="1" dirty="0">
              <a:solidFill>
                <a:srgbClr val="00B050"/>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988840"/>
            <a:ext cx="7759700" cy="1149350"/>
          </a:xfrm>
        </p:spPr>
        <p:txBody>
          <a:bodyPr/>
          <a:lstStyle/>
          <a:p>
            <a:r>
              <a:rPr lang="en-GB" sz="3600" dirty="0"/>
              <a:t>Please note, these slides are designed to be used in addition to the </a:t>
            </a:r>
            <a:r>
              <a:rPr lang="en-GB" sz="3600" dirty="0" smtClean="0"/>
              <a:t>book: </a:t>
            </a:r>
            <a:br>
              <a:rPr lang="en-GB" sz="3600" dirty="0" smtClean="0"/>
            </a:br>
            <a:r>
              <a:rPr lang="en-GB" sz="2400" dirty="0" smtClean="0"/>
              <a:t>Making </a:t>
            </a:r>
            <a:r>
              <a:rPr lang="en-GB" sz="2400" dirty="0"/>
              <a:t>Strategy: Mapping Out Strategic </a:t>
            </a:r>
            <a:r>
              <a:rPr lang="en-GB" sz="2400" dirty="0" smtClean="0"/>
              <a:t>Success. by Ackermann &amp; Eden, Sage, 2011</a:t>
            </a:r>
            <a:endParaRPr lang="en-GB" sz="3200" dirty="0"/>
          </a:p>
        </p:txBody>
      </p:sp>
      <p:sp>
        <p:nvSpPr>
          <p:cNvPr id="3" name="Content Placeholder 2"/>
          <p:cNvSpPr>
            <a:spLocks noGrp="1"/>
          </p:cNvSpPr>
          <p:nvPr>
            <p:ph idx="1"/>
          </p:nvPr>
        </p:nvSpPr>
        <p:spPr>
          <a:xfrm>
            <a:off x="755576" y="3501008"/>
            <a:ext cx="7772400" cy="4114800"/>
          </a:xfrm>
        </p:spPr>
        <p:txBody>
          <a:bodyPr/>
          <a:lstStyle/>
          <a:p>
            <a:r>
              <a:rPr lang="en-GB" sz="2400" dirty="0" smtClean="0"/>
              <a:t>They </a:t>
            </a:r>
            <a:r>
              <a:rPr lang="en-GB" sz="2400" dirty="0"/>
              <a:t>are not designed to be used in a ‘stand-alone’ manner, or to replicate theory and practice presented in the </a:t>
            </a:r>
            <a:r>
              <a:rPr lang="en-GB" sz="2400" dirty="0" smtClean="0"/>
              <a:t>book.</a:t>
            </a:r>
          </a:p>
          <a:p>
            <a:r>
              <a:rPr lang="en-GB" sz="2400" dirty="0" smtClean="0"/>
              <a:t>The </a:t>
            </a:r>
            <a:r>
              <a:rPr lang="en-GB" sz="2400" dirty="0"/>
              <a:t>assignment design represents one possibility for a </a:t>
            </a:r>
            <a:r>
              <a:rPr lang="en-GB" sz="2400" dirty="0" smtClean="0"/>
              <a:t>20 </a:t>
            </a:r>
            <a:r>
              <a:rPr lang="en-GB" sz="2400" dirty="0"/>
              <a:t>credit MBA </a:t>
            </a:r>
            <a:r>
              <a:rPr lang="en-GB" sz="2400" dirty="0" smtClean="0"/>
              <a:t>course (thus each of the 4 parts represents </a:t>
            </a:r>
            <a:r>
              <a:rPr lang="en-GB" sz="2400" dirty="0" err="1" smtClean="0"/>
              <a:t>approx</a:t>
            </a:r>
            <a:r>
              <a:rPr lang="en-GB" sz="2400" dirty="0" smtClean="0"/>
              <a:t> 5 credits + Closure).</a:t>
            </a:r>
            <a:endParaRPr lang="en-GB" sz="2400" dirty="0"/>
          </a:p>
        </p:txBody>
      </p:sp>
    </p:spTree>
    <p:extLst>
      <p:ext uri="{BB962C8B-B14F-4D97-AF65-F5344CB8AC3E}">
        <p14:creationId xmlns:p14="http://schemas.microsoft.com/office/powerpoint/2010/main" xmlns="" val="19200463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9634" name="Picture 2"/>
          <p:cNvPicPr>
            <a:picLocks noChangeAspect="1" noChangeArrowheads="1"/>
          </p:cNvPicPr>
          <p:nvPr/>
        </p:nvPicPr>
        <p:blipFill>
          <a:blip r:embed="rId2" cstate="print"/>
          <a:srcRect/>
          <a:stretch>
            <a:fillRect/>
          </a:stretch>
        </p:blipFill>
        <p:spPr bwMode="auto">
          <a:xfrm>
            <a:off x="0" y="825500"/>
            <a:ext cx="9144000" cy="6032500"/>
          </a:xfrm>
          <a:prstGeom prst="rect">
            <a:avLst/>
          </a:prstGeom>
          <a:noFill/>
          <a:ln w="9525">
            <a:noFill/>
            <a:miter lim="800000"/>
            <a:headEnd/>
            <a:tailEnd/>
          </a:ln>
        </p:spPr>
      </p:pic>
      <p:sp>
        <p:nvSpPr>
          <p:cNvPr id="69635" name="Text Box 3"/>
          <p:cNvSpPr txBox="1">
            <a:spLocks noChangeArrowheads="1"/>
          </p:cNvSpPr>
          <p:nvPr/>
        </p:nvSpPr>
        <p:spPr bwMode="auto">
          <a:xfrm>
            <a:off x="611561" y="260350"/>
            <a:ext cx="7992888" cy="646331"/>
          </a:xfrm>
          <a:prstGeom prst="rect">
            <a:avLst/>
          </a:prstGeom>
          <a:noFill/>
          <a:ln w="9525">
            <a:noFill/>
            <a:miter lim="800000"/>
            <a:headEnd/>
            <a:tailEnd/>
          </a:ln>
        </p:spPr>
        <p:txBody>
          <a:bodyPr wrap="square">
            <a:spAutoFit/>
          </a:bodyPr>
          <a:lstStyle/>
          <a:p>
            <a:pPr eaLnBrk="1" hangingPunct="1"/>
            <a:r>
              <a:rPr lang="en-GB" sz="1800" b="1" dirty="0" smtClean="0">
                <a:solidFill>
                  <a:schemeClr val="tx1"/>
                </a:solidFill>
                <a:latin typeface="Arial" pitchFamily="34" charset="0"/>
                <a:cs typeface="Arial" pitchFamily="34" charset="0"/>
              </a:rPr>
              <a:t>Dementia Forum: After </a:t>
            </a:r>
            <a:r>
              <a:rPr lang="en-GB" sz="1800" b="1" dirty="0">
                <a:solidFill>
                  <a:schemeClr val="tx1"/>
                </a:solidFill>
                <a:latin typeface="Arial" pitchFamily="34" charset="0"/>
                <a:cs typeface="Arial" pitchFamily="34" charset="0"/>
              </a:rPr>
              <a:t>83 </a:t>
            </a:r>
            <a:r>
              <a:rPr lang="en-GB" sz="1800" b="1" dirty="0" err="1">
                <a:solidFill>
                  <a:schemeClr val="tx1"/>
                </a:solidFill>
                <a:latin typeface="Arial" pitchFamily="34" charset="0"/>
                <a:cs typeface="Arial" pitchFamily="34" charset="0"/>
              </a:rPr>
              <a:t>mins</a:t>
            </a:r>
            <a:r>
              <a:rPr lang="en-GB" sz="1800" b="1" dirty="0">
                <a:solidFill>
                  <a:schemeClr val="tx1"/>
                </a:solidFill>
                <a:latin typeface="Arial" pitchFamily="34" charset="0"/>
                <a:cs typeface="Arial" pitchFamily="34" charset="0"/>
              </a:rPr>
              <a:t> </a:t>
            </a:r>
            <a:r>
              <a:rPr lang="en-GB" sz="1600" b="1" dirty="0">
                <a:solidFill>
                  <a:schemeClr val="tx1"/>
                </a:solidFill>
                <a:latin typeface="Arial" pitchFamily="34" charset="0"/>
                <a:cs typeface="Arial" pitchFamily="34" charset="0"/>
              </a:rPr>
              <a:t>(up to coffee break) </a:t>
            </a:r>
            <a:r>
              <a:rPr lang="en-GB" sz="1800" b="1" dirty="0">
                <a:solidFill>
                  <a:schemeClr val="tx1"/>
                </a:solidFill>
                <a:latin typeface="Arial" pitchFamily="34" charset="0"/>
                <a:cs typeface="Arial" pitchFamily="34" charset="0"/>
              </a:rPr>
              <a:t>– issues </a:t>
            </a:r>
            <a:r>
              <a:rPr lang="en-GB" sz="1800" b="1" dirty="0" smtClean="0">
                <a:solidFill>
                  <a:schemeClr val="tx1"/>
                </a:solidFill>
                <a:latin typeface="Arial" pitchFamily="34" charset="0"/>
                <a:cs typeface="Arial" pitchFamily="34" charset="0"/>
              </a:rPr>
              <a:t>prioritized and summary map produced </a:t>
            </a:r>
            <a:r>
              <a:rPr lang="en-GB" sz="1600" b="1" dirty="0" smtClean="0">
                <a:solidFill>
                  <a:schemeClr val="tx1"/>
                </a:solidFill>
                <a:latin typeface="Arial" pitchFamily="34" charset="0"/>
                <a:cs typeface="Arial" pitchFamily="34" charset="0"/>
              </a:rPr>
              <a:t>(using the collapse command in DE&gt;col issues) </a:t>
            </a:r>
            <a:endParaRPr lang="en-GB" sz="1600" b="1" dirty="0">
              <a:solidFill>
                <a:schemeClr val="tx1"/>
              </a:solidFill>
              <a:latin typeface="Arial" pitchFamily="34" charset="0"/>
              <a:cs typeface="Arial" pitchFamily="34" charset="0"/>
            </a:endParaRPr>
          </a:p>
        </p:txBody>
      </p:sp>
      <p:sp>
        <p:nvSpPr>
          <p:cNvPr id="4" name="TextBox 3"/>
          <p:cNvSpPr txBox="1"/>
          <p:nvPr/>
        </p:nvSpPr>
        <p:spPr>
          <a:xfrm>
            <a:off x="7456958" y="941201"/>
            <a:ext cx="1449436"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p54</a:t>
            </a:r>
            <a:endParaRPr lang="en-GB" sz="1800" i="1" dirty="0">
              <a:solidFill>
                <a:srgbClr val="00B050"/>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extBox 1"/>
          <p:cNvSpPr txBox="1">
            <a:spLocks noChangeArrowheads="1"/>
          </p:cNvSpPr>
          <p:nvPr/>
        </p:nvSpPr>
        <p:spPr bwMode="auto">
          <a:xfrm>
            <a:off x="428625" y="1214438"/>
            <a:ext cx="7429500" cy="5324475"/>
          </a:xfrm>
          <a:prstGeom prst="rect">
            <a:avLst/>
          </a:prstGeom>
          <a:noFill/>
          <a:ln w="9525">
            <a:noFill/>
            <a:miter lim="800000"/>
            <a:headEnd/>
            <a:tailEnd/>
          </a:ln>
        </p:spPr>
        <p:txBody>
          <a:bodyPr>
            <a:spAutoFit/>
          </a:bodyPr>
          <a:lstStyle/>
          <a:p>
            <a:r>
              <a:rPr lang="en-GB" sz="1200" b="1" dirty="0">
                <a:solidFill>
                  <a:schemeClr val="tx1"/>
                </a:solidFill>
              </a:rPr>
              <a:t>Initial Statement of Strategic Intent for Strategy to Manage Dementia [</a:t>
            </a:r>
            <a:r>
              <a:rPr lang="en-GB" sz="1200" b="1" dirty="0" smtClean="0">
                <a:solidFill>
                  <a:schemeClr val="tx1"/>
                </a:solidFill>
              </a:rPr>
              <a:t>EXAMPLE  see page xxx]</a:t>
            </a:r>
            <a:endParaRPr lang="en-GB" sz="1200" b="1" dirty="0">
              <a:solidFill>
                <a:schemeClr val="tx1"/>
              </a:solidFill>
            </a:endParaRPr>
          </a:p>
          <a:p>
            <a:endParaRPr lang="en-GB" sz="1600" dirty="0">
              <a:solidFill>
                <a:schemeClr val="tx1"/>
              </a:solidFill>
            </a:endParaRPr>
          </a:p>
          <a:p>
            <a:r>
              <a:rPr lang="en-GB" sz="1200" dirty="0">
                <a:solidFill>
                  <a:schemeClr val="tx1"/>
                </a:solidFill>
              </a:rPr>
              <a:t>Our primary strategic focus will be to </a:t>
            </a:r>
            <a:r>
              <a:rPr lang="en-GB" sz="1200" b="1" u="sng" dirty="0">
                <a:solidFill>
                  <a:schemeClr val="tx1"/>
                </a:solidFill>
              </a:rPr>
              <a:t>not be inhibited by what we have now as a basis for planning – and rather aspire to what we need</a:t>
            </a:r>
            <a:r>
              <a:rPr lang="en-GB" sz="1200" dirty="0">
                <a:solidFill>
                  <a:schemeClr val="tx1"/>
                </a:solidFill>
              </a:rPr>
              <a:t>.  We expect this attitude to be a key driver for developing our ability to: </a:t>
            </a:r>
            <a:endParaRPr lang="en-GB" sz="1600" dirty="0">
              <a:solidFill>
                <a:schemeClr val="tx1"/>
              </a:solidFill>
            </a:endParaRPr>
          </a:p>
          <a:p>
            <a:pPr lvl="1"/>
            <a:r>
              <a:rPr lang="en-GB" sz="1200" b="1" u="sng" dirty="0">
                <a:solidFill>
                  <a:schemeClr val="tx1"/>
                </a:solidFill>
              </a:rPr>
              <a:t>acknowledge future demographics and increased dependency of patients in the community </a:t>
            </a:r>
            <a:endParaRPr lang="en-GB" sz="1600" dirty="0">
              <a:solidFill>
                <a:schemeClr val="tx1"/>
              </a:solidFill>
            </a:endParaRPr>
          </a:p>
          <a:p>
            <a:pPr lvl="1"/>
            <a:r>
              <a:rPr lang="en-GB" sz="1200" b="1" dirty="0">
                <a:solidFill>
                  <a:schemeClr val="tx1"/>
                </a:solidFill>
              </a:rPr>
              <a:t>broaden the range of accommodation options for people with dementia </a:t>
            </a:r>
            <a:r>
              <a:rPr lang="en-GB" sz="1200" dirty="0">
                <a:solidFill>
                  <a:schemeClr val="tx1"/>
                </a:solidFill>
              </a:rPr>
              <a:t>and</a:t>
            </a:r>
            <a:r>
              <a:rPr lang="en-GB" sz="1200" b="1" dirty="0">
                <a:solidFill>
                  <a:schemeClr val="tx1"/>
                </a:solidFill>
              </a:rPr>
              <a:t> [resolve] inadequate choice of a variety of good quality long term care homes in all areas, </a:t>
            </a:r>
            <a:endParaRPr lang="en-GB" sz="1600" dirty="0">
              <a:solidFill>
                <a:schemeClr val="tx1"/>
              </a:solidFill>
            </a:endParaRPr>
          </a:p>
          <a:p>
            <a:pPr lvl="1"/>
            <a:r>
              <a:rPr lang="en-GB" sz="1200" b="1" dirty="0">
                <a:solidFill>
                  <a:schemeClr val="tx1"/>
                </a:solidFill>
              </a:rPr>
              <a:t>increase availability of specialist dementia care,</a:t>
            </a:r>
            <a:endParaRPr lang="en-GB" sz="1600" dirty="0">
              <a:solidFill>
                <a:schemeClr val="tx1"/>
              </a:solidFill>
            </a:endParaRPr>
          </a:p>
          <a:p>
            <a:pPr lvl="1"/>
            <a:r>
              <a:rPr lang="en-GB" sz="1200" dirty="0">
                <a:solidFill>
                  <a:schemeClr val="tx1"/>
                </a:solidFill>
              </a:rPr>
              <a:t>provide a </a:t>
            </a:r>
            <a:r>
              <a:rPr lang="en-GB" sz="1200" b="1" dirty="0">
                <a:solidFill>
                  <a:schemeClr val="tx1"/>
                </a:solidFill>
              </a:rPr>
              <a:t>more holistic and person centred approach to meeting integrated care needs</a:t>
            </a:r>
            <a:endParaRPr lang="en-GB" sz="1600" dirty="0">
              <a:solidFill>
                <a:schemeClr val="tx1"/>
              </a:solidFill>
            </a:endParaRPr>
          </a:p>
          <a:p>
            <a:r>
              <a:rPr lang="en-GB" sz="1200" dirty="0">
                <a:solidFill>
                  <a:schemeClr val="tx1"/>
                </a:solidFill>
              </a:rPr>
              <a:t>Alongside</a:t>
            </a:r>
            <a:r>
              <a:rPr lang="en-GB" sz="1200" b="1" dirty="0">
                <a:solidFill>
                  <a:schemeClr val="tx1"/>
                </a:solidFill>
              </a:rPr>
              <a:t> aspiring to what we need </a:t>
            </a:r>
            <a:r>
              <a:rPr lang="en-GB" sz="1200" dirty="0">
                <a:solidFill>
                  <a:schemeClr val="tx1"/>
                </a:solidFill>
              </a:rPr>
              <a:t>there will be a parallel focus</a:t>
            </a:r>
            <a:r>
              <a:rPr lang="en-GB" sz="1200" b="1" dirty="0">
                <a:solidFill>
                  <a:schemeClr val="tx1"/>
                </a:solidFill>
              </a:rPr>
              <a:t> </a:t>
            </a:r>
            <a:r>
              <a:rPr lang="en-GB" sz="1200" dirty="0">
                <a:solidFill>
                  <a:schemeClr val="tx1"/>
                </a:solidFill>
              </a:rPr>
              <a:t>on creating an</a:t>
            </a:r>
            <a:r>
              <a:rPr lang="en-GB" sz="1200" b="1" dirty="0">
                <a:solidFill>
                  <a:schemeClr val="tx1"/>
                </a:solidFill>
              </a:rPr>
              <a:t> </a:t>
            </a:r>
            <a:r>
              <a:rPr lang="en-GB" sz="1200" b="1" u="sng" dirty="0">
                <a:solidFill>
                  <a:schemeClr val="tx1"/>
                </a:solidFill>
              </a:rPr>
              <a:t>increased feeling of shared responsibility for range of services between Social Work Department and NHS</a:t>
            </a:r>
            <a:r>
              <a:rPr lang="en-GB" sz="1200" b="1" dirty="0">
                <a:solidFill>
                  <a:schemeClr val="tx1"/>
                </a:solidFill>
              </a:rPr>
              <a:t>.  </a:t>
            </a:r>
            <a:r>
              <a:rPr lang="en-GB" sz="1200" dirty="0">
                <a:solidFill>
                  <a:schemeClr val="tx1"/>
                </a:solidFill>
              </a:rPr>
              <a:t>Together these priorities will help us</a:t>
            </a:r>
            <a:r>
              <a:rPr lang="en-GB" sz="1200" b="1" dirty="0">
                <a:solidFill>
                  <a:schemeClr val="tx1"/>
                </a:solidFill>
              </a:rPr>
              <a:t> reduce difficulties around early diagnosis &amp; support where diagnosis is uncertain.  </a:t>
            </a:r>
            <a:r>
              <a:rPr lang="en-GB" sz="1200" dirty="0">
                <a:solidFill>
                  <a:schemeClr val="tx1"/>
                </a:solidFill>
              </a:rPr>
              <a:t>Taking a</a:t>
            </a:r>
            <a:r>
              <a:rPr lang="en-GB" sz="1200" b="1" dirty="0">
                <a:solidFill>
                  <a:schemeClr val="tx1"/>
                </a:solidFill>
              </a:rPr>
              <a:t> </a:t>
            </a:r>
            <a:r>
              <a:rPr lang="en-GB" sz="1200" b="1" u="sng" dirty="0">
                <a:solidFill>
                  <a:schemeClr val="tx1"/>
                </a:solidFill>
              </a:rPr>
              <a:t>shared responsibility</a:t>
            </a:r>
            <a:r>
              <a:rPr lang="en-GB" sz="1200" b="1" dirty="0">
                <a:solidFill>
                  <a:schemeClr val="tx1"/>
                </a:solidFill>
              </a:rPr>
              <a:t> </a:t>
            </a:r>
            <a:r>
              <a:rPr lang="en-GB" sz="1200" dirty="0">
                <a:solidFill>
                  <a:schemeClr val="tx1"/>
                </a:solidFill>
              </a:rPr>
              <a:t>will </a:t>
            </a:r>
            <a:r>
              <a:rPr lang="en-GB" sz="1200" b="1" u="sng" dirty="0">
                <a:solidFill>
                  <a:schemeClr val="tx1"/>
                </a:solidFill>
              </a:rPr>
              <a:t>increase the probability of gaining more funding</a:t>
            </a:r>
            <a:r>
              <a:rPr lang="en-GB" sz="1200" b="1" dirty="0">
                <a:solidFill>
                  <a:schemeClr val="tx1"/>
                </a:solidFill>
              </a:rPr>
              <a:t>, </a:t>
            </a:r>
            <a:r>
              <a:rPr lang="en-GB" sz="1200" dirty="0">
                <a:solidFill>
                  <a:schemeClr val="tx1"/>
                </a:solidFill>
              </a:rPr>
              <a:t>which is central to helping resolve most of our strategic priorities.  In addition it will help us attack our key goals of: </a:t>
            </a:r>
            <a:r>
              <a:rPr lang="en-GB" sz="1200" b="1" dirty="0">
                <a:solidFill>
                  <a:schemeClr val="tx1"/>
                </a:solidFill>
              </a:rPr>
              <a:t>increasing availability of specialist dementia care, reducing delays in accessing home care services, providing a more holistic and person centred approach to meeting integrated care needs, and resolving the inadequate choice of a variety of good quality long term care homes in all areas.</a:t>
            </a:r>
            <a:endParaRPr lang="en-GB" sz="1600" dirty="0">
              <a:solidFill>
                <a:schemeClr val="tx1"/>
              </a:solidFill>
            </a:endParaRPr>
          </a:p>
          <a:p>
            <a:r>
              <a:rPr lang="en-GB" sz="1200" dirty="0">
                <a:solidFill>
                  <a:schemeClr val="tx1"/>
                </a:solidFill>
              </a:rPr>
              <a:t>Significant strategic priorities will be to </a:t>
            </a:r>
            <a:r>
              <a:rPr lang="en-GB" sz="1200" b="1" u="sng" dirty="0">
                <a:solidFill>
                  <a:schemeClr val="tx1"/>
                </a:solidFill>
              </a:rPr>
              <a:t>increase the quality of care in private sector</a:t>
            </a:r>
            <a:r>
              <a:rPr lang="en-GB" sz="1200" dirty="0">
                <a:solidFill>
                  <a:schemeClr val="tx1"/>
                </a:solidFill>
              </a:rPr>
              <a:t> and </a:t>
            </a:r>
            <a:r>
              <a:rPr lang="en-GB" sz="1200" b="1" u="sng" dirty="0">
                <a:solidFill>
                  <a:schemeClr val="tx1"/>
                </a:solidFill>
              </a:rPr>
              <a:t>broaden the range of accommodation options for people with dementia</a:t>
            </a:r>
            <a:r>
              <a:rPr lang="en-GB" sz="1200" dirty="0">
                <a:solidFill>
                  <a:schemeClr val="tx1"/>
                </a:solidFill>
              </a:rPr>
              <a:t>.  Delivery of these priorities will be supported by our </a:t>
            </a:r>
            <a:r>
              <a:rPr lang="en-GB" sz="1200" b="1" dirty="0">
                <a:solidFill>
                  <a:schemeClr val="tx1"/>
                </a:solidFill>
              </a:rPr>
              <a:t>daring to review building based services and dispose of what isn't needed and build YES BUILD what is needed, </a:t>
            </a:r>
            <a:r>
              <a:rPr lang="en-GB" sz="1200" dirty="0">
                <a:solidFill>
                  <a:schemeClr val="tx1"/>
                </a:solidFill>
              </a:rPr>
              <a:t>which will help us</a:t>
            </a:r>
            <a:r>
              <a:rPr lang="en-GB" sz="1200" b="1" dirty="0">
                <a:solidFill>
                  <a:schemeClr val="tx1"/>
                </a:solidFill>
              </a:rPr>
              <a:t> respond and manage the needs and impact of patients with dementia in general &amp; community hospitals. </a:t>
            </a:r>
            <a:r>
              <a:rPr lang="en-GB" sz="1200" dirty="0">
                <a:solidFill>
                  <a:schemeClr val="tx1"/>
                </a:solidFill>
              </a:rPr>
              <a:t>However, more importantly success will</a:t>
            </a:r>
            <a:r>
              <a:rPr lang="en-GB" sz="1200" b="1" dirty="0">
                <a:solidFill>
                  <a:schemeClr val="tx1"/>
                </a:solidFill>
              </a:rPr>
              <a:t> </a:t>
            </a:r>
            <a:r>
              <a:rPr lang="en-GB" sz="1200" dirty="0">
                <a:solidFill>
                  <a:schemeClr val="tx1"/>
                </a:solidFill>
              </a:rPr>
              <a:t>help us to</a:t>
            </a:r>
            <a:r>
              <a:rPr lang="en-GB" sz="1200" b="1" dirty="0">
                <a:solidFill>
                  <a:schemeClr val="tx1"/>
                </a:solidFill>
              </a:rPr>
              <a:t> resolve inadequate choice of a variety of good quality long term care homes in all areas.</a:t>
            </a:r>
            <a:endParaRPr lang="en-GB" sz="1600" dirty="0">
              <a:solidFill>
                <a:schemeClr val="tx1"/>
              </a:solidFill>
            </a:endParaRPr>
          </a:p>
          <a:p>
            <a:r>
              <a:rPr lang="en-GB" sz="1200" dirty="0">
                <a:solidFill>
                  <a:schemeClr val="tx1"/>
                </a:solidFill>
              </a:rPr>
              <a:t>Our last key strategic focus is to </a:t>
            </a:r>
            <a:r>
              <a:rPr lang="en-GB" sz="1200" b="1" u="sng" dirty="0">
                <a:solidFill>
                  <a:schemeClr val="tx1"/>
                </a:solidFill>
              </a:rPr>
              <a:t>promote knowledge, skills and understanding amongst service providers, family carers and the public</a:t>
            </a:r>
            <a:r>
              <a:rPr lang="en-GB" sz="1200" dirty="0">
                <a:solidFill>
                  <a:schemeClr val="tx1"/>
                </a:solidFill>
              </a:rPr>
              <a:t>, in order to help us </a:t>
            </a:r>
            <a:r>
              <a:rPr lang="en-GB" sz="1200" b="1" dirty="0">
                <a:solidFill>
                  <a:schemeClr val="tx1"/>
                </a:solidFill>
              </a:rPr>
              <a:t>provide a more holistic and person centred approach to meeting integrated care needs </a:t>
            </a:r>
            <a:r>
              <a:rPr lang="en-GB" sz="1200" dirty="0">
                <a:solidFill>
                  <a:schemeClr val="tx1"/>
                </a:solidFill>
              </a:rPr>
              <a:t>and also</a:t>
            </a:r>
            <a:r>
              <a:rPr lang="en-GB" sz="1200" b="1" dirty="0">
                <a:solidFill>
                  <a:schemeClr val="tx1"/>
                </a:solidFill>
              </a:rPr>
              <a:t> respond and manage the needs and impact of patients with dementia in general &amp; community hospitals</a:t>
            </a:r>
            <a:r>
              <a:rPr lang="en-GB" sz="1200" dirty="0">
                <a:solidFill>
                  <a:schemeClr val="tx1"/>
                </a:solidFill>
              </a:rPr>
              <a:t>.</a:t>
            </a:r>
            <a:endParaRPr lang="en-GB" sz="1600" dirty="0">
              <a:solidFill>
                <a:schemeClr val="tx1"/>
              </a:solidFill>
            </a:endParaRPr>
          </a:p>
          <a:p>
            <a:endParaRPr lang="en-GB" sz="1200" dirty="0"/>
          </a:p>
        </p:txBody>
      </p:sp>
      <p:sp>
        <p:nvSpPr>
          <p:cNvPr id="3" name="Rectangle 2"/>
          <p:cNvSpPr txBox="1">
            <a:spLocks noChangeArrowheads="1"/>
          </p:cNvSpPr>
          <p:nvPr/>
        </p:nvSpPr>
        <p:spPr>
          <a:xfrm>
            <a:off x="428625" y="332656"/>
            <a:ext cx="7759700" cy="1149350"/>
          </a:xfrm>
          <a:prstGeom prst="rect">
            <a:avLst/>
          </a:prstGeom>
        </p:spPr>
        <p:txBody>
          <a:bodyPr/>
          <a:lstStyle/>
          <a:p>
            <a:pPr>
              <a:defRPr/>
            </a:pPr>
            <a:r>
              <a:rPr lang="en-GB" sz="4000" b="1" kern="0" dirty="0" smtClean="0">
                <a:solidFill>
                  <a:schemeClr val="accent2"/>
                </a:solidFill>
                <a:effectLst>
                  <a:outerShdw blurRad="38100" dist="38100" dir="2700000" algn="tl">
                    <a:srgbClr val="C0C0C0"/>
                  </a:outerShdw>
                </a:effectLst>
                <a:latin typeface="+mj-lt"/>
                <a:ea typeface="+mj-ea"/>
                <a:cs typeface="+mj-cs"/>
              </a:rPr>
              <a:t>Strategy </a:t>
            </a:r>
            <a:r>
              <a:rPr lang="en-GB" sz="4000" b="1" kern="0" dirty="0">
                <a:solidFill>
                  <a:schemeClr val="accent2"/>
                </a:solidFill>
                <a:effectLst>
                  <a:outerShdw blurRad="38100" dist="38100" dir="2700000" algn="tl">
                    <a:srgbClr val="C0C0C0"/>
                  </a:outerShdw>
                </a:effectLst>
                <a:latin typeface="+mj-lt"/>
                <a:ea typeface="+mj-ea"/>
                <a:cs typeface="+mj-cs"/>
              </a:rPr>
              <a:t>Deliverable…</a:t>
            </a:r>
            <a:endParaRPr lang="en-US" sz="4000" b="1" kern="0" dirty="0">
              <a:solidFill>
                <a:schemeClr val="accent2"/>
              </a:solidFill>
              <a:effectLst>
                <a:outerShdw blurRad="38100" dist="38100" dir="2700000" algn="tl">
                  <a:srgbClr val="C0C0C0"/>
                </a:outerShdw>
              </a:effectLst>
              <a:latin typeface="+mj-lt"/>
              <a:ea typeface="+mj-ea"/>
              <a:cs typeface="+mj-cs"/>
            </a:endParaRPr>
          </a:p>
        </p:txBody>
      </p:sp>
      <p:sp>
        <p:nvSpPr>
          <p:cNvPr id="4" name="TextBox 3"/>
          <p:cNvSpPr txBox="1"/>
          <p:nvPr/>
        </p:nvSpPr>
        <p:spPr>
          <a:xfrm>
            <a:off x="7308304" y="722665"/>
            <a:ext cx="1449436"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p56</a:t>
            </a:r>
            <a:endParaRPr lang="en-GB" sz="1800" i="1" dirty="0">
              <a:solidFill>
                <a:srgbClr val="00B050"/>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Assignment: Part 1</a:t>
            </a:r>
            <a:endParaRPr lang="en-GB" dirty="0"/>
          </a:p>
        </p:txBody>
      </p:sp>
      <p:sp>
        <p:nvSpPr>
          <p:cNvPr id="3" name="Content Placeholder 2"/>
          <p:cNvSpPr>
            <a:spLocks noGrp="1"/>
          </p:cNvSpPr>
          <p:nvPr>
            <p:ph idx="1"/>
          </p:nvPr>
        </p:nvSpPr>
        <p:spPr>
          <a:xfrm>
            <a:off x="755576" y="1772816"/>
            <a:ext cx="7772400" cy="4114800"/>
          </a:xfrm>
        </p:spPr>
        <p:txBody>
          <a:bodyPr/>
          <a:lstStyle/>
          <a:p>
            <a:r>
              <a:rPr lang="en-GB" sz="3600" dirty="0"/>
              <a:t>Save DE </a:t>
            </a:r>
            <a:r>
              <a:rPr lang="en-GB" sz="3600" dirty="0" smtClean="0"/>
              <a:t>model</a:t>
            </a:r>
          </a:p>
          <a:p>
            <a:pPr lvl="1"/>
            <a:r>
              <a:rPr lang="en-GB" sz="3200" dirty="0" smtClean="0"/>
              <a:t>File name= ‘group </a:t>
            </a:r>
            <a:r>
              <a:rPr lang="en-GB" sz="3200" dirty="0" err="1" smtClean="0"/>
              <a:t>name’_IM</a:t>
            </a:r>
            <a:endParaRPr lang="en-GB" sz="3200" dirty="0" smtClean="0"/>
          </a:p>
          <a:p>
            <a:r>
              <a:rPr lang="en-GB" sz="3600" dirty="0" smtClean="0"/>
              <a:t>Write and Save SSI</a:t>
            </a:r>
          </a:p>
          <a:p>
            <a:r>
              <a:rPr lang="en-GB" sz="3600" dirty="0" smtClean="0"/>
              <a:t>Write </a:t>
            </a:r>
            <a:r>
              <a:rPr lang="en-GB" sz="3600" dirty="0"/>
              <a:t>Reflections </a:t>
            </a:r>
            <a:r>
              <a:rPr lang="en-GB" sz="3600" dirty="0" smtClean="0"/>
              <a:t>piece on making strategy as Issue Management (process/negotiation and content considerations)</a:t>
            </a:r>
            <a:endParaRPr lang="en-GB" sz="3600" dirty="0"/>
          </a:p>
        </p:txBody>
      </p:sp>
      <p:sp>
        <p:nvSpPr>
          <p:cNvPr id="4" name="TextBox 3"/>
          <p:cNvSpPr txBox="1"/>
          <p:nvPr/>
        </p:nvSpPr>
        <p:spPr>
          <a:xfrm>
            <a:off x="5292080" y="1484784"/>
            <a:ext cx="3588355"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assignment details slides</a:t>
            </a:r>
            <a:endParaRPr lang="en-GB" sz="1800" i="1" dirty="0">
              <a:solidFill>
                <a:srgbClr val="00B050"/>
              </a:solidFill>
              <a:latin typeface="Tahoma" pitchFamily="34" charset="0"/>
              <a:ea typeface="Tahoma" pitchFamily="34" charset="0"/>
              <a:cs typeface="Tahoma" pitchFamily="34" charset="0"/>
            </a:endParaRPr>
          </a:p>
        </p:txBody>
      </p:sp>
      <p:sp>
        <p:nvSpPr>
          <p:cNvPr id="5" name="TextBox 4"/>
          <p:cNvSpPr txBox="1"/>
          <p:nvPr/>
        </p:nvSpPr>
        <p:spPr>
          <a:xfrm>
            <a:off x="5302986" y="3140968"/>
            <a:ext cx="1449436"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p56</a:t>
            </a:r>
            <a:endParaRPr lang="en-GB" sz="1800" i="1" dirty="0">
              <a:solidFill>
                <a:srgbClr val="00B05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3727915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Grp="1" noChangeArrowheads="1"/>
          </p:cNvSpPr>
          <p:nvPr>
            <p:ph type="ctrTitle"/>
          </p:nvPr>
        </p:nvSpPr>
        <p:spPr>
          <a:xfrm>
            <a:off x="642938" y="4143375"/>
            <a:ext cx="7772400" cy="1470025"/>
          </a:xfrm>
        </p:spPr>
        <p:txBody>
          <a:bodyPr/>
          <a:lstStyle/>
          <a:p>
            <a:pPr algn="ctr">
              <a:defRPr/>
            </a:pPr>
            <a:r>
              <a:rPr lang="en-GB" sz="4800" dirty="0" smtClean="0"/>
              <a:t/>
            </a:r>
            <a:br>
              <a:rPr lang="en-GB" sz="4800" dirty="0" smtClean="0"/>
            </a:br>
            <a:r>
              <a:rPr lang="en-GB" sz="4800" dirty="0" smtClean="0"/>
              <a:t/>
            </a:r>
            <a:br>
              <a:rPr lang="en-GB" sz="4800" dirty="0" smtClean="0"/>
            </a:br>
            <a:r>
              <a:rPr lang="en-GB" sz="4800" dirty="0" smtClean="0">
                <a:solidFill>
                  <a:srgbClr val="0070C0"/>
                </a:solidFill>
              </a:rPr>
              <a:t>Strategic Management </a:t>
            </a:r>
            <a:r>
              <a:rPr lang="en-GB" sz="4800" dirty="0" smtClean="0">
                <a:solidFill>
                  <a:schemeClr val="tx1"/>
                </a:solidFill>
              </a:rPr>
              <a:t>is about </a:t>
            </a:r>
            <a:r>
              <a:rPr lang="en-GB" sz="6600" i="1" dirty="0" smtClean="0">
                <a:solidFill>
                  <a:schemeClr val="tx1"/>
                </a:solidFill>
              </a:rPr>
              <a:t>agreeing</a:t>
            </a:r>
            <a:r>
              <a:rPr lang="en-GB" sz="4800" dirty="0" smtClean="0">
                <a:solidFill>
                  <a:schemeClr val="tx1"/>
                </a:solidFill>
              </a:rPr>
              <a:t> which strategic issues to </a:t>
            </a:r>
            <a:r>
              <a:rPr lang="en-GB" sz="6600" i="1" dirty="0" smtClean="0">
                <a:solidFill>
                  <a:srgbClr val="FF0000"/>
                </a:solidFill>
              </a:rPr>
              <a:t>practically</a:t>
            </a:r>
            <a:r>
              <a:rPr lang="en-GB" sz="4800" dirty="0" smtClean="0">
                <a:solidFill>
                  <a:schemeClr val="tx1"/>
                </a:solidFill>
              </a:rPr>
              <a:t> </a:t>
            </a:r>
            <a:r>
              <a:rPr lang="en-GB" sz="6600" i="1" dirty="0" smtClean="0">
                <a:solidFill>
                  <a:schemeClr val="tx1"/>
                </a:solidFill>
              </a:rPr>
              <a:t>focus</a:t>
            </a:r>
            <a:r>
              <a:rPr lang="en-GB" sz="4800" dirty="0" smtClean="0">
                <a:solidFill>
                  <a:schemeClr val="tx1"/>
                </a:solidFill>
              </a:rPr>
              <a:t> energy, cash, effort, emotion</a:t>
            </a:r>
            <a:r>
              <a:rPr lang="en-GB" sz="2400" b="0" dirty="0" smtClean="0">
                <a:solidFill>
                  <a:schemeClr val="tx1"/>
                </a:solidFill>
              </a:rPr>
              <a:t/>
            </a:r>
            <a:br>
              <a:rPr lang="en-GB" sz="2400" b="0" dirty="0" smtClean="0">
                <a:solidFill>
                  <a:schemeClr val="tx1"/>
                </a:solidFill>
              </a:rPr>
            </a:br>
            <a:endParaRPr lang="en-GB" sz="2400" b="0" dirty="0" smtClean="0">
              <a:solidFill>
                <a:schemeClr val="tx1"/>
              </a:solidFill>
            </a:endParaRPr>
          </a:p>
        </p:txBody>
      </p:sp>
    </p:spTree>
    <p:extLst>
      <p:ext uri="{BB962C8B-B14F-4D97-AF65-F5344CB8AC3E}">
        <p14:creationId xmlns:p14="http://schemas.microsoft.com/office/powerpoint/2010/main" xmlns="" val="163563266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4146" name="Rectangle 2"/>
          <p:cNvSpPr>
            <a:spLocks noGrp="1" noChangeArrowheads="1"/>
          </p:cNvSpPr>
          <p:nvPr>
            <p:ph type="title"/>
          </p:nvPr>
        </p:nvSpPr>
        <p:spPr>
          <a:xfrm>
            <a:off x="683568" y="116632"/>
            <a:ext cx="7759700" cy="1149350"/>
          </a:xfrm>
        </p:spPr>
        <p:txBody>
          <a:bodyPr/>
          <a:lstStyle/>
          <a:p>
            <a:pPr algn="ctr">
              <a:defRPr/>
            </a:pPr>
            <a:r>
              <a:rPr lang="en-GB" sz="2400" dirty="0" smtClean="0"/>
              <a:t>Making Strategy</a:t>
            </a:r>
            <a:br>
              <a:rPr lang="en-GB" sz="2400" dirty="0" smtClean="0"/>
            </a:br>
            <a:r>
              <a:rPr lang="en-GB" sz="2400" dirty="0" smtClean="0"/>
              <a:t>in 4x~3hr </a:t>
            </a:r>
            <a:r>
              <a:rPr lang="en-GB" sz="2400" dirty="0"/>
              <a:t>w</a:t>
            </a:r>
            <a:r>
              <a:rPr lang="en-GB" sz="2400" dirty="0" smtClean="0"/>
              <a:t>orkshops (2 days)…. </a:t>
            </a:r>
            <a:br>
              <a:rPr lang="en-GB" sz="2400" dirty="0" smtClean="0"/>
            </a:br>
            <a:r>
              <a:rPr lang="en-GB" sz="2400" dirty="0" smtClean="0"/>
              <a:t>Or single half day workshops</a:t>
            </a:r>
          </a:p>
        </p:txBody>
      </p:sp>
      <p:sp>
        <p:nvSpPr>
          <p:cNvPr id="97283" name="Rectangle 3"/>
          <p:cNvSpPr>
            <a:spLocks noGrp="1" noChangeArrowheads="1"/>
          </p:cNvSpPr>
          <p:nvPr>
            <p:ph type="body" idx="1"/>
          </p:nvPr>
        </p:nvSpPr>
        <p:spPr>
          <a:xfrm>
            <a:off x="323528" y="1412776"/>
            <a:ext cx="8496944" cy="4114800"/>
          </a:xfrm>
        </p:spPr>
        <p:txBody>
          <a:bodyPr/>
          <a:lstStyle/>
          <a:p>
            <a:pPr>
              <a:lnSpc>
                <a:spcPct val="90000"/>
              </a:lnSpc>
            </a:pPr>
            <a:r>
              <a:rPr lang="en-GB" sz="2000" dirty="0" smtClean="0"/>
              <a:t>Workshop 1 – morning</a:t>
            </a:r>
          </a:p>
          <a:p>
            <a:pPr lvl="1"/>
            <a:r>
              <a:rPr lang="en-GB" sz="1800" dirty="0">
                <a:solidFill>
                  <a:srgbClr val="FF0000"/>
                </a:solidFill>
              </a:rPr>
              <a:t>Strategy as the </a:t>
            </a:r>
            <a:r>
              <a:rPr lang="en-GB" sz="1800" dirty="0" smtClean="0">
                <a:solidFill>
                  <a:srgbClr val="FF0000"/>
                </a:solidFill>
              </a:rPr>
              <a:t>Prioritisation and </a:t>
            </a:r>
            <a:r>
              <a:rPr lang="en-GB" sz="1800" dirty="0">
                <a:solidFill>
                  <a:srgbClr val="FF0000"/>
                </a:solidFill>
              </a:rPr>
              <a:t>Management of Key </a:t>
            </a:r>
            <a:r>
              <a:rPr lang="en-GB" sz="1800" dirty="0" smtClean="0">
                <a:solidFill>
                  <a:srgbClr val="FF0000"/>
                </a:solidFill>
              </a:rPr>
              <a:t>Issues</a:t>
            </a:r>
          </a:p>
          <a:p>
            <a:pPr lvl="1"/>
            <a:r>
              <a:rPr lang="en-GB" sz="1800" dirty="0" smtClean="0">
                <a:solidFill>
                  <a:srgbClr val="FC0128"/>
                </a:solidFill>
              </a:rPr>
              <a:t>Statement of Strategic Intent</a:t>
            </a:r>
          </a:p>
          <a:p>
            <a:pPr>
              <a:lnSpc>
                <a:spcPct val="90000"/>
              </a:lnSpc>
            </a:pPr>
            <a:r>
              <a:rPr lang="en-GB" sz="2000" dirty="0" smtClean="0">
                <a:solidFill>
                  <a:schemeClr val="bg1">
                    <a:lumMod val="75000"/>
                  </a:schemeClr>
                </a:solidFill>
              </a:rPr>
              <a:t>Workshop </a:t>
            </a:r>
            <a:r>
              <a:rPr lang="en-GB" sz="2000" dirty="0">
                <a:solidFill>
                  <a:schemeClr val="bg1">
                    <a:lumMod val="75000"/>
                  </a:schemeClr>
                </a:solidFill>
              </a:rPr>
              <a:t>2</a:t>
            </a:r>
            <a:r>
              <a:rPr lang="en-GB" sz="2000" dirty="0" smtClean="0">
                <a:solidFill>
                  <a:schemeClr val="bg1">
                    <a:lumMod val="75000"/>
                  </a:schemeClr>
                </a:solidFill>
              </a:rPr>
              <a:t> </a:t>
            </a:r>
            <a:r>
              <a:rPr lang="en-GB" sz="2000" dirty="0">
                <a:solidFill>
                  <a:schemeClr val="bg1">
                    <a:lumMod val="75000"/>
                  </a:schemeClr>
                </a:solidFill>
              </a:rPr>
              <a:t>– </a:t>
            </a:r>
            <a:r>
              <a:rPr lang="en-GB" sz="2000" dirty="0" smtClean="0">
                <a:solidFill>
                  <a:schemeClr val="bg1">
                    <a:lumMod val="75000"/>
                  </a:schemeClr>
                </a:solidFill>
              </a:rPr>
              <a:t>afternoon</a:t>
            </a:r>
          </a:p>
          <a:p>
            <a:pPr lvl="1"/>
            <a:r>
              <a:rPr lang="en-GB" sz="1800" dirty="0">
                <a:solidFill>
                  <a:schemeClr val="bg1">
                    <a:lumMod val="75000"/>
                  </a:schemeClr>
                </a:solidFill>
              </a:rPr>
              <a:t>Strategy as Purpose: </a:t>
            </a:r>
            <a:r>
              <a:rPr lang="en-GB" sz="1800" dirty="0" smtClean="0">
                <a:solidFill>
                  <a:schemeClr val="bg1">
                    <a:lumMod val="75000"/>
                  </a:schemeClr>
                </a:solidFill>
              </a:rPr>
              <a:t>Agreeing Goals </a:t>
            </a:r>
            <a:r>
              <a:rPr lang="en-GB" sz="1800" dirty="0">
                <a:solidFill>
                  <a:schemeClr val="bg1">
                    <a:lumMod val="75000"/>
                  </a:schemeClr>
                </a:solidFill>
              </a:rPr>
              <a:t>and Aspirations for </a:t>
            </a:r>
            <a:r>
              <a:rPr lang="en-GB" sz="1800" dirty="0" smtClean="0">
                <a:solidFill>
                  <a:schemeClr val="bg1">
                    <a:lumMod val="75000"/>
                  </a:schemeClr>
                </a:solidFill>
              </a:rPr>
              <a:t>the Organisation</a:t>
            </a:r>
          </a:p>
          <a:p>
            <a:pPr lvl="1"/>
            <a:r>
              <a:rPr lang="en-GB" sz="1800" dirty="0" smtClean="0">
                <a:solidFill>
                  <a:schemeClr val="bg1">
                    <a:lumMod val="75000"/>
                  </a:schemeClr>
                </a:solidFill>
              </a:rPr>
              <a:t>Statement </a:t>
            </a:r>
            <a:r>
              <a:rPr lang="en-GB" sz="1800" dirty="0">
                <a:solidFill>
                  <a:schemeClr val="bg1">
                    <a:lumMod val="75000"/>
                  </a:schemeClr>
                </a:solidFill>
              </a:rPr>
              <a:t>of Strategic </a:t>
            </a:r>
            <a:r>
              <a:rPr lang="en-GB" sz="1800" dirty="0" smtClean="0">
                <a:solidFill>
                  <a:schemeClr val="bg1">
                    <a:lumMod val="75000"/>
                  </a:schemeClr>
                </a:solidFill>
              </a:rPr>
              <a:t>Intent</a:t>
            </a:r>
            <a:endParaRPr lang="en-GB" sz="1800" dirty="0">
              <a:solidFill>
                <a:schemeClr val="bg1">
                  <a:lumMod val="75000"/>
                </a:schemeClr>
              </a:solidFill>
            </a:endParaRPr>
          </a:p>
          <a:p>
            <a:pPr>
              <a:lnSpc>
                <a:spcPct val="90000"/>
              </a:lnSpc>
            </a:pPr>
            <a:r>
              <a:rPr lang="en-GB" sz="2000" dirty="0" smtClean="0">
                <a:solidFill>
                  <a:schemeClr val="bg1">
                    <a:lumMod val="75000"/>
                  </a:schemeClr>
                </a:solidFill>
              </a:rPr>
              <a:t>Workshop </a:t>
            </a:r>
            <a:r>
              <a:rPr lang="en-GB" sz="2000" dirty="0">
                <a:solidFill>
                  <a:schemeClr val="bg1">
                    <a:lumMod val="75000"/>
                  </a:schemeClr>
                </a:solidFill>
              </a:rPr>
              <a:t>3</a:t>
            </a:r>
            <a:r>
              <a:rPr lang="en-GB" sz="2000" dirty="0" smtClean="0">
                <a:solidFill>
                  <a:schemeClr val="bg1">
                    <a:lumMod val="75000"/>
                  </a:schemeClr>
                </a:solidFill>
              </a:rPr>
              <a:t> – morning</a:t>
            </a:r>
          </a:p>
          <a:p>
            <a:pPr lvl="1">
              <a:lnSpc>
                <a:spcPct val="90000"/>
              </a:lnSpc>
            </a:pPr>
            <a:r>
              <a:rPr lang="en-GB" sz="1800" dirty="0" smtClean="0">
                <a:solidFill>
                  <a:schemeClr val="bg1">
                    <a:lumMod val="75000"/>
                  </a:schemeClr>
                </a:solidFill>
              </a:rPr>
              <a:t>Strategy as Competitive advantage </a:t>
            </a:r>
          </a:p>
          <a:p>
            <a:pPr lvl="1">
              <a:lnSpc>
                <a:spcPct val="90000"/>
              </a:lnSpc>
            </a:pPr>
            <a:r>
              <a:rPr lang="en-GB" sz="1800" dirty="0">
                <a:solidFill>
                  <a:schemeClr val="bg1">
                    <a:lumMod val="75000"/>
                  </a:schemeClr>
                </a:solidFill>
              </a:rPr>
              <a:t>Statement of Strategic </a:t>
            </a:r>
            <a:r>
              <a:rPr lang="en-GB" sz="1800" dirty="0" smtClean="0">
                <a:solidFill>
                  <a:schemeClr val="bg1">
                    <a:lumMod val="75000"/>
                  </a:schemeClr>
                </a:solidFill>
              </a:rPr>
              <a:t>Intent</a:t>
            </a:r>
          </a:p>
          <a:p>
            <a:pPr>
              <a:lnSpc>
                <a:spcPct val="90000"/>
              </a:lnSpc>
            </a:pPr>
            <a:r>
              <a:rPr lang="en-GB" sz="2000" dirty="0">
                <a:solidFill>
                  <a:schemeClr val="bg1">
                    <a:lumMod val="75000"/>
                  </a:schemeClr>
                </a:solidFill>
              </a:rPr>
              <a:t>Workshop </a:t>
            </a:r>
            <a:r>
              <a:rPr lang="en-GB" sz="2000" dirty="0" smtClean="0">
                <a:solidFill>
                  <a:schemeClr val="bg1">
                    <a:lumMod val="75000"/>
                  </a:schemeClr>
                </a:solidFill>
              </a:rPr>
              <a:t>4 </a:t>
            </a:r>
            <a:r>
              <a:rPr lang="en-GB" sz="2000" dirty="0">
                <a:solidFill>
                  <a:schemeClr val="bg1">
                    <a:lumMod val="75000"/>
                  </a:schemeClr>
                </a:solidFill>
              </a:rPr>
              <a:t>– </a:t>
            </a:r>
            <a:r>
              <a:rPr lang="en-GB" sz="2000" dirty="0" smtClean="0">
                <a:solidFill>
                  <a:schemeClr val="bg1">
                    <a:lumMod val="75000"/>
                  </a:schemeClr>
                </a:solidFill>
              </a:rPr>
              <a:t>afternoon</a:t>
            </a:r>
            <a:endParaRPr lang="en-GB" sz="2000" dirty="0">
              <a:solidFill>
                <a:schemeClr val="bg1">
                  <a:lumMod val="75000"/>
                </a:schemeClr>
              </a:solidFill>
            </a:endParaRPr>
          </a:p>
          <a:p>
            <a:pPr lvl="1">
              <a:lnSpc>
                <a:spcPct val="90000"/>
              </a:lnSpc>
            </a:pPr>
            <a:r>
              <a:rPr lang="en-GB" sz="1800" dirty="0" smtClean="0">
                <a:solidFill>
                  <a:schemeClr val="bg1">
                    <a:lumMod val="75000"/>
                  </a:schemeClr>
                </a:solidFill>
              </a:rPr>
              <a:t>Strategy as Stakeholder Management</a:t>
            </a:r>
          </a:p>
          <a:p>
            <a:pPr lvl="1">
              <a:lnSpc>
                <a:spcPct val="90000"/>
              </a:lnSpc>
            </a:pPr>
            <a:r>
              <a:rPr lang="en-GB" sz="1800" dirty="0" smtClean="0">
                <a:solidFill>
                  <a:schemeClr val="bg1">
                    <a:lumMod val="75000"/>
                  </a:schemeClr>
                </a:solidFill>
              </a:rPr>
              <a:t>Statement of Strategic Intent</a:t>
            </a:r>
          </a:p>
          <a:p>
            <a:pPr>
              <a:lnSpc>
                <a:spcPct val="90000"/>
              </a:lnSpc>
            </a:pPr>
            <a:r>
              <a:rPr lang="en-GB" sz="2000" dirty="0" smtClean="0">
                <a:solidFill>
                  <a:schemeClr val="bg1">
                    <a:lumMod val="75000"/>
                  </a:schemeClr>
                </a:solidFill>
              </a:rPr>
              <a:t>DELIVERABLE OVERALL: </a:t>
            </a:r>
          </a:p>
          <a:p>
            <a:pPr lvl="1">
              <a:lnSpc>
                <a:spcPct val="90000"/>
              </a:lnSpc>
            </a:pPr>
            <a:r>
              <a:rPr lang="en-GB" sz="1800" dirty="0" smtClean="0">
                <a:solidFill>
                  <a:schemeClr val="bg1">
                    <a:lumMod val="75000"/>
                  </a:schemeClr>
                </a:solidFill>
              </a:rPr>
              <a:t>Statement of strategic intent (SSI) encompassing: issue management, purpose, competitive advantage, stakeholder management</a:t>
            </a:r>
          </a:p>
        </p:txBody>
      </p:sp>
    </p:spTree>
    <p:extLst>
      <p:ext uri="{BB962C8B-B14F-4D97-AF65-F5344CB8AC3E}">
        <p14:creationId xmlns:p14="http://schemas.microsoft.com/office/powerpoint/2010/main" xmlns="" val="428548820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4562" name="Rectangle 2"/>
          <p:cNvSpPr>
            <a:spLocks noGrp="1" noChangeArrowheads="1"/>
          </p:cNvSpPr>
          <p:nvPr>
            <p:ph type="title"/>
          </p:nvPr>
        </p:nvSpPr>
        <p:spPr>
          <a:xfrm>
            <a:off x="683568" y="1628800"/>
            <a:ext cx="7759700" cy="762000"/>
          </a:xfrm>
        </p:spPr>
        <p:txBody>
          <a:bodyPr/>
          <a:lstStyle/>
          <a:p>
            <a:pPr>
              <a:defRPr/>
            </a:pPr>
            <a:r>
              <a:rPr lang="en-US" sz="3200" dirty="0" smtClean="0"/>
              <a:t>Strategy as the Prioritization and Management of Key Issues </a:t>
            </a:r>
            <a:br>
              <a:rPr lang="en-US" sz="3200" dirty="0" smtClean="0"/>
            </a:br>
            <a:r>
              <a:rPr lang="en-US" sz="3200" dirty="0" smtClean="0"/>
              <a:t>(Chapt3-4)</a:t>
            </a:r>
            <a:br>
              <a:rPr lang="en-US" sz="3200" dirty="0" smtClean="0"/>
            </a:br>
            <a:endParaRPr lang="en-GB" sz="1800" dirty="0" smtClean="0"/>
          </a:p>
        </p:txBody>
      </p:sp>
      <p:sp>
        <p:nvSpPr>
          <p:cNvPr id="28675" name="Rectangle 3"/>
          <p:cNvSpPr>
            <a:spLocks noGrp="1" noChangeArrowheads="1"/>
          </p:cNvSpPr>
          <p:nvPr>
            <p:ph type="body" idx="1"/>
          </p:nvPr>
        </p:nvSpPr>
        <p:spPr>
          <a:xfrm>
            <a:off x="611560" y="2276872"/>
            <a:ext cx="7772400" cy="4800600"/>
          </a:xfrm>
        </p:spPr>
        <p:txBody>
          <a:bodyPr/>
          <a:lstStyle/>
          <a:p>
            <a:pPr marL="609600" indent="-609600">
              <a:buFont typeface="Wingdings" pitchFamily="2" charset="2"/>
              <a:buNone/>
            </a:pPr>
            <a:r>
              <a:rPr lang="en-US" sz="2800" dirty="0" smtClean="0"/>
              <a:t>Decide on a rough time horizon for your strategy (this is typically 2-5yrs but could be shorter).</a:t>
            </a:r>
          </a:p>
          <a:p>
            <a:pPr marL="609600" indent="-609600"/>
            <a:endParaRPr lang="en-US" sz="2800" dirty="0" smtClean="0"/>
          </a:p>
          <a:p>
            <a:pPr marL="990600" lvl="1" indent="-533400">
              <a:buFontTx/>
              <a:buNone/>
            </a:pPr>
            <a:endParaRPr lang="en-GB" sz="2400" dirty="0" smtClean="0"/>
          </a:p>
        </p:txBody>
      </p:sp>
      <p:sp>
        <p:nvSpPr>
          <p:cNvPr id="4" name="TextBox 3"/>
          <p:cNvSpPr txBox="1"/>
          <p:nvPr/>
        </p:nvSpPr>
        <p:spPr>
          <a:xfrm>
            <a:off x="6732240" y="1412776"/>
            <a:ext cx="1449436"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p68</a:t>
            </a:r>
            <a:endParaRPr lang="en-GB" sz="1800" i="1" dirty="0">
              <a:solidFill>
                <a:srgbClr val="00B050"/>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8306" name="Rectangle 2"/>
          <p:cNvSpPr>
            <a:spLocks noGrp="1" noChangeArrowheads="1"/>
          </p:cNvSpPr>
          <p:nvPr>
            <p:ph type="title"/>
          </p:nvPr>
        </p:nvSpPr>
        <p:spPr>
          <a:xfrm>
            <a:off x="827584" y="1052736"/>
            <a:ext cx="7759700" cy="762000"/>
          </a:xfrm>
        </p:spPr>
        <p:txBody>
          <a:bodyPr/>
          <a:lstStyle/>
          <a:p>
            <a:pPr>
              <a:defRPr/>
            </a:pPr>
            <a:r>
              <a:rPr lang="en-US" sz="3200" dirty="0"/>
              <a:t>Strategy as the Prioritization and Management of Key </a:t>
            </a:r>
            <a:r>
              <a:rPr lang="en-US" sz="3200" dirty="0" smtClean="0"/>
              <a:t>Issues</a:t>
            </a:r>
            <a:br>
              <a:rPr lang="en-US" sz="3200" dirty="0" smtClean="0"/>
            </a:br>
            <a:endParaRPr lang="en-GB" sz="1800" dirty="0" smtClean="0"/>
          </a:p>
        </p:txBody>
      </p:sp>
      <p:sp>
        <p:nvSpPr>
          <p:cNvPr id="29699" name="Rectangle 3"/>
          <p:cNvSpPr>
            <a:spLocks noGrp="1" noChangeArrowheads="1"/>
          </p:cNvSpPr>
          <p:nvPr>
            <p:ph type="body" idx="1"/>
          </p:nvPr>
        </p:nvSpPr>
        <p:spPr>
          <a:xfrm>
            <a:off x="611560" y="1772816"/>
            <a:ext cx="7772400" cy="4800600"/>
          </a:xfrm>
        </p:spPr>
        <p:txBody>
          <a:bodyPr/>
          <a:lstStyle/>
          <a:p>
            <a:pPr marL="609600" indent="-609600">
              <a:buFont typeface="Wingdings" pitchFamily="2" charset="2"/>
              <a:buNone/>
            </a:pPr>
            <a:r>
              <a:rPr lang="en-US" sz="2000" dirty="0" smtClean="0"/>
              <a:t>a. Decide the relevant time horizon for your strategy (this is typically 2-5yrs).</a:t>
            </a:r>
          </a:p>
          <a:p>
            <a:pPr marL="609600" indent="-609600">
              <a:buFont typeface="Wingdings" pitchFamily="2" charset="2"/>
              <a:buNone/>
            </a:pPr>
            <a:r>
              <a:rPr lang="en-US" sz="2800" dirty="0" smtClean="0"/>
              <a:t>b. What are the (strategic) issues </a:t>
            </a:r>
            <a:r>
              <a:rPr lang="en-US" sz="1800" dirty="0" smtClean="0"/>
              <a:t>[issue selling/making claims on the future] </a:t>
            </a:r>
            <a:r>
              <a:rPr lang="en-US" sz="2800" dirty="0" smtClean="0"/>
              <a:t>that need to be resolved in order to assure the long term success of the organization over next ? years (for which the strategy is to be developed)? </a:t>
            </a:r>
          </a:p>
          <a:p>
            <a:pPr marL="609600" indent="-609600">
              <a:buFont typeface="Wingdings" pitchFamily="2" charset="2"/>
              <a:buNone/>
            </a:pPr>
            <a:r>
              <a:rPr lang="en-US" sz="2800" dirty="0" smtClean="0"/>
              <a:t>	</a:t>
            </a:r>
            <a:r>
              <a:rPr lang="en-US" sz="2800" i="1" dirty="0" smtClean="0"/>
              <a:t>Collect these on a Decision Explorer view: spiral, or developing thematic clusters</a:t>
            </a:r>
          </a:p>
          <a:p>
            <a:pPr marL="609600" indent="-609600">
              <a:buFont typeface="Wingdings" pitchFamily="2" charset="2"/>
              <a:buNone/>
            </a:pPr>
            <a:endParaRPr lang="en-US" sz="3600" dirty="0" smtClean="0"/>
          </a:p>
          <a:p>
            <a:pPr marL="609600" indent="-609600"/>
            <a:endParaRPr lang="en-US" sz="2800" dirty="0" smtClean="0"/>
          </a:p>
          <a:p>
            <a:pPr marL="990600" lvl="1" indent="-533400">
              <a:buFontTx/>
              <a:buNone/>
            </a:pPr>
            <a:endParaRPr lang="en-GB" sz="2400" dirty="0" smtClean="0"/>
          </a:p>
        </p:txBody>
      </p:sp>
      <p:sp>
        <p:nvSpPr>
          <p:cNvPr id="5" name="TextBox 4"/>
          <p:cNvSpPr txBox="1"/>
          <p:nvPr/>
        </p:nvSpPr>
        <p:spPr>
          <a:xfrm>
            <a:off x="6880666" y="1052736"/>
            <a:ext cx="1845377"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p43, 68</a:t>
            </a:r>
            <a:endParaRPr lang="en-GB" sz="1800" i="1" dirty="0">
              <a:solidFill>
                <a:srgbClr val="00B050"/>
              </a:solidFill>
              <a:latin typeface="Tahoma" pitchFamily="34" charset="0"/>
              <a:ea typeface="Tahoma" pitchFamily="34" charset="0"/>
              <a:cs typeface="Tahoma" pitchFamily="34" charset="0"/>
            </a:endParaRPr>
          </a:p>
        </p:txBody>
      </p:sp>
      <p:sp>
        <p:nvSpPr>
          <p:cNvPr id="6" name="TextBox 5"/>
          <p:cNvSpPr txBox="1"/>
          <p:nvPr/>
        </p:nvSpPr>
        <p:spPr>
          <a:xfrm>
            <a:off x="6880666" y="4365104"/>
            <a:ext cx="1991251"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appendix</a:t>
            </a:r>
            <a:endParaRPr lang="en-GB" sz="1800" i="1" dirty="0">
              <a:solidFill>
                <a:srgbClr val="00B050"/>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3568" y="1124744"/>
            <a:ext cx="7759700" cy="622300"/>
          </a:xfrm>
        </p:spPr>
        <p:txBody>
          <a:bodyPr/>
          <a:lstStyle/>
          <a:p>
            <a:pPr algn="ctr"/>
            <a:r>
              <a:rPr lang="en-US" sz="3600" dirty="0" smtClean="0">
                <a:effectLst>
                  <a:outerShdw blurRad="38100" dist="38100" dir="2700000" algn="tl">
                    <a:srgbClr val="000000">
                      <a:alpha val="43137"/>
                    </a:srgbClr>
                  </a:outerShdw>
                </a:effectLst>
              </a:rPr>
              <a:t>The Significance of </a:t>
            </a:r>
            <a:br>
              <a:rPr lang="en-US" sz="3600" dirty="0" smtClean="0">
                <a:effectLst>
                  <a:outerShdw blurRad="38100" dist="38100" dir="2700000" algn="tl">
                    <a:srgbClr val="000000">
                      <a:alpha val="43137"/>
                    </a:srgbClr>
                  </a:outerShdw>
                </a:effectLst>
              </a:rPr>
            </a:br>
            <a:r>
              <a:rPr lang="en-US" sz="3600" dirty="0" smtClean="0">
                <a:effectLst>
                  <a:outerShdw blurRad="38100" dist="38100" dir="2700000" algn="tl">
                    <a:srgbClr val="000000">
                      <a:alpha val="43137"/>
                    </a:srgbClr>
                  </a:outerShdw>
                </a:effectLst>
              </a:rPr>
              <a:t>“</a:t>
            </a:r>
            <a:r>
              <a:rPr lang="en-US" sz="3600" i="1" dirty="0" smtClean="0">
                <a:effectLst>
                  <a:outerShdw blurRad="38100" dist="38100" dir="2700000" algn="tl">
                    <a:srgbClr val="000000">
                      <a:alpha val="43137"/>
                    </a:srgbClr>
                  </a:outerShdw>
                </a:effectLst>
              </a:rPr>
              <a:t>Procedural Justice”</a:t>
            </a:r>
            <a:br>
              <a:rPr lang="en-US" sz="3600" i="1" dirty="0" smtClean="0">
                <a:effectLst>
                  <a:outerShdw blurRad="38100" dist="38100" dir="2700000" algn="tl">
                    <a:srgbClr val="000000">
                      <a:alpha val="43137"/>
                    </a:srgbClr>
                  </a:outerShdw>
                </a:effectLst>
              </a:rPr>
            </a:br>
            <a:endParaRPr lang="en-GB" sz="2800" dirty="0" smtClean="0">
              <a:effectLst>
                <a:outerShdw blurRad="38100" dist="38100" dir="2700000" algn="tl">
                  <a:srgbClr val="000000">
                    <a:alpha val="43137"/>
                  </a:srgbClr>
                </a:outerShdw>
              </a:effectLst>
            </a:endParaRPr>
          </a:p>
        </p:txBody>
      </p:sp>
      <p:sp>
        <p:nvSpPr>
          <p:cNvPr id="30723" name="Rectangle 3"/>
          <p:cNvSpPr>
            <a:spLocks noGrp="1" noChangeArrowheads="1"/>
          </p:cNvSpPr>
          <p:nvPr>
            <p:ph type="body" idx="1"/>
          </p:nvPr>
        </p:nvSpPr>
        <p:spPr>
          <a:xfrm>
            <a:off x="683568" y="1916832"/>
            <a:ext cx="7772400" cy="4114800"/>
          </a:xfrm>
        </p:spPr>
        <p:txBody>
          <a:bodyPr/>
          <a:lstStyle/>
          <a:p>
            <a:pPr>
              <a:lnSpc>
                <a:spcPct val="90000"/>
              </a:lnSpc>
              <a:buFont typeface="Wingdings" pitchFamily="2" charset="2"/>
              <a:buNone/>
            </a:pPr>
            <a:r>
              <a:rPr lang="en-GB" i="1" dirty="0" smtClean="0"/>
              <a:t>Procedural justice</a:t>
            </a:r>
            <a:r>
              <a:rPr lang="en-GB" dirty="0" smtClean="0"/>
              <a:t> is concerned with the capacity of processes to enhance a sense of fairness and in so doing encourage cooperation, trust, and organizational citizenship behaviours, which in turn lead to better and implementable decisions. </a:t>
            </a:r>
          </a:p>
          <a:p>
            <a:pPr>
              <a:lnSpc>
                <a:spcPct val="90000"/>
              </a:lnSpc>
              <a:buFont typeface="Wingdings" pitchFamily="2" charset="2"/>
              <a:buNone/>
            </a:pPr>
            <a:r>
              <a:rPr lang="en-GB" dirty="0" smtClean="0"/>
              <a:t>IT IS NOT ABOUT DEMOCRACY BUT ABOUT GOOD MANAGEMENT!</a:t>
            </a:r>
          </a:p>
          <a:p>
            <a:pPr>
              <a:lnSpc>
                <a:spcPct val="90000"/>
              </a:lnSpc>
              <a:buFont typeface="Wingdings" pitchFamily="2" charset="2"/>
              <a:buNone/>
            </a:pPr>
            <a:endParaRPr lang="en-GB" sz="1800" dirty="0" smtClean="0">
              <a:cs typeface="Times New Roman" pitchFamily="18" charset="0"/>
            </a:endParaRPr>
          </a:p>
          <a:p>
            <a:pPr>
              <a:lnSpc>
                <a:spcPct val="90000"/>
              </a:lnSpc>
              <a:buFont typeface="Wingdings" pitchFamily="2" charset="2"/>
              <a:buNone/>
            </a:pPr>
            <a:endParaRPr lang="en-GB" sz="1800" dirty="0" smtClean="0"/>
          </a:p>
        </p:txBody>
      </p:sp>
      <p:sp>
        <p:nvSpPr>
          <p:cNvPr id="4" name="TextBox 3"/>
          <p:cNvSpPr txBox="1"/>
          <p:nvPr/>
        </p:nvSpPr>
        <p:spPr>
          <a:xfrm>
            <a:off x="7020272" y="1052736"/>
            <a:ext cx="1787669"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Chapt2</a:t>
            </a:r>
            <a:endParaRPr lang="en-GB" sz="1800" i="1" dirty="0">
              <a:solidFill>
                <a:srgbClr val="00B050"/>
              </a:solidFill>
              <a:latin typeface="Tahoma" pitchFamily="34" charset="0"/>
              <a:ea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multbars">
  <a:themeElements>
    <a:clrScheme name="">
      <a:dk1>
        <a:srgbClr val="000000"/>
      </a:dk1>
      <a:lt1>
        <a:srgbClr val="FFFFFF"/>
      </a:lt1>
      <a:dk2>
        <a:srgbClr val="000000"/>
      </a:dk2>
      <a:lt2>
        <a:srgbClr val="000000"/>
      </a:lt2>
      <a:accent1>
        <a:srgbClr val="FFFFFF"/>
      </a:accent1>
      <a:accent2>
        <a:srgbClr val="114FFB"/>
      </a:accent2>
      <a:accent3>
        <a:srgbClr val="FFFFFF"/>
      </a:accent3>
      <a:accent4>
        <a:srgbClr val="000000"/>
      </a:accent4>
      <a:accent5>
        <a:srgbClr val="FFFFFF"/>
      </a:accent5>
      <a:accent6>
        <a:srgbClr val="0E47E3"/>
      </a:accent6>
      <a:hlink>
        <a:srgbClr val="CECECE"/>
      </a:hlink>
      <a:folHlink>
        <a:srgbClr val="8CF4EA"/>
      </a:folHlink>
    </a:clrScheme>
    <a:fontScheme name="multbar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790015"/>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790015"/>
            </a:solidFill>
            <a:effectLst/>
            <a:latin typeface="Times New Roman" pitchFamily="18" charset="0"/>
          </a:defRPr>
        </a:defPPr>
      </a:lstStyle>
    </a:lnDef>
  </a:objectDefaults>
  <a:extraClrSchemeLst>
    <a:extraClrScheme>
      <a:clrScheme name="multbars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ultbar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multbars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ultbars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ultbars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ultbars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multbars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c:\powerpnt\template\sldshow\multbars.ppt</Template>
  <TotalTime>10424</TotalTime>
  <Pages>107</Pages>
  <Words>2601</Words>
  <Application>Microsoft Office PowerPoint</Application>
  <PresentationFormat>On-screen Show (4:3)</PresentationFormat>
  <Paragraphs>278</Paragraphs>
  <Slides>42</Slides>
  <Notes>13</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multbars</vt:lpstr>
      <vt:lpstr>Slide 1</vt:lpstr>
      <vt:lpstr>Slide 2</vt:lpstr>
      <vt:lpstr>Making Strategy:  Mapping Out Strategic Success Chapters 3 and 4  Strategy as the Prioritisation and Management of Key Issues  Fran Ackermann and Colin Eden</vt:lpstr>
      <vt:lpstr>Please note, these slides are designed to be used in addition to the book:  Making Strategy: Mapping Out Strategic Success. by Ackermann &amp; Eden, Sage, 2011</vt:lpstr>
      <vt:lpstr>  Strategic Management is about agreeing which strategic issues to practically focus energy, cash, effort, emotion </vt:lpstr>
      <vt:lpstr>Making Strategy in 4x~3hr workshops (2 days)….  Or single half day workshops</vt:lpstr>
      <vt:lpstr>Strategy as the Prioritization and Management of Key Issues  (Chapt3-4) </vt:lpstr>
      <vt:lpstr>Strategy as the Prioritization and Management of Key Issues </vt:lpstr>
      <vt:lpstr>The Significance of  “Procedural Justice” </vt:lpstr>
      <vt:lpstr>So, employ procedural justice</vt:lpstr>
      <vt:lpstr>Surfacing issues (‘negatives’)</vt:lpstr>
      <vt:lpstr>Tips</vt:lpstr>
      <vt:lpstr>Try it…</vt:lpstr>
      <vt:lpstr>The timing…</vt:lpstr>
      <vt:lpstr>Slide 15</vt:lpstr>
      <vt:lpstr>Slide 16</vt:lpstr>
      <vt:lpstr>The ‘Product’</vt:lpstr>
      <vt:lpstr>Strategy as the Prioritization and Management of Key Issues  (Chapt 3-4) </vt:lpstr>
      <vt:lpstr>Slide 19</vt:lpstr>
      <vt:lpstr>Get means-ends relationship link correct!!</vt:lpstr>
      <vt:lpstr>Slide 21</vt:lpstr>
      <vt:lpstr>Slide 22</vt:lpstr>
      <vt:lpstr>Slide 23</vt:lpstr>
      <vt:lpstr>Try it…</vt:lpstr>
      <vt:lpstr>The timing…</vt:lpstr>
      <vt:lpstr>Reliability???</vt:lpstr>
      <vt:lpstr>Strategy as the Prioritization and Management of Key Issues (Chapt 3-4) </vt:lpstr>
      <vt:lpstr>Analysing for clues about priorities</vt:lpstr>
      <vt:lpstr>Slide 29</vt:lpstr>
      <vt:lpstr>Using Potency as the basis for Prioritizing </vt:lpstr>
      <vt:lpstr>Slide 31</vt:lpstr>
      <vt:lpstr>Slide 32</vt:lpstr>
      <vt:lpstr>Slide 33</vt:lpstr>
      <vt:lpstr>Slide 34</vt:lpstr>
      <vt:lpstr>Detecting potency in DE</vt:lpstr>
      <vt:lpstr>Slide 36</vt:lpstr>
      <vt:lpstr>Try it…</vt:lpstr>
      <vt:lpstr>The timing…</vt:lpstr>
      <vt:lpstr>Summary</vt:lpstr>
      <vt:lpstr>Slide 40</vt:lpstr>
      <vt:lpstr>Slide 41</vt:lpstr>
      <vt:lpstr>Assignment: Part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DC's for Gavin</dc:title>
  <dc:subject>Strat Mgt</dc:subject>
  <dc:creator>Colin Eden</dc:creator>
  <cp:lastModifiedBy>rstitt</cp:lastModifiedBy>
  <cp:revision>684</cp:revision>
  <cp:lastPrinted>1998-04-26T20:00:16Z</cp:lastPrinted>
  <dcterms:created xsi:type="dcterms:W3CDTF">1995-11-07T07:29:30Z</dcterms:created>
  <dcterms:modified xsi:type="dcterms:W3CDTF">2011-09-20T13:23:35Z</dcterms:modified>
</cp:coreProperties>
</file>