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1259" r:id="rId2"/>
    <p:sldId id="1260" r:id="rId3"/>
    <p:sldId id="1237" r:id="rId4"/>
    <p:sldId id="1249" r:id="rId5"/>
    <p:sldId id="1246" r:id="rId6"/>
    <p:sldId id="1244" r:id="rId7"/>
    <p:sldId id="1241" r:id="rId8"/>
    <p:sldId id="1247" r:id="rId9"/>
    <p:sldId id="1248" r:id="rId10"/>
    <p:sldId id="952" r:id="rId11"/>
    <p:sldId id="953" r:id="rId12"/>
    <p:sldId id="740" r:id="rId13"/>
    <p:sldId id="1074" r:id="rId14"/>
    <p:sldId id="1257" r:id="rId15"/>
    <p:sldId id="863" r:id="rId16"/>
    <p:sldId id="1170" r:id="rId17"/>
    <p:sldId id="963" r:id="rId18"/>
    <p:sldId id="964" r:id="rId19"/>
    <p:sldId id="956" r:id="rId20"/>
    <p:sldId id="1056" r:id="rId21"/>
    <p:sldId id="1057" r:id="rId22"/>
    <p:sldId id="1251" r:id="rId23"/>
    <p:sldId id="1252" r:id="rId24"/>
    <p:sldId id="1250" r:id="rId25"/>
    <p:sldId id="914" r:id="rId26"/>
    <p:sldId id="761" r:id="rId27"/>
    <p:sldId id="962" r:id="rId28"/>
    <p:sldId id="1144" r:id="rId29"/>
    <p:sldId id="1253" r:id="rId30"/>
    <p:sldId id="1254" r:id="rId31"/>
    <p:sldId id="1171" r:id="rId32"/>
    <p:sldId id="835" r:id="rId33"/>
    <p:sldId id="1009" r:id="rId34"/>
    <p:sldId id="1255" r:id="rId35"/>
    <p:sldId id="1258" r:id="rId36"/>
    <p:sldId id="1014" r:id="rId37"/>
    <p:sldId id="1140" r:id="rId38"/>
    <p:sldId id="755" r:id="rId39"/>
    <p:sldId id="990" r:id="rId40"/>
    <p:sldId id="756" r:id="rId41"/>
    <p:sldId id="965" r:id="rId42"/>
    <p:sldId id="1157" r:id="rId43"/>
    <p:sldId id="1158" r:id="rId44"/>
    <p:sldId id="1160" r:id="rId45"/>
    <p:sldId id="1165" r:id="rId46"/>
    <p:sldId id="1141" r:id="rId47"/>
    <p:sldId id="1011" r:id="rId48"/>
    <p:sldId id="1256" r:id="rId49"/>
    <p:sldId id="1242" r:id="rId50"/>
  </p:sldIdLst>
  <p:sldSz cx="9144000" cy="6858000" type="screen4x3"/>
  <p:notesSz cx="6669088" cy="9928225"/>
  <p:defaultTextStyle>
    <a:defPPr>
      <a:defRPr lang="en-US"/>
    </a:defPPr>
    <a:lvl1pPr algn="l" rtl="0" eaLnBrk="0" fontAlgn="base" hangingPunct="0">
      <a:spcBef>
        <a:spcPct val="0"/>
      </a:spcBef>
      <a:spcAft>
        <a:spcPct val="0"/>
      </a:spcAft>
      <a:defRPr sz="2400" kern="1200">
        <a:solidFill>
          <a:srgbClr val="790015"/>
        </a:solidFill>
        <a:latin typeface="Times New Roman" pitchFamily="18" charset="0"/>
        <a:ea typeface="+mn-ea"/>
        <a:cs typeface="+mn-cs"/>
      </a:defRPr>
    </a:lvl1pPr>
    <a:lvl2pPr marL="457200" algn="l" rtl="0" eaLnBrk="0" fontAlgn="base" hangingPunct="0">
      <a:spcBef>
        <a:spcPct val="0"/>
      </a:spcBef>
      <a:spcAft>
        <a:spcPct val="0"/>
      </a:spcAft>
      <a:defRPr sz="2400" kern="1200">
        <a:solidFill>
          <a:srgbClr val="790015"/>
        </a:solidFill>
        <a:latin typeface="Times New Roman" pitchFamily="18" charset="0"/>
        <a:ea typeface="+mn-ea"/>
        <a:cs typeface="+mn-cs"/>
      </a:defRPr>
    </a:lvl2pPr>
    <a:lvl3pPr marL="914400" algn="l" rtl="0" eaLnBrk="0" fontAlgn="base" hangingPunct="0">
      <a:spcBef>
        <a:spcPct val="0"/>
      </a:spcBef>
      <a:spcAft>
        <a:spcPct val="0"/>
      </a:spcAft>
      <a:defRPr sz="2400" kern="1200">
        <a:solidFill>
          <a:srgbClr val="790015"/>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rgbClr val="790015"/>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rgbClr val="790015"/>
        </a:solidFill>
        <a:latin typeface="Times New Roman" pitchFamily="18" charset="0"/>
        <a:ea typeface="+mn-ea"/>
        <a:cs typeface="+mn-cs"/>
      </a:defRPr>
    </a:lvl5pPr>
    <a:lvl6pPr marL="2286000" algn="l" defTabSz="914400" rtl="0" eaLnBrk="1" latinLnBrk="0" hangingPunct="1">
      <a:defRPr sz="2400" kern="1200">
        <a:solidFill>
          <a:srgbClr val="790015"/>
        </a:solidFill>
        <a:latin typeface="Times New Roman" pitchFamily="18" charset="0"/>
        <a:ea typeface="+mn-ea"/>
        <a:cs typeface="+mn-cs"/>
      </a:defRPr>
    </a:lvl6pPr>
    <a:lvl7pPr marL="2743200" algn="l" defTabSz="914400" rtl="0" eaLnBrk="1" latinLnBrk="0" hangingPunct="1">
      <a:defRPr sz="2400" kern="1200">
        <a:solidFill>
          <a:srgbClr val="790015"/>
        </a:solidFill>
        <a:latin typeface="Times New Roman" pitchFamily="18" charset="0"/>
        <a:ea typeface="+mn-ea"/>
        <a:cs typeface="+mn-cs"/>
      </a:defRPr>
    </a:lvl7pPr>
    <a:lvl8pPr marL="3200400" algn="l" defTabSz="914400" rtl="0" eaLnBrk="1" latinLnBrk="0" hangingPunct="1">
      <a:defRPr sz="2400" kern="1200">
        <a:solidFill>
          <a:srgbClr val="790015"/>
        </a:solidFill>
        <a:latin typeface="Times New Roman" pitchFamily="18" charset="0"/>
        <a:ea typeface="+mn-ea"/>
        <a:cs typeface="+mn-cs"/>
      </a:defRPr>
    </a:lvl8pPr>
    <a:lvl9pPr marL="3657600" algn="l" defTabSz="914400" rtl="0" eaLnBrk="1" latinLnBrk="0" hangingPunct="1">
      <a:defRPr sz="2400" kern="1200">
        <a:solidFill>
          <a:srgbClr val="790015"/>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BC3700"/>
    <a:srgbClr val="C03700"/>
    <a:srgbClr val="00FF00"/>
    <a:srgbClr val="790015"/>
    <a:srgbClr val="037C03"/>
    <a:srgbClr val="FC0128"/>
    <a:srgbClr val="E747D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71" d="100"/>
          <a:sy n="71" d="100"/>
        </p:scale>
        <p:origin x="-1044" y="-132"/>
      </p:cViewPr>
      <p:guideLst>
        <p:guide orient="horz" pos="2160"/>
        <p:guide pos="2880"/>
      </p:guideLst>
    </p:cSldViewPr>
  </p:slideViewPr>
  <p:outlineViewPr>
    <p:cViewPr>
      <p:scale>
        <a:sx n="66" d="100"/>
        <a:sy n="66" d="100"/>
      </p:scale>
      <p:origin x="0" y="0"/>
    </p:cViewPr>
    <p:sldLst>
      <p:sld r:id="rId1" collapse="1"/>
    </p:sldLst>
  </p:outlineViewPr>
  <p:notesTextViewPr>
    <p:cViewPr>
      <p:scale>
        <a:sx n="100" d="100"/>
        <a:sy n="100" d="100"/>
      </p:scale>
      <p:origin x="0" y="0"/>
    </p:cViewPr>
  </p:notesTextViewPr>
  <p:sorterViewPr>
    <p:cViewPr>
      <p:scale>
        <a:sx n="100" d="100"/>
        <a:sy n="100" d="100"/>
      </p:scale>
      <p:origin x="0" y="45564"/>
    </p:cViewPr>
  </p:sorterViewPr>
  <p:notesViewPr>
    <p:cSldViewPr>
      <p:cViewPr varScale="1">
        <p:scale>
          <a:sx n="54" d="100"/>
          <a:sy n="54" d="100"/>
        </p:scale>
        <p:origin x="-2658" y="-96"/>
      </p:cViewPr>
      <p:guideLst>
        <p:guide orient="horz" pos="3128"/>
        <p:guide pos="210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lvl1pPr>
          </a:lstStyle>
          <a:p>
            <a:pPr>
              <a:defRPr/>
            </a:pPr>
            <a:endParaRPr lang="en-US"/>
          </a:p>
        </p:txBody>
      </p:sp>
      <p:sp>
        <p:nvSpPr>
          <p:cNvPr id="3075" name="Rectangle 3"/>
          <p:cNvSpPr>
            <a:spLocks noGrp="1" noChangeArrowheads="1"/>
          </p:cNvSpPr>
          <p:nvPr>
            <p:ph type="dt" sz="quarter"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lvl1pPr>
          </a:lstStyle>
          <a:p>
            <a:pPr>
              <a:defRPr/>
            </a:pPr>
            <a:endParaRPr lang="en-US"/>
          </a:p>
        </p:txBody>
      </p:sp>
      <p:sp>
        <p:nvSpPr>
          <p:cNvPr id="3076" name="Rectangle 4"/>
          <p:cNvSpPr>
            <a:spLocks noGrp="1" noChangeArrowheads="1"/>
          </p:cNvSpPr>
          <p:nvPr>
            <p:ph type="ftr" sz="quarter" idx="2"/>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lvl1pPr>
          </a:lstStyle>
          <a:p>
            <a:pPr>
              <a:defRPr/>
            </a:pPr>
            <a:endParaRPr lang="en-US"/>
          </a:p>
        </p:txBody>
      </p:sp>
      <p:sp>
        <p:nvSpPr>
          <p:cNvPr id="3077" name="Rectangle 5"/>
          <p:cNvSpPr>
            <a:spLocks noGrp="1" noChangeArrowheads="1"/>
          </p:cNvSpPr>
          <p:nvPr>
            <p:ph type="sldNum" sz="quarter" idx="3"/>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lvl1pPr>
          </a:lstStyle>
          <a:p>
            <a:pPr>
              <a:defRPr/>
            </a:pPr>
            <a:fld id="{4E81F360-106B-4084-9F3A-3C542215F643}" type="slidenum">
              <a:rPr lang="en-US"/>
              <a:pPr>
                <a:defRPr/>
              </a:pPr>
              <a:t>‹#›</a:t>
            </a:fld>
            <a:endParaRPr lang="en-US"/>
          </a:p>
        </p:txBody>
      </p:sp>
      <p:sp>
        <p:nvSpPr>
          <p:cNvPr id="3078" name="Rectangle 6"/>
          <p:cNvSpPr>
            <a:spLocks noChangeArrowheads="1"/>
          </p:cNvSpPr>
          <p:nvPr/>
        </p:nvSpPr>
        <p:spPr bwMode="auto">
          <a:xfrm>
            <a:off x="725488" y="9282113"/>
            <a:ext cx="5568950" cy="466725"/>
          </a:xfrm>
          <a:prstGeom prst="rect">
            <a:avLst/>
          </a:prstGeom>
          <a:noFill/>
          <a:ln w="9525">
            <a:noFill/>
            <a:miter lim="800000"/>
            <a:headEnd/>
            <a:tailEnd/>
          </a:ln>
          <a:effectLst/>
        </p:spPr>
        <p:txBody>
          <a:bodyPr wrap="none" lIns="96171" tIns="48087" rIns="96171" bIns="48087">
            <a:spAutoFit/>
          </a:bodyPr>
          <a:lstStyle/>
          <a:p>
            <a:pPr>
              <a:defRPr/>
            </a:pPr>
            <a:r>
              <a:rPr lang="en-US" i="1">
                <a:solidFill>
                  <a:schemeClr val="tx1"/>
                </a:solidFill>
                <a:effectLst>
                  <a:outerShdw blurRad="38100" dist="38100" dir="2700000" algn="tl">
                    <a:srgbClr val="C0C0C0"/>
                  </a:outerShdw>
                </a:effectLst>
                <a:latin typeface="Arial" pitchFamily="34" charset="0"/>
              </a:rPr>
              <a:t>Strathclyde Business School - Glasgow</a:t>
            </a:r>
          </a:p>
        </p:txBody>
      </p:sp>
    </p:spTree>
    <p:extLst>
      <p:ext uri="{BB962C8B-B14F-4D97-AF65-F5344CB8AC3E}">
        <p14:creationId xmlns:p14="http://schemas.microsoft.com/office/powerpoint/2010/main" xmlns="" val="42447041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defRPr sz="1100" i="1">
                <a:solidFill>
                  <a:schemeClr val="tx1"/>
                </a:solidFill>
              </a:defRPr>
            </a:lvl1pPr>
          </a:lstStyle>
          <a:p>
            <a:pPr>
              <a:defRPr/>
            </a:pPr>
            <a:endParaRPr lang="en-US"/>
          </a:p>
        </p:txBody>
      </p:sp>
      <p:sp>
        <p:nvSpPr>
          <p:cNvPr id="2051" name="Rectangle 3"/>
          <p:cNvSpPr>
            <a:spLocks noGrp="1" noChangeArrowheads="1"/>
          </p:cNvSpPr>
          <p:nvPr>
            <p:ph type="dt" idx="1"/>
          </p:nvPr>
        </p:nvSpPr>
        <p:spPr bwMode="auto">
          <a:xfrm>
            <a:off x="3779838" y="11113"/>
            <a:ext cx="2889250" cy="463550"/>
          </a:xfrm>
          <a:prstGeom prst="rect">
            <a:avLst/>
          </a:prstGeom>
          <a:noFill/>
          <a:ln w="9525">
            <a:noFill/>
            <a:miter lim="800000"/>
            <a:headEnd/>
            <a:tailEnd/>
          </a:ln>
          <a:effectLst/>
        </p:spPr>
        <p:txBody>
          <a:bodyPr vert="horz" wrap="square" lIns="19897" tIns="0" rIns="19897" bIns="0" numCol="1" anchor="t" anchorCtr="0" compatLnSpc="1">
            <a:prstTxWarp prst="textNoShape">
              <a:avLst/>
            </a:prstTxWarp>
          </a:bodyPr>
          <a:lstStyle>
            <a:lvl1pPr algn="r">
              <a:defRPr sz="1100" i="1">
                <a:solidFill>
                  <a:schemeClr val="tx1"/>
                </a:solidFill>
              </a:defRPr>
            </a:lvl1pPr>
          </a:lstStyle>
          <a:p>
            <a:pPr>
              <a:defRPr/>
            </a:pPr>
            <a:endParaRPr lang="en-US"/>
          </a:p>
        </p:txBody>
      </p:sp>
      <p:sp>
        <p:nvSpPr>
          <p:cNvPr id="2052" name="Rectangle 4"/>
          <p:cNvSpPr>
            <a:spLocks noGrp="1" noChangeArrowheads="1"/>
          </p:cNvSpPr>
          <p:nvPr>
            <p:ph type="ftr" sz="quarter" idx="4"/>
          </p:nvPr>
        </p:nvSpPr>
        <p:spPr bwMode="auto">
          <a:xfrm>
            <a:off x="0"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defRPr sz="1100" i="1">
                <a:solidFill>
                  <a:schemeClr val="tx1"/>
                </a:solidFill>
              </a:defRPr>
            </a:lvl1pPr>
          </a:lstStyle>
          <a:p>
            <a:pPr>
              <a:defRPr/>
            </a:pPr>
            <a:endParaRPr lang="en-US"/>
          </a:p>
        </p:txBody>
      </p:sp>
      <p:sp>
        <p:nvSpPr>
          <p:cNvPr id="2053" name="Rectangle 5"/>
          <p:cNvSpPr>
            <a:spLocks noGrp="1" noChangeArrowheads="1"/>
          </p:cNvSpPr>
          <p:nvPr>
            <p:ph type="sldNum" sz="quarter" idx="5"/>
          </p:nvPr>
        </p:nvSpPr>
        <p:spPr bwMode="auto">
          <a:xfrm>
            <a:off x="3779838" y="9453563"/>
            <a:ext cx="2889250" cy="463550"/>
          </a:xfrm>
          <a:prstGeom prst="rect">
            <a:avLst/>
          </a:prstGeom>
          <a:noFill/>
          <a:ln w="9525">
            <a:noFill/>
            <a:miter lim="800000"/>
            <a:headEnd/>
            <a:tailEnd/>
          </a:ln>
          <a:effectLst/>
        </p:spPr>
        <p:txBody>
          <a:bodyPr vert="horz" wrap="square" lIns="19897" tIns="0" rIns="19897" bIns="0" numCol="1" anchor="b" anchorCtr="0" compatLnSpc="1">
            <a:prstTxWarp prst="textNoShape">
              <a:avLst/>
            </a:prstTxWarp>
          </a:bodyPr>
          <a:lstStyle>
            <a:lvl1pPr algn="r">
              <a:defRPr sz="1100" i="1">
                <a:solidFill>
                  <a:schemeClr val="tx1"/>
                </a:solidFill>
              </a:defRPr>
            </a:lvl1pPr>
          </a:lstStyle>
          <a:p>
            <a:pPr>
              <a:defRPr/>
            </a:pPr>
            <a:fld id="{38DF26EC-0340-45E2-9980-6C8118C2229B}" type="slidenum">
              <a:rPr lang="en-US"/>
              <a:pPr>
                <a:defRPr/>
              </a:pPr>
              <a:t>‹#›</a:t>
            </a:fld>
            <a:endParaRPr lang="en-US"/>
          </a:p>
        </p:txBody>
      </p:sp>
      <p:sp>
        <p:nvSpPr>
          <p:cNvPr id="2054" name="Rectangle 6"/>
          <p:cNvSpPr>
            <a:spLocks noChangeArrowheads="1"/>
          </p:cNvSpPr>
          <p:nvPr/>
        </p:nvSpPr>
        <p:spPr bwMode="auto">
          <a:xfrm>
            <a:off x="4060825" y="9577388"/>
            <a:ext cx="2744788" cy="296862"/>
          </a:xfrm>
          <a:prstGeom prst="rect">
            <a:avLst/>
          </a:prstGeom>
          <a:noFill/>
          <a:ln w="9525">
            <a:noFill/>
            <a:miter lim="800000"/>
            <a:headEnd/>
            <a:tailEnd/>
          </a:ln>
          <a:effectLst/>
        </p:spPr>
        <p:txBody>
          <a:bodyPr wrap="none" lIns="96171" tIns="48087" rIns="96171" bIns="48087">
            <a:spAutoFit/>
          </a:bodyPr>
          <a:lstStyle/>
          <a:p>
            <a:pPr>
              <a:defRPr/>
            </a:pPr>
            <a:r>
              <a:rPr lang="en-US" sz="1300" i="1" dirty="0">
                <a:solidFill>
                  <a:schemeClr val="tx2"/>
                </a:solidFill>
                <a:effectLst>
                  <a:outerShdw blurRad="38100" dist="38100" dir="2700000" algn="tl">
                    <a:srgbClr val="C0C0C0"/>
                  </a:outerShdw>
                </a:effectLst>
              </a:rPr>
              <a:t>Strathclyde Business School, Glasgow</a:t>
            </a:r>
          </a:p>
        </p:txBody>
      </p:sp>
    </p:spTree>
    <p:extLst>
      <p:ext uri="{BB962C8B-B14F-4D97-AF65-F5344CB8AC3E}">
        <p14:creationId xmlns:p14="http://schemas.microsoft.com/office/powerpoint/2010/main" xmlns="" val="3647627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5"/>
          <p:cNvSpPr>
            <a:spLocks noGrp="1" noChangeArrowheads="1"/>
          </p:cNvSpPr>
          <p:nvPr>
            <p:ph type="sldNum" sz="quarter" idx="5"/>
          </p:nvPr>
        </p:nvSpPr>
        <p:spPr>
          <a:noFill/>
        </p:spPr>
        <p:txBody>
          <a:bodyPr/>
          <a:lstStyle/>
          <a:p>
            <a:fld id="{E7A6577B-3E9D-4F5A-ACB5-EFEF3A5C3D78}" type="slidenum">
              <a:rPr lang="en-US" smtClean="0"/>
              <a:pPr/>
              <a:t>3</a:t>
            </a:fld>
            <a:endParaRPr lang="en-US" smtClean="0"/>
          </a:p>
        </p:txBody>
      </p:sp>
      <p:sp>
        <p:nvSpPr>
          <p:cNvPr id="344067"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344068"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5"/>
          <p:cNvSpPr>
            <a:spLocks noGrp="1" noChangeArrowheads="1"/>
          </p:cNvSpPr>
          <p:nvPr>
            <p:ph type="sldNum" sz="quarter" idx="5"/>
          </p:nvPr>
        </p:nvSpPr>
        <p:spPr>
          <a:noFill/>
        </p:spPr>
        <p:txBody>
          <a:bodyPr/>
          <a:lstStyle/>
          <a:p>
            <a:fld id="{B5BB2855-E36C-41C3-A0D9-3224153BC6AA}" type="slidenum">
              <a:rPr lang="en-US" smtClean="0"/>
              <a:pPr/>
              <a:t>17</a:t>
            </a:fld>
            <a:endParaRPr lang="en-US" smtClean="0"/>
          </a:p>
        </p:txBody>
      </p:sp>
      <p:sp>
        <p:nvSpPr>
          <p:cNvPr id="44953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4954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5"/>
          <p:cNvSpPr>
            <a:spLocks noGrp="1" noChangeArrowheads="1"/>
          </p:cNvSpPr>
          <p:nvPr>
            <p:ph type="sldNum" sz="quarter" idx="5"/>
          </p:nvPr>
        </p:nvSpPr>
        <p:spPr>
          <a:noFill/>
        </p:spPr>
        <p:txBody>
          <a:bodyPr/>
          <a:lstStyle/>
          <a:p>
            <a:fld id="{775CB4A8-280D-41C6-96BE-38B50B136C5D}" type="slidenum">
              <a:rPr lang="en-US" smtClean="0"/>
              <a:pPr/>
              <a:t>18</a:t>
            </a:fld>
            <a:endParaRPr lang="en-US" smtClean="0"/>
          </a:p>
        </p:txBody>
      </p:sp>
      <p:sp>
        <p:nvSpPr>
          <p:cNvPr id="45056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5056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5"/>
          <p:cNvSpPr>
            <a:spLocks noGrp="1" noChangeArrowheads="1"/>
          </p:cNvSpPr>
          <p:nvPr>
            <p:ph type="sldNum" sz="quarter" idx="5"/>
          </p:nvPr>
        </p:nvSpPr>
        <p:spPr>
          <a:noFill/>
        </p:spPr>
        <p:txBody>
          <a:bodyPr/>
          <a:lstStyle/>
          <a:p>
            <a:fld id="{A685CDB3-84DB-484B-9AD4-981368DE0067}" type="slidenum">
              <a:rPr lang="en-US" smtClean="0"/>
              <a:pPr/>
              <a:t>25</a:t>
            </a:fld>
            <a:endParaRPr lang="en-US" smtClean="0"/>
          </a:p>
        </p:txBody>
      </p:sp>
      <p:sp>
        <p:nvSpPr>
          <p:cNvPr id="451587"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451588"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5"/>
          <p:cNvSpPr>
            <a:spLocks noGrp="1" noChangeArrowheads="1"/>
          </p:cNvSpPr>
          <p:nvPr>
            <p:ph type="sldNum" sz="quarter" idx="5"/>
          </p:nvPr>
        </p:nvSpPr>
        <p:spPr>
          <a:noFill/>
        </p:spPr>
        <p:txBody>
          <a:bodyPr/>
          <a:lstStyle/>
          <a:p>
            <a:fld id="{D1664B31-640B-4DB8-BDAC-75FEFB60667F}" type="slidenum">
              <a:rPr lang="en-US" smtClean="0"/>
              <a:pPr/>
              <a:t>26</a:t>
            </a:fld>
            <a:endParaRPr lang="en-US" smtClean="0"/>
          </a:p>
        </p:txBody>
      </p:sp>
      <p:sp>
        <p:nvSpPr>
          <p:cNvPr id="454659"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54660"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5"/>
          <p:cNvSpPr>
            <a:spLocks noGrp="1" noChangeArrowheads="1"/>
          </p:cNvSpPr>
          <p:nvPr>
            <p:ph type="sldNum" sz="quarter" idx="5"/>
          </p:nvPr>
        </p:nvSpPr>
        <p:spPr>
          <a:noFill/>
        </p:spPr>
        <p:txBody>
          <a:bodyPr/>
          <a:lstStyle/>
          <a:p>
            <a:fld id="{23CAADEC-4EE1-42DE-A554-D001C9452157}" type="slidenum">
              <a:rPr lang="en-US" smtClean="0"/>
              <a:pPr/>
              <a:t>27</a:t>
            </a:fld>
            <a:endParaRPr lang="en-US" smtClean="0"/>
          </a:p>
        </p:txBody>
      </p:sp>
      <p:sp>
        <p:nvSpPr>
          <p:cNvPr id="4567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567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5"/>
          <p:cNvSpPr>
            <a:spLocks noGrp="1" noChangeArrowheads="1"/>
          </p:cNvSpPr>
          <p:nvPr>
            <p:ph type="sldNum" sz="quarter" idx="5"/>
          </p:nvPr>
        </p:nvSpPr>
        <p:spPr>
          <a:noFill/>
        </p:spPr>
        <p:txBody>
          <a:bodyPr/>
          <a:lstStyle/>
          <a:p>
            <a:fld id="{D25795FD-8CBF-4ECC-9E1C-674FD877D8EA}" type="slidenum">
              <a:rPr lang="en-US" smtClean="0"/>
              <a:pPr/>
              <a:t>32</a:t>
            </a:fld>
            <a:endParaRPr lang="en-US" smtClean="0"/>
          </a:p>
        </p:txBody>
      </p:sp>
      <p:sp>
        <p:nvSpPr>
          <p:cNvPr id="46592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6592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Rectangle 5"/>
          <p:cNvSpPr>
            <a:spLocks noGrp="1" noChangeArrowheads="1"/>
          </p:cNvSpPr>
          <p:nvPr>
            <p:ph type="sldNum" sz="quarter" idx="5"/>
          </p:nvPr>
        </p:nvSpPr>
        <p:spPr>
          <a:noFill/>
        </p:spPr>
        <p:txBody>
          <a:bodyPr/>
          <a:lstStyle/>
          <a:p>
            <a:fld id="{7B27FB25-C947-440C-90B3-1C09BCFE49EA}" type="slidenum">
              <a:rPr lang="en-US" smtClean="0"/>
              <a:pPr/>
              <a:t>36</a:t>
            </a:fld>
            <a:endParaRPr lang="en-US" smtClean="0"/>
          </a:p>
        </p:txBody>
      </p:sp>
      <p:sp>
        <p:nvSpPr>
          <p:cNvPr id="462851" name="Rectangle 2"/>
          <p:cNvSpPr>
            <a:spLocks noGrp="1" noRot="1" noChangeAspect="1" noChangeArrowheads="1" noTextEdit="1"/>
          </p:cNvSpPr>
          <p:nvPr>
            <p:ph type="sldImg"/>
          </p:nvPr>
        </p:nvSpPr>
        <p:spPr bwMode="auto">
          <a:xfrm>
            <a:off x="854075" y="744538"/>
            <a:ext cx="4960938" cy="3722687"/>
          </a:xfrm>
          <a:prstGeom prst="rect">
            <a:avLst/>
          </a:prstGeom>
          <a:solidFill>
            <a:srgbClr val="FFFFFF"/>
          </a:solidFill>
          <a:ln>
            <a:solidFill>
              <a:srgbClr val="000000"/>
            </a:solidFill>
            <a:miter lim="800000"/>
            <a:headEnd/>
            <a:tailEnd/>
          </a:ln>
        </p:spPr>
      </p:sp>
      <p:sp>
        <p:nvSpPr>
          <p:cNvPr id="462852"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5"/>
          <p:cNvSpPr>
            <a:spLocks noGrp="1" noChangeArrowheads="1"/>
          </p:cNvSpPr>
          <p:nvPr>
            <p:ph type="sldNum" sz="quarter" idx="5"/>
          </p:nvPr>
        </p:nvSpPr>
        <p:spPr>
          <a:noFill/>
        </p:spPr>
        <p:txBody>
          <a:bodyPr/>
          <a:lstStyle/>
          <a:p>
            <a:fld id="{9D04CC89-5DB1-4497-BE7F-67B0121D0457}" type="slidenum">
              <a:rPr lang="en-US" smtClean="0"/>
              <a:pPr/>
              <a:t>38</a:t>
            </a:fld>
            <a:endParaRPr lang="en-US" smtClean="0"/>
          </a:p>
        </p:txBody>
      </p:sp>
      <p:sp>
        <p:nvSpPr>
          <p:cNvPr id="476163"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76164"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5"/>
          <p:cNvSpPr>
            <a:spLocks noGrp="1" noChangeArrowheads="1"/>
          </p:cNvSpPr>
          <p:nvPr>
            <p:ph type="sldNum" sz="quarter" idx="5"/>
          </p:nvPr>
        </p:nvSpPr>
        <p:spPr>
          <a:noFill/>
        </p:spPr>
        <p:txBody>
          <a:bodyPr/>
          <a:lstStyle/>
          <a:p>
            <a:fld id="{471E26A6-1A6B-4B8C-8173-9E41BCC68587}" type="slidenum">
              <a:rPr lang="en-US" smtClean="0"/>
              <a:pPr/>
              <a:t>40</a:t>
            </a:fld>
            <a:endParaRPr lang="en-US" smtClean="0"/>
          </a:p>
        </p:txBody>
      </p:sp>
      <p:sp>
        <p:nvSpPr>
          <p:cNvPr id="47718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7718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5"/>
          <p:cNvSpPr>
            <a:spLocks noGrp="1" noChangeArrowheads="1"/>
          </p:cNvSpPr>
          <p:nvPr>
            <p:ph type="sldNum" sz="quarter" idx="5"/>
          </p:nvPr>
        </p:nvSpPr>
        <p:spPr>
          <a:noFill/>
        </p:spPr>
        <p:txBody>
          <a:bodyPr/>
          <a:lstStyle/>
          <a:p>
            <a:fld id="{E42B08EC-D59B-40A6-BA2A-43D04EC24B3A}" type="slidenum">
              <a:rPr lang="en-US" smtClean="0"/>
              <a:pPr/>
              <a:t>5</a:t>
            </a:fld>
            <a:endParaRPr lang="en-US" smtClean="0"/>
          </a:p>
        </p:txBody>
      </p:sp>
      <p:sp>
        <p:nvSpPr>
          <p:cNvPr id="35021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35021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5"/>
          <p:cNvSpPr>
            <a:spLocks noGrp="1" noChangeArrowheads="1"/>
          </p:cNvSpPr>
          <p:nvPr>
            <p:ph type="sldNum" sz="quarter" idx="5"/>
          </p:nvPr>
        </p:nvSpPr>
        <p:spPr>
          <a:noFill/>
        </p:spPr>
        <p:txBody>
          <a:bodyPr/>
          <a:lstStyle/>
          <a:p>
            <a:fld id="{13F51BA8-D616-482D-9B0F-C56A9C9161C3}" type="slidenum">
              <a:rPr lang="en-US" smtClean="0"/>
              <a:pPr/>
              <a:t>6</a:t>
            </a:fld>
            <a:endParaRPr lang="en-US" smtClean="0"/>
          </a:p>
        </p:txBody>
      </p:sp>
      <p:sp>
        <p:nvSpPr>
          <p:cNvPr id="405507"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05508"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5"/>
          <p:cNvSpPr>
            <a:spLocks noGrp="1" noChangeArrowheads="1"/>
          </p:cNvSpPr>
          <p:nvPr>
            <p:ph type="sldNum" sz="quarter" idx="5"/>
          </p:nvPr>
        </p:nvSpPr>
        <p:spPr>
          <a:noFill/>
        </p:spPr>
        <p:txBody>
          <a:bodyPr/>
          <a:lstStyle/>
          <a:p>
            <a:fld id="{A5B5AD59-5C7A-4BFE-95BA-278E434D478A}" type="slidenum">
              <a:rPr lang="en-US" smtClean="0"/>
              <a:pPr/>
              <a:t>7</a:t>
            </a:fld>
            <a:endParaRPr lang="en-US" smtClean="0"/>
          </a:p>
        </p:txBody>
      </p:sp>
      <p:sp>
        <p:nvSpPr>
          <p:cNvPr id="49357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9357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5"/>
          <p:cNvSpPr>
            <a:spLocks noGrp="1" noChangeArrowheads="1"/>
          </p:cNvSpPr>
          <p:nvPr>
            <p:ph type="sldNum" sz="quarter" idx="5"/>
          </p:nvPr>
        </p:nvSpPr>
        <p:spPr>
          <a:noFill/>
        </p:spPr>
        <p:txBody>
          <a:bodyPr/>
          <a:lstStyle/>
          <a:p>
            <a:fld id="{A5B5AD59-5C7A-4BFE-95BA-278E434D478A}" type="slidenum">
              <a:rPr lang="en-US" smtClean="0"/>
              <a:pPr/>
              <a:t>8</a:t>
            </a:fld>
            <a:endParaRPr lang="en-US" smtClean="0"/>
          </a:p>
        </p:txBody>
      </p:sp>
      <p:sp>
        <p:nvSpPr>
          <p:cNvPr id="49357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9357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5"/>
          <p:cNvSpPr>
            <a:spLocks noGrp="1" noChangeArrowheads="1"/>
          </p:cNvSpPr>
          <p:nvPr>
            <p:ph type="sldNum" sz="quarter" idx="5"/>
          </p:nvPr>
        </p:nvSpPr>
        <p:spPr>
          <a:noFill/>
        </p:spPr>
        <p:txBody>
          <a:bodyPr/>
          <a:lstStyle/>
          <a:p>
            <a:fld id="{A5B5AD59-5C7A-4BFE-95BA-278E434D478A}" type="slidenum">
              <a:rPr lang="en-US" smtClean="0"/>
              <a:pPr/>
              <a:t>9</a:t>
            </a:fld>
            <a:endParaRPr lang="en-US" smtClean="0"/>
          </a:p>
        </p:txBody>
      </p:sp>
      <p:sp>
        <p:nvSpPr>
          <p:cNvPr id="493571"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93572"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5"/>
          <p:cNvSpPr>
            <a:spLocks noGrp="1" noChangeArrowheads="1"/>
          </p:cNvSpPr>
          <p:nvPr>
            <p:ph type="sldNum" sz="quarter" idx="5"/>
          </p:nvPr>
        </p:nvSpPr>
        <p:spPr>
          <a:noFill/>
        </p:spPr>
        <p:txBody>
          <a:bodyPr/>
          <a:lstStyle/>
          <a:p>
            <a:fld id="{51ACD9DE-275C-4858-8060-4B761425FDD8}" type="slidenum">
              <a:rPr lang="en-US" smtClean="0"/>
              <a:pPr/>
              <a:t>10</a:t>
            </a:fld>
            <a:endParaRPr lang="en-US" smtClean="0"/>
          </a:p>
        </p:txBody>
      </p:sp>
      <p:sp>
        <p:nvSpPr>
          <p:cNvPr id="439299" name="Rectangle 2"/>
          <p:cNvSpPr>
            <a:spLocks noGrp="1" noRot="1" noChangeAspect="1" noChangeArrowheads="1" noTextEdit="1"/>
          </p:cNvSpPr>
          <p:nvPr>
            <p:ph type="sldImg"/>
          </p:nvPr>
        </p:nvSpPr>
        <p:spPr bwMode="auto">
          <a:xfrm>
            <a:off x="854075" y="744538"/>
            <a:ext cx="4962525" cy="3722687"/>
          </a:xfrm>
          <a:prstGeom prst="rect">
            <a:avLst/>
          </a:prstGeom>
          <a:solidFill>
            <a:srgbClr val="FFFFFF"/>
          </a:solidFill>
          <a:ln>
            <a:solidFill>
              <a:srgbClr val="000000"/>
            </a:solidFill>
            <a:miter lim="800000"/>
            <a:headEnd/>
            <a:tailEnd/>
          </a:ln>
        </p:spPr>
      </p:sp>
      <p:sp>
        <p:nvSpPr>
          <p:cNvPr id="439300" name="Rectangle 3"/>
          <p:cNvSpPr>
            <a:spLocks noGrp="1" noChangeArrowheads="1"/>
          </p:cNvSpPr>
          <p:nvPr>
            <p:ph type="body" idx="1"/>
          </p:nvPr>
        </p:nvSpPr>
        <p:spPr bwMode="auto">
          <a:xfrm>
            <a:off x="666750" y="4714875"/>
            <a:ext cx="5335588" cy="4468813"/>
          </a:xfrm>
          <a:prstGeom prst="rect">
            <a:avLst/>
          </a:prstGeom>
          <a:solidFill>
            <a:srgbClr val="FFFFFF"/>
          </a:solidFill>
          <a:ln>
            <a:solidFill>
              <a:srgbClr val="000000"/>
            </a:solidFill>
            <a:miter lim="800000"/>
            <a:headEnd/>
            <a:tailEnd/>
          </a:ln>
        </p:spPr>
        <p:txBody>
          <a:bodyPr lIns="95507" tIns="47754" rIns="95507" bIns="47754"/>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5"/>
          <p:cNvSpPr>
            <a:spLocks noGrp="1" noChangeArrowheads="1"/>
          </p:cNvSpPr>
          <p:nvPr>
            <p:ph type="sldNum" sz="quarter" idx="5"/>
          </p:nvPr>
        </p:nvSpPr>
        <p:spPr>
          <a:noFill/>
        </p:spPr>
        <p:txBody>
          <a:bodyPr/>
          <a:lstStyle/>
          <a:p>
            <a:fld id="{C38D598C-2EBD-4792-A980-51D8F7D6FF73}" type="slidenum">
              <a:rPr lang="en-US" smtClean="0"/>
              <a:pPr/>
              <a:t>12</a:t>
            </a:fld>
            <a:endParaRPr lang="en-US" smtClean="0"/>
          </a:p>
        </p:txBody>
      </p:sp>
      <p:sp>
        <p:nvSpPr>
          <p:cNvPr id="443395"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43396"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5"/>
          <p:cNvSpPr>
            <a:spLocks noGrp="1" noChangeArrowheads="1"/>
          </p:cNvSpPr>
          <p:nvPr>
            <p:ph type="sldNum" sz="quarter" idx="5"/>
          </p:nvPr>
        </p:nvSpPr>
        <p:spPr>
          <a:noFill/>
        </p:spPr>
        <p:txBody>
          <a:bodyPr/>
          <a:lstStyle/>
          <a:p>
            <a:fld id="{34016779-D9BF-4DFF-AC5B-BDA3C54B12ED}" type="slidenum">
              <a:rPr lang="en-US" smtClean="0"/>
              <a:pPr/>
              <a:t>15</a:t>
            </a:fld>
            <a:endParaRPr lang="en-US" smtClean="0"/>
          </a:p>
        </p:txBody>
      </p:sp>
      <p:sp>
        <p:nvSpPr>
          <p:cNvPr id="448515" name="Rectangle 2"/>
          <p:cNvSpPr>
            <a:spLocks noGrp="1" noRot="1" noChangeAspect="1" noChangeArrowheads="1" noTextEdit="1"/>
          </p:cNvSpPr>
          <p:nvPr>
            <p:ph type="sldImg"/>
          </p:nvPr>
        </p:nvSpPr>
        <p:spPr bwMode="auto">
          <a:xfrm>
            <a:off x="854075" y="744538"/>
            <a:ext cx="4960938" cy="3722687"/>
          </a:xfrm>
          <a:prstGeom prst="rect">
            <a:avLst/>
          </a:prstGeom>
          <a:noFill/>
          <a:ln>
            <a:solidFill>
              <a:srgbClr val="000000"/>
            </a:solidFill>
            <a:miter lim="800000"/>
            <a:headEnd/>
            <a:tailEnd/>
          </a:ln>
        </p:spPr>
      </p:sp>
      <p:sp>
        <p:nvSpPr>
          <p:cNvPr id="448516" name="Rectangle 3"/>
          <p:cNvSpPr>
            <a:spLocks noGrp="1" noChangeArrowheads="1"/>
          </p:cNvSpPr>
          <p:nvPr>
            <p:ph type="body" idx="1"/>
          </p:nvPr>
        </p:nvSpPr>
        <p:spPr bwMode="auto">
          <a:xfrm>
            <a:off x="666750" y="4714875"/>
            <a:ext cx="5335588" cy="4468813"/>
          </a:xfrm>
          <a:prstGeom prst="rect">
            <a:avLst/>
          </a:prstGeom>
          <a:noFill/>
          <a:ln>
            <a:miter lim="800000"/>
            <a:headEnd/>
            <a:tailEnd/>
          </a:ln>
        </p:spPr>
        <p:txBody>
          <a:bodyPr lIns="95507" tIns="47754" rIns="95507" bIns="47754"/>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008EAFB-C690-49A0-A375-242BFC914FB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8813AE73-4F51-4EA6-AA4D-0415513832E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34950"/>
            <a:ext cx="1943100" cy="5784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34950"/>
            <a:ext cx="5676900"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3EA2BBD9-B25E-4714-9257-6555F1994EE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D13D98B-180D-4943-9A4C-A76234979A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1C5E02BE-422A-49F1-91E3-F03120FFB0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68B6E2A-4024-4472-99CC-9014F770BDF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75B24D62-92A5-424E-B766-318BCB6BA0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637955AB-C7D9-46A2-B453-6A8AA7FAE6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
          <p:cNvSpPr>
            <a:spLocks noGrp="1" noChangeArrowheads="1"/>
          </p:cNvSpPr>
          <p:nvPr>
            <p:ph type="sldNum" sz="quarter" idx="12"/>
          </p:nvPr>
        </p:nvSpPr>
        <p:spPr>
          <a:ln/>
        </p:spPr>
        <p:txBody>
          <a:bodyPr/>
          <a:lstStyle>
            <a:lvl1pPr>
              <a:defRPr/>
            </a:lvl1pPr>
          </a:lstStyle>
          <a:p>
            <a:pPr>
              <a:defRPr/>
            </a:pPr>
            <a:fld id="{B937284D-79FE-4F4F-8256-6A1CFCAC4E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AC9BA8F-0CC0-43B6-9A69-235B9583A7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3D0309D8-A0BB-4BEE-9146-2C92983110D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9137C985-6E3D-4669-8A43-56D79E170C7B}" type="slidenum">
              <a:rPr lang="en-US"/>
              <a:pPr>
                <a:defRPr/>
              </a:pPr>
              <a:t>‹#›</a:t>
            </a:fld>
            <a:endParaRPr lang="en-US"/>
          </a:p>
        </p:txBody>
      </p:sp>
      <p:sp>
        <p:nvSpPr>
          <p:cNvPr id="1029" name="Rectangle 5"/>
          <p:cNvSpPr>
            <a:spLocks noGrp="1" noChangeArrowheads="1"/>
          </p:cNvSpPr>
          <p:nvPr>
            <p:ph type="title"/>
          </p:nvPr>
        </p:nvSpPr>
        <p:spPr bwMode="auto">
          <a:xfrm>
            <a:off x="768350" y="234950"/>
            <a:ext cx="7759700" cy="1149350"/>
          </a:xfrm>
          <a:prstGeom prst="rect">
            <a:avLst/>
          </a:prstGeom>
          <a:solidFill>
            <a:schemeClr val="bg1"/>
          </a:solidFill>
          <a:ln w="12700">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3078" name="Rectangle 6"/>
          <p:cNvSpPr>
            <a:spLocks noGrp="1" noChangeArrowheads="1"/>
          </p:cNvSpPr>
          <p:nvPr>
            <p:ph type="body" idx="1"/>
          </p:nvPr>
        </p:nvSpPr>
        <p:spPr bwMode="auto">
          <a:xfrm>
            <a:off x="7620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TextBox 1"/>
          <p:cNvSpPr txBox="1"/>
          <p:nvPr userDrawn="1"/>
        </p:nvSpPr>
        <p:spPr>
          <a:xfrm>
            <a:off x="3865" y="6334780"/>
            <a:ext cx="4918078" cy="523220"/>
          </a:xfrm>
          <a:prstGeom prst="rect">
            <a:avLst/>
          </a:prstGeom>
          <a:noFill/>
        </p:spPr>
        <p:txBody>
          <a:bodyPr wrap="none" rtlCol="0">
            <a:spAutoFit/>
          </a:bodyPr>
          <a:lstStyle/>
          <a:p>
            <a:r>
              <a:rPr lang="en-GB" sz="1400" dirty="0" smtClean="0"/>
              <a:t>© Colin Eden and Fran Ackermann: Lecture Notes</a:t>
            </a:r>
          </a:p>
          <a:p>
            <a:r>
              <a:rPr lang="en-GB" sz="1400" dirty="0" smtClean="0"/>
              <a:t>For</a:t>
            </a:r>
            <a:r>
              <a:rPr lang="en-GB" sz="1400" baseline="0" dirty="0" smtClean="0"/>
              <a:t> Making Strategy: Mapping Out Strategic Success, Sage, 2011</a:t>
            </a:r>
            <a:endParaRPr lang="en-GB"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2pPr>
      <a:lvl3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3pPr>
      <a:lvl4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4pPr>
      <a:lvl5pPr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5pPr>
      <a:lvl6pPr marL="4572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6pPr>
      <a:lvl7pPr marL="9144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7pPr>
      <a:lvl8pPr marL="13716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8pPr>
      <a:lvl9pPr marL="1828800" algn="l" rtl="0" eaLnBrk="0" fontAlgn="base" hangingPunct="0">
        <a:spcBef>
          <a:spcPct val="0"/>
        </a:spcBef>
        <a:spcAft>
          <a:spcPct val="0"/>
        </a:spcAft>
        <a:defRPr sz="4000" b="1">
          <a:solidFill>
            <a:schemeClr val="accent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FC0128"/>
        </a:buClr>
        <a:buSzPct val="75000"/>
        <a:buFont typeface="Wingdings" pitchFamily="2" charset="2"/>
        <a:buChar char="q"/>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C0128"/>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rgbClr val="FC0128"/>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88640"/>
            <a:ext cx="7830616" cy="5816977"/>
          </a:xfrm>
          <a:prstGeom prst="rect">
            <a:avLst/>
          </a:prstGeom>
        </p:spPr>
        <p:txBody>
          <a:bodyPr wrap="square">
            <a:spAutoFit/>
          </a:bodyPr>
          <a:lstStyle/>
          <a:p>
            <a:pPr algn="ctr"/>
            <a:r>
              <a:rPr lang="en-GB" sz="2000" dirty="0">
                <a:solidFill>
                  <a:schemeClr val="accent2"/>
                </a:solidFill>
                <a:effectLst>
                  <a:outerShdw blurRad="38100" dist="38100" dir="2700000" algn="tl">
                    <a:srgbClr val="000000">
                      <a:alpha val="43137"/>
                    </a:srgbClr>
                  </a:outerShdw>
                </a:effectLst>
              </a:rPr>
              <a:t>Files mounted on the </a:t>
            </a:r>
            <a:r>
              <a:rPr lang="en-GB" sz="2000" dirty="0" smtClean="0">
                <a:solidFill>
                  <a:schemeClr val="accent2"/>
                </a:solidFill>
                <a:effectLst>
                  <a:outerShdw blurRad="38100" dist="38100" dir="2700000" algn="tl">
                    <a:srgbClr val="000000">
                      <a:alpha val="43137"/>
                    </a:srgbClr>
                  </a:outerShdw>
                </a:effectLst>
              </a:rPr>
              <a:t>Making </a:t>
            </a:r>
            <a:r>
              <a:rPr lang="en-GB" sz="2000" dirty="0">
                <a:solidFill>
                  <a:schemeClr val="accent2"/>
                </a:solidFill>
                <a:effectLst>
                  <a:outerShdw blurRad="38100" dist="38100" dir="2700000" algn="tl">
                    <a:srgbClr val="000000">
                      <a:alpha val="43137"/>
                    </a:srgbClr>
                  </a:outerShdw>
                </a:effectLst>
              </a:rPr>
              <a:t>Strategy </a:t>
            </a:r>
            <a:r>
              <a:rPr lang="en-GB" sz="2000" dirty="0" smtClean="0">
                <a:solidFill>
                  <a:schemeClr val="accent2"/>
                </a:solidFill>
                <a:effectLst>
                  <a:outerShdw blurRad="38100" dist="38100" dir="2700000" algn="tl">
                    <a:srgbClr val="000000">
                      <a:alpha val="43137"/>
                    </a:srgbClr>
                  </a:outerShdw>
                </a:effectLst>
              </a:rPr>
              <a:t>Sage web </a:t>
            </a:r>
            <a:r>
              <a:rPr lang="en-GB" sz="2000" dirty="0">
                <a:solidFill>
                  <a:schemeClr val="accent2"/>
                </a:solidFill>
                <a:effectLst>
                  <a:outerShdw blurRad="38100" dist="38100" dir="2700000" algn="tl">
                    <a:srgbClr val="000000">
                      <a:alpha val="43137"/>
                    </a:srgbClr>
                  </a:outerShdw>
                </a:effectLst>
              </a:rPr>
              <a:t>site</a:t>
            </a:r>
          </a:p>
          <a:p>
            <a:pPr lvl="0"/>
            <a:endParaRPr lang="en-GB" sz="1600" b="1" dirty="0" smtClean="0">
              <a:solidFill>
                <a:schemeClr val="tx1"/>
              </a:solidFill>
            </a:endParaRPr>
          </a:p>
          <a:p>
            <a:pPr lvl="0"/>
            <a:r>
              <a:rPr lang="en-GB" sz="1600" b="1" dirty="0" smtClean="0">
                <a:solidFill>
                  <a:schemeClr val="tx1"/>
                </a:solidFill>
              </a:rPr>
              <a:t>Six </a:t>
            </a:r>
            <a:r>
              <a:rPr lang="en-GB" sz="1600" b="1" dirty="0">
                <a:solidFill>
                  <a:schemeClr val="tx1"/>
                </a:solidFill>
              </a:rPr>
              <a:t>sets of PowerPoint slides:</a:t>
            </a:r>
          </a:p>
          <a:p>
            <a:pPr lvl="1"/>
            <a:r>
              <a:rPr lang="en-GB" sz="1600" dirty="0">
                <a:solidFill>
                  <a:schemeClr val="tx1"/>
                </a:solidFill>
              </a:rPr>
              <a:t>Introduction to Making Strategy</a:t>
            </a:r>
          </a:p>
          <a:p>
            <a:pPr lvl="1"/>
            <a:r>
              <a:rPr lang="en-GB" sz="1600" dirty="0">
                <a:solidFill>
                  <a:schemeClr val="tx1"/>
                </a:solidFill>
              </a:rPr>
              <a:t>Strategy as the Prioritisation and Management of Key Issues</a:t>
            </a:r>
          </a:p>
          <a:p>
            <a:pPr lvl="1"/>
            <a:r>
              <a:rPr lang="en-GB" sz="1600" dirty="0">
                <a:solidFill>
                  <a:schemeClr val="tx1"/>
                </a:solidFill>
              </a:rPr>
              <a:t>Strategy as Purpose: Agreeing Goals and Aspirations for the Organisation</a:t>
            </a:r>
          </a:p>
          <a:p>
            <a:pPr lvl="1"/>
            <a:r>
              <a:rPr lang="en-GB" sz="1600" dirty="0">
                <a:solidFill>
                  <a:schemeClr val="tx1"/>
                </a:solidFill>
              </a:rPr>
              <a:t>Strategy as Competitive advantage </a:t>
            </a:r>
          </a:p>
          <a:p>
            <a:pPr lvl="1"/>
            <a:r>
              <a:rPr lang="en-GB" sz="1600" dirty="0">
                <a:solidFill>
                  <a:schemeClr val="tx1"/>
                </a:solidFill>
              </a:rPr>
              <a:t>Closure</a:t>
            </a:r>
          </a:p>
          <a:p>
            <a:r>
              <a:rPr lang="en-GB" sz="1600" dirty="0">
                <a:solidFill>
                  <a:schemeClr val="tx1"/>
                </a:solidFill>
              </a:rPr>
              <a:t>These slides are intended only as a supplement to the book and do not represent a complete picture of the theory, concepts, or practice that lie behind the approach to strategy.  They provide some further examples and pick out some main themes.</a:t>
            </a:r>
          </a:p>
          <a:p>
            <a:r>
              <a:rPr lang="en-GB" sz="1600" dirty="0">
                <a:solidFill>
                  <a:schemeClr val="tx1"/>
                </a:solidFill>
              </a:rPr>
              <a:t>They have been designed so that they can be modified and added to.  However, the copyright of the material lies with the authors.</a:t>
            </a:r>
          </a:p>
          <a:p>
            <a:r>
              <a:rPr lang="en-GB" sz="1600" dirty="0">
                <a:solidFill>
                  <a:schemeClr val="tx1"/>
                </a:solidFill>
              </a:rPr>
              <a:t> </a:t>
            </a:r>
          </a:p>
          <a:p>
            <a:pPr lvl="0"/>
            <a:r>
              <a:rPr lang="en-GB" sz="1600" b="1" dirty="0">
                <a:solidFill>
                  <a:schemeClr val="tx1"/>
                </a:solidFill>
              </a:rPr>
              <a:t>Four sets of PowerPoint slides </a:t>
            </a:r>
            <a:r>
              <a:rPr lang="en-GB" sz="1600" dirty="0">
                <a:solidFill>
                  <a:schemeClr val="tx1"/>
                </a:solidFill>
              </a:rPr>
              <a:t>that list the tasks for each of the four forums.  These are directly from the book and save retyping them if required.</a:t>
            </a:r>
          </a:p>
          <a:p>
            <a:r>
              <a:rPr lang="en-GB" sz="1600" dirty="0">
                <a:solidFill>
                  <a:schemeClr val="tx1"/>
                </a:solidFill>
              </a:rPr>
              <a:t> </a:t>
            </a:r>
          </a:p>
          <a:p>
            <a:pPr lvl="0"/>
            <a:r>
              <a:rPr lang="en-GB" sz="1600" b="1" dirty="0">
                <a:solidFill>
                  <a:schemeClr val="tx1"/>
                </a:solidFill>
              </a:rPr>
              <a:t>A 2-page quick guide to the use of </a:t>
            </a:r>
            <a:r>
              <a:rPr lang="en-GB" sz="1600" b="1" i="1" dirty="0">
                <a:solidFill>
                  <a:schemeClr val="tx1"/>
                </a:solidFill>
              </a:rPr>
              <a:t>Decision Explorer.  </a:t>
            </a:r>
            <a:r>
              <a:rPr lang="en-GB" sz="1600" dirty="0">
                <a:solidFill>
                  <a:schemeClr val="tx1"/>
                </a:solidFill>
              </a:rPr>
              <a:t>This guide provides the majority of the ‘hot-key’ instructions that used extensively during the Making Strategy process.</a:t>
            </a:r>
          </a:p>
          <a:p>
            <a:r>
              <a:rPr lang="en-GB" sz="1600" dirty="0">
                <a:solidFill>
                  <a:schemeClr val="tx1"/>
                </a:solidFill>
              </a:rPr>
              <a:t> </a:t>
            </a:r>
          </a:p>
          <a:p>
            <a:pPr lvl="0"/>
            <a:r>
              <a:rPr lang="en-GB" sz="1600" b="1" dirty="0">
                <a:solidFill>
                  <a:schemeClr val="tx1"/>
                </a:solidFill>
              </a:rPr>
              <a:t>Videos introducing the use of </a:t>
            </a:r>
            <a:r>
              <a:rPr lang="en-GB" sz="1600" b="1" i="1" dirty="0">
                <a:solidFill>
                  <a:schemeClr val="tx1"/>
                </a:solidFill>
              </a:rPr>
              <a:t>Decision Explorer</a:t>
            </a:r>
            <a:r>
              <a:rPr lang="en-GB" sz="1600" b="1" dirty="0">
                <a:solidFill>
                  <a:schemeClr val="tx1"/>
                </a:solidFill>
              </a:rPr>
              <a:t> </a:t>
            </a:r>
            <a:r>
              <a:rPr lang="en-GB" sz="1600" dirty="0">
                <a:solidFill>
                  <a:schemeClr val="tx1"/>
                </a:solidFill>
              </a:rPr>
              <a:t>in the issue management forum.  This provides a quick way of ‘getting the hang’ of using the software at a basic level.</a:t>
            </a:r>
          </a:p>
          <a:p>
            <a:r>
              <a:rPr lang="en-GB" sz="1600" dirty="0">
                <a:solidFill>
                  <a:schemeClr val="tx1"/>
                </a:solidFill>
              </a:rPr>
              <a:t> </a:t>
            </a:r>
          </a:p>
        </p:txBody>
      </p:sp>
    </p:spTree>
    <p:extLst>
      <p:ext uri="{BB962C8B-B14F-4D97-AF65-F5344CB8AC3E}">
        <p14:creationId xmlns:p14="http://schemas.microsoft.com/office/powerpoint/2010/main" xmlns="" val="398165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Text Box 2"/>
          <p:cNvSpPr txBox="1">
            <a:spLocks noChangeArrowheads="1"/>
          </p:cNvSpPr>
          <p:nvPr/>
        </p:nvSpPr>
        <p:spPr bwMode="auto">
          <a:xfrm>
            <a:off x="827088" y="1700213"/>
            <a:ext cx="7437437" cy="3536950"/>
          </a:xfrm>
          <a:prstGeom prst="rect">
            <a:avLst/>
          </a:prstGeom>
          <a:noFill/>
          <a:ln w="9525">
            <a:noFill/>
            <a:miter lim="800000"/>
            <a:headEnd/>
            <a:tailEnd/>
          </a:ln>
        </p:spPr>
        <p:txBody>
          <a:bodyPr>
            <a:spAutoFit/>
          </a:bodyPr>
          <a:lstStyle/>
          <a:p>
            <a:pPr eaLnBrk="1" hangingPunct="1"/>
            <a:r>
              <a:rPr lang="en-US" sz="2000">
                <a:solidFill>
                  <a:schemeClr val="tx1"/>
                </a:solidFill>
                <a:latin typeface="Tahoma" pitchFamily="34" charset="0"/>
                <a:cs typeface="Arial" pitchFamily="34" charset="0"/>
              </a:rPr>
              <a:t>“</a:t>
            </a:r>
            <a:r>
              <a:rPr lang="en-US" sz="2000" b="1" i="1">
                <a:solidFill>
                  <a:schemeClr val="tx1"/>
                </a:solidFill>
                <a:latin typeface="Tahoma" pitchFamily="34" charset="0"/>
                <a:cs typeface="Arial" pitchFamily="34" charset="0"/>
              </a:rPr>
              <a:t>Core competence has too often become a ‘feel good’ exercise that no one fails</a:t>
            </a:r>
            <a:r>
              <a:rPr lang="en-US" sz="2000">
                <a:solidFill>
                  <a:schemeClr val="tx1"/>
                </a:solidFill>
                <a:latin typeface="Tahoma" pitchFamily="34" charset="0"/>
                <a:cs typeface="Arial" pitchFamily="34" charset="0"/>
              </a:rPr>
              <a:t>” </a:t>
            </a:r>
            <a:r>
              <a:rPr lang="en-US" sz="1000">
                <a:solidFill>
                  <a:schemeClr val="tx1"/>
                </a:solidFill>
                <a:latin typeface="Tahoma" pitchFamily="34" charset="0"/>
                <a:cs typeface="Arial" pitchFamily="34" charset="0"/>
              </a:rPr>
              <a:t>Collis &amp; Montgomery, 1995</a:t>
            </a:r>
            <a:r>
              <a:rPr lang="en-US" sz="2000">
                <a:solidFill>
                  <a:schemeClr val="tx1"/>
                </a:solidFill>
                <a:latin typeface="Tahoma" pitchFamily="34" charset="0"/>
                <a:cs typeface="Arial" pitchFamily="34" charset="0"/>
              </a:rPr>
              <a:t> </a:t>
            </a:r>
          </a:p>
          <a:p>
            <a:pPr eaLnBrk="1" hangingPunct="1"/>
            <a:endParaRPr lang="en-US" sz="2000">
              <a:solidFill>
                <a:schemeClr val="tx1"/>
              </a:solidFill>
              <a:latin typeface="Tahoma" pitchFamily="34" charset="0"/>
              <a:cs typeface="Arial" pitchFamily="34" charset="0"/>
            </a:endParaRPr>
          </a:p>
          <a:p>
            <a:pPr eaLnBrk="1" hangingPunct="1"/>
            <a:r>
              <a:rPr lang="en-US" sz="2000">
                <a:solidFill>
                  <a:schemeClr val="tx1"/>
                </a:solidFill>
                <a:latin typeface="Tahoma" pitchFamily="34" charset="0"/>
                <a:cs typeface="Arial" pitchFamily="34" charset="0"/>
              </a:rPr>
              <a:t>“We talked to [core competence experts] and asked them to help us identify our core competences.  But after having them work with our senior management, leading them through some group exercises, </a:t>
            </a:r>
            <a:r>
              <a:rPr lang="en-US" sz="2000" b="1" i="1">
                <a:solidFill>
                  <a:schemeClr val="tx1"/>
                </a:solidFill>
                <a:latin typeface="Tahoma" pitchFamily="34" charset="0"/>
                <a:cs typeface="Arial" pitchFamily="34" charset="0"/>
              </a:rPr>
              <a:t>we really had a mess on our hands.  We could not define what was core as opposed to non-core, and what was a competence as opposed to some process or offering we just did well</a:t>
            </a:r>
            <a:r>
              <a:rPr lang="en-US" sz="2000">
                <a:solidFill>
                  <a:schemeClr val="tx1"/>
                </a:solidFill>
                <a:latin typeface="Tahoma" pitchFamily="34" charset="0"/>
                <a:cs typeface="Arial" pitchFamily="34" charset="0"/>
              </a:rPr>
              <a:t>.” </a:t>
            </a:r>
          </a:p>
          <a:p>
            <a:pPr eaLnBrk="1" hangingPunct="1"/>
            <a:r>
              <a:rPr lang="en-US" sz="1000">
                <a:solidFill>
                  <a:schemeClr val="tx1"/>
                </a:solidFill>
                <a:latin typeface="Tahoma" pitchFamily="34" charset="0"/>
                <a:cs typeface="Arial" pitchFamily="34" charset="0"/>
              </a:rPr>
              <a:t>Paula Cholmondeley, VP, Business Development and Global Sourcing, Owens-Corning Fiberglass. Quoted in Coyne, Hall &amp; Clifford, 1997</a:t>
            </a:r>
            <a:r>
              <a:rPr lang="en-US" sz="1600">
                <a:solidFill>
                  <a:schemeClr val="tx1"/>
                </a:solidFill>
                <a:latin typeface="Tahoma" pitchFamily="34" charset="0"/>
                <a:cs typeface="Arial" pitchFamily="34" charset="0"/>
              </a:rPr>
              <a:t>. </a:t>
            </a:r>
          </a:p>
        </p:txBody>
      </p:sp>
      <p:sp>
        <p:nvSpPr>
          <p:cNvPr id="1238019" name="Text Box 3"/>
          <p:cNvSpPr txBox="1">
            <a:spLocks noChangeArrowheads="1"/>
          </p:cNvSpPr>
          <p:nvPr/>
        </p:nvSpPr>
        <p:spPr bwMode="auto">
          <a:xfrm>
            <a:off x="2195513" y="549275"/>
            <a:ext cx="4629150" cy="641350"/>
          </a:xfrm>
          <a:prstGeom prst="rect">
            <a:avLst/>
          </a:prstGeom>
          <a:noFill/>
          <a:ln w="9525">
            <a:noFill/>
            <a:miter lim="800000"/>
            <a:headEnd/>
            <a:tailEnd/>
          </a:ln>
          <a:effectLst/>
        </p:spPr>
        <p:txBody>
          <a:bodyPr wrap="none">
            <a:spAutoFit/>
          </a:bodyPr>
          <a:lstStyle/>
          <a:p>
            <a:pPr algn="ctr" eaLnBrk="1" hangingPunct="1">
              <a:defRPr/>
            </a:pPr>
            <a:r>
              <a:rPr lang="en-GB" sz="3600" b="1">
                <a:solidFill>
                  <a:schemeClr val="accent2"/>
                </a:solidFill>
                <a:effectLst>
                  <a:outerShdw blurRad="38100" dist="38100" dir="2700000" algn="tl">
                    <a:srgbClr val="C0C0C0"/>
                  </a:outerShdw>
                </a:effectLst>
                <a:latin typeface="Arial" pitchFamily="34" charset="0"/>
                <a:cs typeface="Arial" pitchFamily="34" charset="0"/>
              </a:rPr>
              <a:t>Core Competences?</a:t>
            </a:r>
            <a:endParaRPr lang="en-US" sz="3600" b="1">
              <a:solidFill>
                <a:schemeClr val="accent2"/>
              </a:solidFill>
              <a:effectLst>
                <a:outerShdw blurRad="38100" dist="38100" dir="2700000" algn="tl">
                  <a:srgbClr val="C0C0C0"/>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0066" name="Rectangle 2"/>
          <p:cNvSpPr>
            <a:spLocks noGrp="1" noChangeArrowheads="1"/>
          </p:cNvSpPr>
          <p:nvPr>
            <p:ph type="title"/>
          </p:nvPr>
        </p:nvSpPr>
        <p:spPr/>
        <p:txBody>
          <a:bodyPr/>
          <a:lstStyle/>
          <a:p>
            <a:pPr>
              <a:defRPr/>
            </a:pPr>
            <a:r>
              <a:rPr lang="en-GB" sz="3600" smtClean="0"/>
              <a:t>The Reality of Core Competences Evaluations</a:t>
            </a:r>
            <a:endParaRPr lang="en-US" sz="3600" smtClean="0"/>
          </a:p>
        </p:txBody>
      </p:sp>
      <p:sp>
        <p:nvSpPr>
          <p:cNvPr id="1240067" name="Rectangle 3"/>
          <p:cNvSpPr>
            <a:spLocks noGrp="1" noChangeArrowheads="1"/>
          </p:cNvSpPr>
          <p:nvPr>
            <p:ph type="body" idx="1"/>
          </p:nvPr>
        </p:nvSpPr>
        <p:spPr>
          <a:xfrm>
            <a:off x="755576" y="2060848"/>
            <a:ext cx="7772400" cy="4114800"/>
          </a:xfrm>
        </p:spPr>
        <p:txBody>
          <a:bodyPr/>
          <a:lstStyle/>
          <a:p>
            <a:pPr>
              <a:lnSpc>
                <a:spcPct val="90000"/>
              </a:lnSpc>
            </a:pPr>
            <a:r>
              <a:rPr lang="en-GB" sz="2000" dirty="0" smtClean="0"/>
              <a:t>Are usually motherhood statements</a:t>
            </a:r>
          </a:p>
          <a:p>
            <a:pPr lvl="1">
              <a:lnSpc>
                <a:spcPct val="90000"/>
              </a:lnSpc>
            </a:pPr>
            <a:r>
              <a:rPr lang="en-GB" sz="1800" dirty="0" smtClean="0"/>
              <a:t>They cannot be managed, either operationally or strategically</a:t>
            </a:r>
          </a:p>
          <a:p>
            <a:pPr lvl="2">
              <a:lnSpc>
                <a:spcPct val="90000"/>
              </a:lnSpc>
            </a:pPr>
            <a:r>
              <a:rPr lang="en-GB" sz="1600" dirty="0" smtClean="0"/>
              <a:t>They cannot be protected or sustained unless they can be </a:t>
            </a:r>
            <a:r>
              <a:rPr lang="en-GB" sz="1600" i="1" dirty="0" smtClean="0"/>
              <a:t>managed</a:t>
            </a:r>
          </a:p>
          <a:p>
            <a:pPr lvl="1">
              <a:lnSpc>
                <a:spcPct val="90000"/>
              </a:lnSpc>
            </a:pPr>
            <a:r>
              <a:rPr lang="en-GB" sz="1800" dirty="0" smtClean="0"/>
              <a:t>They are not necessarily at the core</a:t>
            </a:r>
          </a:p>
          <a:p>
            <a:pPr>
              <a:lnSpc>
                <a:spcPct val="90000"/>
              </a:lnSpc>
            </a:pPr>
            <a:r>
              <a:rPr lang="en-GB" sz="2000" dirty="0" smtClean="0"/>
              <a:t>Nobody knows what they are at the core of </a:t>
            </a:r>
          </a:p>
          <a:p>
            <a:pPr lvl="2">
              <a:lnSpc>
                <a:spcPct val="90000"/>
              </a:lnSpc>
              <a:buFontTx/>
              <a:buNone/>
            </a:pPr>
            <a:r>
              <a:rPr lang="en-GB" sz="1600" dirty="0" smtClean="0"/>
              <a:t>and so:</a:t>
            </a:r>
          </a:p>
          <a:p>
            <a:pPr>
              <a:lnSpc>
                <a:spcPct val="90000"/>
              </a:lnSpc>
            </a:pPr>
            <a:r>
              <a:rPr lang="en-GB" sz="2000" dirty="0" smtClean="0"/>
              <a:t>Nobody knows why they are at the core</a:t>
            </a:r>
          </a:p>
          <a:p>
            <a:pPr>
              <a:lnSpc>
                <a:spcPct val="90000"/>
              </a:lnSpc>
            </a:pPr>
            <a:r>
              <a:rPr lang="en-GB" sz="2000" dirty="0" smtClean="0"/>
              <a:t>At the very least they are the outcomes of competences, and not necessarily distinctive </a:t>
            </a:r>
          </a:p>
          <a:p>
            <a:pPr lvl="2">
              <a:lnSpc>
                <a:spcPct val="90000"/>
              </a:lnSpc>
              <a:buFontTx/>
              <a:buNone/>
            </a:pPr>
            <a:r>
              <a:rPr lang="en-GB" sz="1600" dirty="0" smtClean="0"/>
              <a:t>and so: </a:t>
            </a:r>
          </a:p>
          <a:p>
            <a:pPr>
              <a:lnSpc>
                <a:spcPct val="90000"/>
              </a:lnSpc>
            </a:pPr>
            <a:r>
              <a:rPr lang="en-GB" sz="2000" dirty="0" smtClean="0"/>
              <a:t>Don’t give competitive advantage unless they do differentiate</a:t>
            </a: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400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4006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400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400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400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4006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40067">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4006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40067">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400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66" name="Rectangle 1026"/>
          <p:cNvSpPr>
            <a:spLocks noGrp="1" noChangeArrowheads="1"/>
          </p:cNvSpPr>
          <p:nvPr>
            <p:ph type="ctrTitle"/>
          </p:nvPr>
        </p:nvSpPr>
        <p:spPr>
          <a:xfrm>
            <a:off x="467544" y="2276872"/>
            <a:ext cx="8350696" cy="1143000"/>
          </a:xfrm>
        </p:spPr>
        <p:txBody>
          <a:bodyPr/>
          <a:lstStyle/>
          <a:p>
            <a:pPr>
              <a:defRPr/>
            </a:pPr>
            <a:r>
              <a:rPr lang="en-GB" sz="3600" dirty="0" smtClean="0"/>
              <a:t>Mapping Distinctive Competencies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Box 1"/>
          <p:cNvSpPr txBox="1">
            <a:spLocks noChangeArrowheads="1"/>
          </p:cNvSpPr>
          <p:nvPr/>
        </p:nvSpPr>
        <p:spPr bwMode="auto">
          <a:xfrm>
            <a:off x="1357313" y="1500188"/>
            <a:ext cx="6500812" cy="2924175"/>
          </a:xfrm>
          <a:prstGeom prst="rect">
            <a:avLst/>
          </a:prstGeom>
          <a:noFill/>
          <a:ln w="9525">
            <a:noFill/>
            <a:miter lim="800000"/>
            <a:headEnd/>
            <a:tailEnd/>
          </a:ln>
        </p:spPr>
        <p:txBody>
          <a:bodyPr>
            <a:spAutoFit/>
          </a:bodyPr>
          <a:lstStyle/>
          <a:p>
            <a:r>
              <a:rPr lang="en-GB" sz="3200">
                <a:solidFill>
                  <a:schemeClr val="tx1"/>
                </a:solidFill>
              </a:rPr>
              <a:t>“You can't just ask customers what they want and then try to give that to them. By the time you get it built, they'll want something new.” </a:t>
            </a:r>
          </a:p>
          <a:p>
            <a:endParaRPr lang="en-GB" sz="3200">
              <a:solidFill>
                <a:schemeClr val="tx1"/>
              </a:solidFill>
            </a:endParaRPr>
          </a:p>
          <a:p>
            <a:r>
              <a:rPr lang="en-GB">
                <a:solidFill>
                  <a:schemeClr val="tx1"/>
                </a:solidFill>
              </a:rPr>
              <a:t>Steve Jobs, Apple Corp</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03950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706" name="Rectangle 2"/>
          <p:cNvSpPr>
            <a:spLocks noGrp="1" noChangeArrowheads="1"/>
          </p:cNvSpPr>
          <p:nvPr>
            <p:ph type="title"/>
          </p:nvPr>
        </p:nvSpPr>
        <p:spPr>
          <a:xfrm>
            <a:off x="755576" y="692696"/>
            <a:ext cx="7761287" cy="762000"/>
          </a:xfrm>
        </p:spPr>
        <p:txBody>
          <a:bodyPr/>
          <a:lstStyle/>
          <a:p>
            <a:pPr>
              <a:defRPr/>
            </a:pPr>
            <a:r>
              <a:rPr lang="en-GB" sz="3600" dirty="0" smtClean="0"/>
              <a:t>Map of Distinctive Competencies </a:t>
            </a:r>
            <a:endParaRPr lang="en-GB" sz="2000" dirty="0" smtClean="0"/>
          </a:p>
        </p:txBody>
      </p:sp>
      <p:sp>
        <p:nvSpPr>
          <p:cNvPr id="166915" name="Rectangle 3"/>
          <p:cNvSpPr>
            <a:spLocks noGrp="1" noChangeArrowheads="1"/>
          </p:cNvSpPr>
          <p:nvPr>
            <p:ph type="body" idx="1"/>
          </p:nvPr>
        </p:nvSpPr>
        <p:spPr>
          <a:xfrm>
            <a:off x="827584" y="1700808"/>
            <a:ext cx="7772400" cy="4114800"/>
          </a:xfrm>
        </p:spPr>
        <p:txBody>
          <a:bodyPr/>
          <a:lstStyle/>
          <a:p>
            <a:pPr marL="0" indent="0">
              <a:buClr>
                <a:schemeClr val="tx1"/>
              </a:buClr>
              <a:buNone/>
            </a:pPr>
            <a:r>
              <a:rPr lang="en-GB" dirty="0" smtClean="0"/>
              <a:t>Capture your possible distinctive competencies, and important competencies </a:t>
            </a:r>
          </a:p>
          <a:p>
            <a:pPr marL="533400" indent="-533400">
              <a:buClr>
                <a:schemeClr val="tx1"/>
              </a:buClr>
              <a:buFontTx/>
              <a:buNone/>
            </a:pPr>
            <a:r>
              <a:rPr lang="en-GB" dirty="0" smtClean="0"/>
              <a:t>	</a:t>
            </a:r>
            <a:r>
              <a:rPr lang="en-GB" sz="2800" i="1" dirty="0" smtClean="0"/>
              <a:t>and spread them around a new view in DE</a:t>
            </a:r>
          </a:p>
        </p:txBody>
      </p:sp>
      <p:sp>
        <p:nvSpPr>
          <p:cNvPr id="4" name="TextBox 3"/>
          <p:cNvSpPr txBox="1"/>
          <p:nvPr/>
        </p:nvSpPr>
        <p:spPr>
          <a:xfrm>
            <a:off x="6449942" y="4869160"/>
            <a:ext cx="20986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p190, 210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1470025"/>
          </a:xfrm>
        </p:spPr>
        <p:txBody>
          <a:bodyPr/>
          <a:lstStyle/>
          <a:p>
            <a:pPr algn="ctr"/>
            <a:r>
              <a:rPr lang="en-GB" dirty="0"/>
              <a:t>E</a:t>
            </a:r>
            <a:r>
              <a:rPr lang="en-GB" dirty="0" smtClean="0"/>
              <a:t>mploy procedural justice…</a:t>
            </a:r>
            <a:endParaRPr lang="en-GB" dirty="0"/>
          </a:p>
        </p:txBody>
      </p:sp>
      <p:sp>
        <p:nvSpPr>
          <p:cNvPr id="3" name="Subtitle 2"/>
          <p:cNvSpPr>
            <a:spLocks noGrp="1"/>
          </p:cNvSpPr>
          <p:nvPr>
            <p:ph type="subTitle" idx="1"/>
          </p:nvPr>
        </p:nvSpPr>
        <p:spPr>
          <a:xfrm>
            <a:off x="467544" y="2060848"/>
            <a:ext cx="8064896" cy="1752600"/>
          </a:xfrm>
        </p:spPr>
        <p:txBody>
          <a:bodyPr/>
          <a:lstStyle/>
          <a:p>
            <a:pPr>
              <a:defRPr/>
            </a:pPr>
            <a:r>
              <a:rPr lang="en-US" b="1" i="1" dirty="0">
                <a:solidFill>
                  <a:srgbClr val="FF0000"/>
                </a:solidFill>
                <a:effectLst>
                  <a:outerShdw blurRad="38100" dist="38100" dir="2700000" algn="tl">
                    <a:srgbClr val="C0C0C0"/>
                  </a:outerShdw>
                </a:effectLst>
                <a:latin typeface="Tahoma" pitchFamily="34" charset="0"/>
              </a:rPr>
              <a:t>USE A “</a:t>
            </a:r>
            <a:r>
              <a:rPr lang="en-US" b="1" i="1" dirty="0" smtClean="0">
                <a:solidFill>
                  <a:srgbClr val="FF0000"/>
                </a:solidFill>
                <a:effectLst>
                  <a:outerShdw blurRad="38100" dist="38100" dir="2700000" algn="tl">
                    <a:srgbClr val="C0C0C0"/>
                  </a:outerShdw>
                </a:effectLst>
                <a:latin typeface="Tahoma" pitchFamily="34" charset="0"/>
              </a:rPr>
              <a:t>ROUND-ROBIN”</a:t>
            </a:r>
          </a:p>
          <a:p>
            <a:pPr>
              <a:defRPr/>
            </a:pPr>
            <a:r>
              <a:rPr lang="en-US" sz="2800" i="1" dirty="0" smtClean="0">
                <a:solidFill>
                  <a:srgbClr val="FF0000"/>
                </a:solidFill>
                <a:effectLst>
                  <a:outerShdw blurRad="38100" dist="38100" dir="2700000" algn="tl">
                    <a:srgbClr val="C0C0C0"/>
                  </a:outerShdw>
                </a:effectLst>
                <a:latin typeface="Tahoma" pitchFamily="34" charset="0"/>
              </a:rPr>
              <a:t>IN </a:t>
            </a:r>
            <a:r>
              <a:rPr lang="en-US" sz="2800" i="1" dirty="0">
                <a:solidFill>
                  <a:srgbClr val="FF0000"/>
                </a:solidFill>
                <a:effectLst>
                  <a:outerShdw blurRad="38100" dist="38100" dir="2700000" algn="tl">
                    <a:srgbClr val="C0C0C0"/>
                  </a:outerShdw>
                </a:effectLst>
                <a:latin typeface="Tahoma" pitchFamily="34" charset="0"/>
              </a:rPr>
              <a:t>TURN, ONLY ONE STATEMENT </a:t>
            </a:r>
            <a:r>
              <a:rPr lang="en-US" sz="2800" i="1" dirty="0" smtClean="0">
                <a:solidFill>
                  <a:srgbClr val="FF0000"/>
                </a:solidFill>
                <a:effectLst>
                  <a:outerShdw blurRad="38100" dist="38100" dir="2700000" algn="tl">
                    <a:srgbClr val="C0C0C0"/>
                  </a:outerShdw>
                </a:effectLst>
                <a:latin typeface="Tahoma" pitchFamily="34" charset="0"/>
              </a:rPr>
              <a:t>EACH, </a:t>
            </a:r>
            <a:endParaRPr lang="en-US" sz="2800" i="1" dirty="0">
              <a:solidFill>
                <a:srgbClr val="FF0000"/>
              </a:solidFill>
              <a:effectLst>
                <a:outerShdw blurRad="38100" dist="38100" dir="2700000" algn="tl">
                  <a:srgbClr val="C0C0C0"/>
                </a:outerShdw>
              </a:effectLst>
              <a:latin typeface="Tahoma" pitchFamily="34" charset="0"/>
            </a:endParaRPr>
          </a:p>
          <a:p>
            <a:pPr>
              <a:defRPr/>
            </a:pPr>
            <a:r>
              <a:rPr lang="en-US" sz="2800" i="1" dirty="0">
                <a:solidFill>
                  <a:srgbClr val="FF0000"/>
                </a:solidFill>
                <a:effectLst>
                  <a:outerShdw blurRad="38100" dist="38100" dir="2700000" algn="tl">
                    <a:srgbClr val="C0C0C0"/>
                  </a:outerShdw>
                </a:effectLst>
                <a:latin typeface="Tahoma" pitchFamily="34" charset="0"/>
              </a:rPr>
              <a:t>THEN AROUND THE GROUP AGAIN, AND AGAIN </a:t>
            </a:r>
          </a:p>
          <a:p>
            <a:pPr>
              <a:defRPr/>
            </a:pPr>
            <a:r>
              <a:rPr lang="en-US" b="1" i="1" dirty="0" smtClean="0">
                <a:solidFill>
                  <a:srgbClr val="FF0000"/>
                </a:solidFill>
                <a:effectLst>
                  <a:outerShdw blurRad="38100" dist="38100" dir="2700000" algn="tl">
                    <a:srgbClr val="C0C0C0"/>
                  </a:outerShdw>
                </a:effectLst>
                <a:latin typeface="Tahoma" pitchFamily="34" charset="0"/>
              </a:rPr>
              <a:t>NO EVALUATION</a:t>
            </a:r>
          </a:p>
          <a:p>
            <a:pPr>
              <a:defRPr/>
            </a:pPr>
            <a:r>
              <a:rPr lang="en-US" b="1" i="1" dirty="0" smtClean="0">
                <a:solidFill>
                  <a:srgbClr val="FF0000"/>
                </a:solidFill>
                <a:effectLst>
                  <a:outerShdw blurRad="38100" dist="38100" dir="2700000" algn="tl">
                    <a:srgbClr val="C0C0C0"/>
                  </a:outerShdw>
                </a:effectLst>
                <a:latin typeface="Tahoma" pitchFamily="34" charset="0"/>
              </a:rPr>
              <a:t>NO DISCUSSION, YET</a:t>
            </a:r>
          </a:p>
          <a:p>
            <a:pPr>
              <a:defRPr/>
            </a:pPr>
            <a:r>
              <a:rPr lang="en-US" sz="4000" b="1" i="1" dirty="0" smtClean="0">
                <a:solidFill>
                  <a:srgbClr val="FF0000"/>
                </a:solidFill>
                <a:effectLst>
                  <a:outerShdw blurRad="38100" dist="38100" dir="2700000" algn="tl">
                    <a:srgbClr val="C0C0C0"/>
                  </a:outerShdw>
                </a:effectLst>
                <a:latin typeface="Tahoma" pitchFamily="34" charset="0"/>
              </a:rPr>
              <a:t>Be expansive and tentative</a:t>
            </a:r>
            <a:endParaRPr lang="en-US" sz="4000" b="1" i="1" dirty="0">
              <a:solidFill>
                <a:srgbClr val="FF0000"/>
              </a:solidFill>
              <a:effectLst>
                <a:outerShdw blurRad="38100" dist="38100" dir="2700000" algn="tl">
                  <a:srgbClr val="C0C0C0"/>
                </a:outerShdw>
              </a:effectLst>
              <a:latin typeface="Tahoma" pitchFamily="34" charset="0"/>
            </a:endParaRPr>
          </a:p>
          <a:p>
            <a:endParaRPr lang="en-GB" dirty="0"/>
          </a:p>
        </p:txBody>
      </p:sp>
      <p:sp>
        <p:nvSpPr>
          <p:cNvPr id="4" name="TextBox 3"/>
          <p:cNvSpPr txBox="1"/>
          <p:nvPr/>
        </p:nvSpPr>
        <p:spPr>
          <a:xfrm>
            <a:off x="7236296" y="620688"/>
            <a:ext cx="1449436"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p72</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657329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450" name="Rectangle 2"/>
          <p:cNvSpPr>
            <a:spLocks noGrp="1" noChangeArrowheads="1"/>
          </p:cNvSpPr>
          <p:nvPr>
            <p:ph type="title"/>
          </p:nvPr>
        </p:nvSpPr>
        <p:spPr>
          <a:xfrm>
            <a:off x="755576" y="116632"/>
            <a:ext cx="7759700" cy="1149350"/>
          </a:xfrm>
        </p:spPr>
        <p:txBody>
          <a:bodyPr/>
          <a:lstStyle/>
          <a:p>
            <a:pPr>
              <a:defRPr/>
            </a:pPr>
            <a:r>
              <a:rPr lang="en-GB" dirty="0" smtClean="0"/>
              <a:t>Distinctiveness: “VRIN” </a:t>
            </a:r>
            <a:r>
              <a:rPr lang="en-GB" sz="1400" dirty="0" smtClean="0"/>
              <a:t>(now updated)</a:t>
            </a:r>
          </a:p>
        </p:txBody>
      </p:sp>
      <p:sp>
        <p:nvSpPr>
          <p:cNvPr id="167939" name="Rectangle 3"/>
          <p:cNvSpPr>
            <a:spLocks noGrp="1" noChangeArrowheads="1"/>
          </p:cNvSpPr>
          <p:nvPr>
            <p:ph type="body" idx="1"/>
          </p:nvPr>
        </p:nvSpPr>
        <p:spPr>
          <a:xfrm>
            <a:off x="684213" y="1557338"/>
            <a:ext cx="7772400" cy="4114800"/>
          </a:xfrm>
        </p:spPr>
        <p:txBody>
          <a:bodyPr/>
          <a:lstStyle/>
          <a:p>
            <a:pPr>
              <a:lnSpc>
                <a:spcPct val="80000"/>
              </a:lnSpc>
            </a:pPr>
            <a:r>
              <a:rPr lang="en-GB" sz="2000" b="1" smtClean="0"/>
              <a:t>Valuable</a:t>
            </a:r>
            <a:r>
              <a:rPr lang="en-GB" sz="2000" smtClean="0"/>
              <a:t> </a:t>
            </a:r>
          </a:p>
          <a:p>
            <a:pPr lvl="1">
              <a:lnSpc>
                <a:spcPct val="80000"/>
              </a:lnSpc>
            </a:pPr>
            <a:r>
              <a:rPr lang="en-GB" sz="1800" smtClean="0"/>
              <a:t>when they enable a firm to conceive or implement strategies that improve its efficiency or effectiveness in delivering business goals and customer values</a:t>
            </a:r>
          </a:p>
          <a:p>
            <a:pPr>
              <a:lnSpc>
                <a:spcPct val="80000"/>
              </a:lnSpc>
            </a:pPr>
            <a:r>
              <a:rPr lang="en-GB" sz="2000" b="1" smtClean="0"/>
              <a:t>Rare</a:t>
            </a:r>
            <a:r>
              <a:rPr lang="en-GB" sz="2000" smtClean="0"/>
              <a:t> </a:t>
            </a:r>
          </a:p>
          <a:p>
            <a:pPr lvl="1">
              <a:lnSpc>
                <a:spcPct val="80000"/>
              </a:lnSpc>
            </a:pPr>
            <a:r>
              <a:rPr lang="en-GB" sz="1800" smtClean="0"/>
              <a:t>valuable firm resources possessed by large numbers of competing firms cannot be sources of either a competitive advantage or a sustainable competitive advantage</a:t>
            </a:r>
          </a:p>
          <a:p>
            <a:pPr>
              <a:lnSpc>
                <a:spcPct val="80000"/>
              </a:lnSpc>
            </a:pPr>
            <a:r>
              <a:rPr lang="en-GB" sz="2000" b="1" smtClean="0"/>
              <a:t>Imperfectly Imitable</a:t>
            </a:r>
            <a:r>
              <a:rPr lang="en-GB" sz="2000" smtClean="0"/>
              <a:t> </a:t>
            </a:r>
          </a:p>
          <a:p>
            <a:pPr lvl="1">
              <a:lnSpc>
                <a:spcPct val="80000"/>
              </a:lnSpc>
            </a:pPr>
            <a:r>
              <a:rPr lang="en-GB" sz="1800" smtClean="0"/>
              <a:t>because of a combination of three reasons: </a:t>
            </a:r>
          </a:p>
          <a:p>
            <a:pPr lvl="2">
              <a:lnSpc>
                <a:spcPct val="80000"/>
              </a:lnSpc>
            </a:pPr>
            <a:r>
              <a:rPr lang="en-GB" sz="1600" smtClean="0"/>
              <a:t>unique historical conditions, </a:t>
            </a:r>
          </a:p>
          <a:p>
            <a:pPr lvl="2">
              <a:lnSpc>
                <a:spcPct val="80000"/>
              </a:lnSpc>
            </a:pPr>
            <a:r>
              <a:rPr lang="en-GB" sz="1600" smtClean="0"/>
              <a:t>causally ambiguous, </a:t>
            </a:r>
          </a:p>
          <a:p>
            <a:pPr lvl="2">
              <a:lnSpc>
                <a:spcPct val="80000"/>
              </a:lnSpc>
            </a:pPr>
            <a:r>
              <a:rPr lang="en-US" sz="1600" smtClean="0"/>
              <a:t>ability to </a:t>
            </a:r>
            <a:r>
              <a:rPr lang="en-US" sz="1600" u="sng" smtClean="0"/>
              <a:t>organize</a:t>
            </a:r>
            <a:r>
              <a:rPr lang="en-US" sz="1600" smtClean="0"/>
              <a:t> work to deliver value</a:t>
            </a:r>
            <a:r>
              <a:rPr lang="en-GB" sz="1600" b="1" smtClean="0"/>
              <a:t> </a:t>
            </a:r>
          </a:p>
          <a:p>
            <a:pPr>
              <a:lnSpc>
                <a:spcPct val="80000"/>
              </a:lnSpc>
            </a:pPr>
            <a:r>
              <a:rPr lang="en-GB" sz="2000" b="1" smtClean="0"/>
              <a:t>Non-Substitutable</a:t>
            </a:r>
            <a:r>
              <a:rPr lang="en-GB" sz="2000" smtClean="0"/>
              <a:t> </a:t>
            </a:r>
          </a:p>
          <a:p>
            <a:pPr lvl="1">
              <a:lnSpc>
                <a:spcPct val="80000"/>
              </a:lnSpc>
            </a:pPr>
            <a:r>
              <a:rPr lang="en-GB" sz="1800" smtClean="0"/>
              <a:t>there must not be strategically equivalent valuable resources that are themselves either not rare or imitable</a:t>
            </a:r>
          </a:p>
          <a:p>
            <a:pPr>
              <a:lnSpc>
                <a:spcPct val="80000"/>
              </a:lnSpc>
            </a:pPr>
            <a:endParaRPr lang="en-GB" sz="2000" smtClean="0"/>
          </a:p>
          <a:p>
            <a:pPr algn="r">
              <a:lnSpc>
                <a:spcPct val="80000"/>
              </a:lnSpc>
              <a:buFont typeface="Wingdings" pitchFamily="2" charset="2"/>
              <a:buNone/>
            </a:pPr>
            <a:r>
              <a:rPr lang="en-GB" sz="1200" smtClean="0"/>
              <a:t>Barney, J. Journal of Management, 1991</a:t>
            </a:r>
          </a:p>
          <a:p>
            <a:pPr>
              <a:lnSpc>
                <a:spcPct val="80000"/>
              </a:lnSpc>
            </a:pPr>
            <a:endParaRPr lang="en-GB" sz="12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8498" name="Rectangle 2"/>
          <p:cNvSpPr>
            <a:spLocks noGrp="1" noChangeArrowheads="1"/>
          </p:cNvSpPr>
          <p:nvPr>
            <p:ph type="title"/>
          </p:nvPr>
        </p:nvSpPr>
        <p:spPr>
          <a:xfrm>
            <a:off x="684213" y="549275"/>
            <a:ext cx="7772400" cy="1143000"/>
          </a:xfrm>
        </p:spPr>
        <p:txBody>
          <a:bodyPr/>
          <a:lstStyle/>
          <a:p>
            <a:pPr>
              <a:defRPr/>
            </a:pPr>
            <a:r>
              <a:rPr lang="en-US" sz="3200" dirty="0" smtClean="0"/>
              <a:t>So, a Distinctive Competence: </a:t>
            </a:r>
            <a:r>
              <a:rPr lang="en-US" sz="3200" dirty="0" smtClean="0">
                <a:solidFill>
                  <a:srgbClr val="00279F"/>
                </a:solidFill>
              </a:rPr>
              <a:t/>
            </a:r>
            <a:br>
              <a:rPr lang="en-US" sz="3200" dirty="0" smtClean="0">
                <a:solidFill>
                  <a:srgbClr val="00279F"/>
                </a:solidFill>
              </a:rPr>
            </a:br>
            <a:r>
              <a:rPr lang="en-US" sz="2400" dirty="0" smtClean="0"/>
              <a:t>(over the period of concern)</a:t>
            </a:r>
            <a:r>
              <a:rPr lang="en-US" dirty="0" smtClean="0"/>
              <a:t/>
            </a:r>
            <a:br>
              <a:rPr lang="en-US" dirty="0" smtClean="0"/>
            </a:br>
            <a:endParaRPr lang="en-US" sz="3200" dirty="0" smtClean="0">
              <a:solidFill>
                <a:srgbClr val="00279F"/>
              </a:solidFill>
            </a:endParaRPr>
          </a:p>
        </p:txBody>
      </p:sp>
      <p:sp>
        <p:nvSpPr>
          <p:cNvPr id="168963" name="Rectangle 3"/>
          <p:cNvSpPr>
            <a:spLocks noGrp="1" noChangeArrowheads="1"/>
          </p:cNvSpPr>
          <p:nvPr>
            <p:ph type="body" idx="1"/>
          </p:nvPr>
        </p:nvSpPr>
        <p:spPr>
          <a:xfrm>
            <a:off x="1111250" y="2192338"/>
            <a:ext cx="7340600" cy="3740150"/>
          </a:xfrm>
        </p:spPr>
        <p:txBody>
          <a:bodyPr/>
          <a:lstStyle/>
          <a:p>
            <a:pPr>
              <a:lnSpc>
                <a:spcPct val="90000"/>
              </a:lnSpc>
            </a:pPr>
            <a:r>
              <a:rPr lang="en-US" sz="2400" smtClean="0"/>
              <a:t>Will be difficult to emulate </a:t>
            </a:r>
          </a:p>
          <a:p>
            <a:pPr>
              <a:lnSpc>
                <a:spcPct val="90000"/>
              </a:lnSpc>
            </a:pPr>
            <a:r>
              <a:rPr lang="en-US" sz="2400" smtClean="0"/>
              <a:t>Cannot be bought easily</a:t>
            </a:r>
          </a:p>
          <a:p>
            <a:pPr>
              <a:lnSpc>
                <a:spcPct val="90000"/>
              </a:lnSpc>
            </a:pPr>
            <a:r>
              <a:rPr lang="en-US" sz="2400" smtClean="0"/>
              <a:t>Will have a very high cost of entry/time to entry</a:t>
            </a:r>
            <a:endParaRPr lang="en-US" sz="2400" u="sng" smtClean="0"/>
          </a:p>
          <a:p>
            <a:pPr>
              <a:lnSpc>
                <a:spcPct val="90000"/>
              </a:lnSpc>
            </a:pPr>
            <a:endParaRPr lang="en-US" sz="2400" smtClean="0"/>
          </a:p>
          <a:p>
            <a:pPr>
              <a:lnSpc>
                <a:spcPct val="90000"/>
              </a:lnSpc>
              <a:buFont typeface="Wingdings" pitchFamily="2" charset="2"/>
              <a:buNone/>
            </a:pPr>
            <a:r>
              <a:rPr lang="en-US" sz="2400" smtClean="0"/>
              <a:t>a competence is often a process:</a:t>
            </a:r>
          </a:p>
          <a:p>
            <a:pPr lvl="1">
              <a:lnSpc>
                <a:spcPct val="90000"/>
              </a:lnSpc>
            </a:pPr>
            <a:r>
              <a:rPr lang="en-US" sz="2000" smtClean="0"/>
              <a:t>the </a:t>
            </a:r>
            <a:r>
              <a:rPr lang="en-US" sz="2000" u="sng" smtClean="0"/>
              <a:t>complex harmonization</a:t>
            </a:r>
            <a:r>
              <a:rPr lang="en-US" sz="2000" smtClean="0"/>
              <a:t> of technology and production skills</a:t>
            </a:r>
          </a:p>
          <a:p>
            <a:pPr lvl="1">
              <a:lnSpc>
                <a:spcPct val="90000"/>
              </a:lnSpc>
            </a:pPr>
            <a:r>
              <a:rPr lang="en-US" sz="2000" smtClean="0"/>
              <a:t>ability to </a:t>
            </a:r>
            <a:r>
              <a:rPr lang="en-US" sz="2000" u="sng" smtClean="0"/>
              <a:t>organize</a:t>
            </a:r>
            <a:r>
              <a:rPr lang="en-US" sz="2000" smtClean="0"/>
              <a:t> work to deliver value</a:t>
            </a:r>
          </a:p>
          <a:p>
            <a:pPr lvl="1">
              <a:lnSpc>
                <a:spcPct val="90000"/>
              </a:lnSpc>
            </a:pPr>
            <a:endParaRPr lang="en-GB" sz="2000" smtClean="0"/>
          </a:p>
          <a:p>
            <a:pPr lvl="1">
              <a:lnSpc>
                <a:spcPct val="90000"/>
              </a:lnSpc>
            </a:pPr>
            <a:r>
              <a:rPr lang="en-GB" sz="2000" smtClean="0"/>
              <a:t>that is, cultural properties</a:t>
            </a:r>
            <a:endParaRPr lang="en-US" sz="2000" smtClean="0"/>
          </a:p>
          <a:p>
            <a:pPr>
              <a:lnSpc>
                <a:spcPct val="90000"/>
              </a:lnSpc>
              <a:buFont typeface="Wingdings" pitchFamily="2" charset="2"/>
              <a:buNone/>
            </a:pPr>
            <a:endParaRPr lang="en-US" sz="2400" smtClean="0"/>
          </a:p>
        </p:txBody>
      </p:sp>
      <p:sp>
        <p:nvSpPr>
          <p:cNvPr id="4" name="TextBox 3"/>
          <p:cNvSpPr txBox="1"/>
          <p:nvPr/>
        </p:nvSpPr>
        <p:spPr>
          <a:xfrm>
            <a:off x="6588224" y="1412776"/>
            <a:ext cx="209865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p178, 210</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0" name="Picture 2"/>
          <p:cNvPicPr>
            <a:picLocks noChangeAspect="1" noChangeArrowheads="1"/>
          </p:cNvPicPr>
          <p:nvPr/>
        </p:nvPicPr>
        <p:blipFill>
          <a:blip r:embed="rId2" cstate="print"/>
          <a:srcRect/>
          <a:stretch>
            <a:fillRect/>
          </a:stretch>
        </p:blipFill>
        <p:spPr bwMode="auto">
          <a:xfrm>
            <a:off x="0" y="228600"/>
            <a:ext cx="9144000" cy="6648450"/>
          </a:xfrm>
          <a:prstGeom prst="rect">
            <a:avLst/>
          </a:prstGeom>
          <a:noFill/>
          <a:ln w="9525">
            <a:noFill/>
            <a:miter lim="800000"/>
            <a:headEnd/>
            <a:tailEnd/>
          </a:ln>
        </p:spPr>
      </p:pic>
      <p:sp>
        <p:nvSpPr>
          <p:cNvPr id="171011" name="Text Box 3"/>
          <p:cNvSpPr txBox="1">
            <a:spLocks noChangeArrowheads="1"/>
          </p:cNvSpPr>
          <p:nvPr/>
        </p:nvSpPr>
        <p:spPr bwMode="auto">
          <a:xfrm>
            <a:off x="0" y="0"/>
            <a:ext cx="2161169" cy="276999"/>
          </a:xfrm>
          <a:prstGeom prst="rect">
            <a:avLst/>
          </a:prstGeom>
          <a:noFill/>
          <a:ln w="9525">
            <a:noFill/>
            <a:miter lim="800000"/>
            <a:headEnd/>
            <a:tailEnd/>
          </a:ln>
        </p:spPr>
        <p:txBody>
          <a:bodyPr wrap="none">
            <a:spAutoFit/>
          </a:bodyPr>
          <a:lstStyle/>
          <a:p>
            <a:pPr eaLnBrk="1" hangingPunct="1"/>
            <a:r>
              <a:rPr lang="en-US" sz="1200" b="1" dirty="0" smtClean="0">
                <a:solidFill>
                  <a:schemeClr val="tx1"/>
                </a:solidFill>
                <a:latin typeface="Arial" pitchFamily="34" charset="0"/>
                <a:cs typeface="Arial" pitchFamily="34" charset="0"/>
              </a:rPr>
              <a:t>Adapted </a:t>
            </a:r>
            <a:r>
              <a:rPr lang="en-US" sz="1200" b="1" dirty="0">
                <a:solidFill>
                  <a:schemeClr val="tx1"/>
                </a:solidFill>
                <a:latin typeface="Arial" pitchFamily="34" charset="0"/>
                <a:cs typeface="Arial" pitchFamily="34" charset="0"/>
              </a:rPr>
              <a:t>for demonstration</a:t>
            </a:r>
          </a:p>
        </p:txBody>
      </p:sp>
      <p:sp>
        <p:nvSpPr>
          <p:cNvPr id="2" name="TextBox 1"/>
          <p:cNvSpPr txBox="1"/>
          <p:nvPr/>
        </p:nvSpPr>
        <p:spPr>
          <a:xfrm>
            <a:off x="4067944" y="6237312"/>
            <a:ext cx="4597477" cy="400110"/>
          </a:xfrm>
          <a:prstGeom prst="rect">
            <a:avLst/>
          </a:prstGeom>
          <a:noFill/>
        </p:spPr>
        <p:txBody>
          <a:bodyPr wrap="none" rtlCol="0">
            <a:spAutoFit/>
          </a:bodyPr>
          <a:lstStyle/>
          <a:p>
            <a:r>
              <a:rPr lang="en-GB" sz="2000"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A </a:t>
            </a:r>
            <a:r>
              <a:rPr lang="en-GB" sz="2000" u="sng"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Few</a:t>
            </a:r>
            <a:r>
              <a:rPr lang="en-GB" sz="2000"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 Possible DCs for an Oil company</a:t>
            </a:r>
            <a:endParaRPr lang="en-GB" sz="2000"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91337" cy="5970865"/>
          </a:xfrm>
          <a:prstGeom prst="rect">
            <a:avLst/>
          </a:prstGeom>
        </p:spPr>
        <p:txBody>
          <a:bodyPr wrap="square">
            <a:spAutoFit/>
          </a:bodyPr>
          <a:lstStyle/>
          <a:p>
            <a:pPr algn="ctr"/>
            <a:r>
              <a:rPr lang="en-GB" b="1" i="1" dirty="0">
                <a:solidFill>
                  <a:schemeClr val="accent2"/>
                </a:solidFill>
                <a:effectLst>
                  <a:outerShdw blurRad="38100" dist="38100" dir="2700000" algn="tl">
                    <a:srgbClr val="000000">
                      <a:alpha val="43137"/>
                    </a:srgbClr>
                  </a:outerShdw>
                </a:effectLst>
              </a:rPr>
              <a:t>Group </a:t>
            </a:r>
            <a:r>
              <a:rPr lang="en-GB" b="1" i="1" dirty="0" smtClean="0">
                <a:solidFill>
                  <a:schemeClr val="accent2"/>
                </a:solidFill>
                <a:effectLst>
                  <a:outerShdw blurRad="38100" dist="38100" dir="2700000" algn="tl">
                    <a:srgbClr val="000000">
                      <a:alpha val="43137"/>
                    </a:srgbClr>
                  </a:outerShdw>
                </a:effectLst>
              </a:rPr>
              <a:t>Explorer</a:t>
            </a:r>
          </a:p>
          <a:p>
            <a:endParaRPr lang="en-GB" sz="1800" dirty="0">
              <a:solidFill>
                <a:schemeClr val="tx1"/>
              </a:solidFill>
            </a:endParaRPr>
          </a:p>
          <a:p>
            <a:r>
              <a:rPr lang="en-GB" sz="1800" dirty="0">
                <a:solidFill>
                  <a:schemeClr val="tx1"/>
                </a:solidFill>
              </a:rPr>
              <a:t>There is also available a Group Support System that allows participants to enter statements and links directly in to a publicly displayed Decision Explorer model.  The system also allows for the rating of statements, and the indication of preferences about, for example, options to focus on, undesirable options, leverage on goals, etc.  </a:t>
            </a:r>
          </a:p>
          <a:p>
            <a:r>
              <a:rPr lang="en-GB" sz="1800" dirty="0">
                <a:solidFill>
                  <a:schemeClr val="tx1"/>
                </a:solidFill>
              </a:rPr>
              <a:t>The significant benefits of the system are higher productivity, anonymity when appropriate, the ability to monitor development consensus, and facilitator monitoring of levels of participation and type of participation.  The system has been used extensively over the past 10 years by a number of Business Schools, managers, and consultants.  It has been used with top management teams of MNC’s as well as with pressure groups.</a:t>
            </a:r>
          </a:p>
          <a:p>
            <a:endParaRPr lang="en-GB" sz="1800" dirty="0" smtClean="0">
              <a:solidFill>
                <a:schemeClr val="tx1"/>
              </a:solidFill>
            </a:endParaRPr>
          </a:p>
          <a:p>
            <a:r>
              <a:rPr lang="en-GB" sz="1800" dirty="0" smtClean="0">
                <a:solidFill>
                  <a:schemeClr val="tx1"/>
                </a:solidFill>
              </a:rPr>
              <a:t>The </a:t>
            </a:r>
            <a:r>
              <a:rPr lang="en-GB" sz="1800" dirty="0">
                <a:solidFill>
                  <a:schemeClr val="tx1"/>
                </a:solidFill>
              </a:rPr>
              <a:t>system requires the purchase of the Group Explorer software </a:t>
            </a:r>
            <a:r>
              <a:rPr lang="en-GB" sz="1800" dirty="0" smtClean="0">
                <a:solidFill>
                  <a:schemeClr val="tx1"/>
                </a:solidFill>
              </a:rPr>
              <a:t>from  </a:t>
            </a:r>
            <a:r>
              <a:rPr lang="en-GB" sz="1800" dirty="0" err="1">
                <a:solidFill>
                  <a:schemeClr val="tx1"/>
                </a:solidFill>
              </a:rPr>
              <a:t>Ackermann&amp;Eden</a:t>
            </a:r>
            <a:r>
              <a:rPr lang="en-GB" sz="1800" dirty="0">
                <a:solidFill>
                  <a:schemeClr val="tx1"/>
                </a:solidFill>
              </a:rPr>
              <a:t> at Strathclyde Business School, a full copy of Decision Explorer, Windows Server, and 2 laptop computers (one running Windows Server and the other Windows 7</a:t>
            </a:r>
            <a:r>
              <a:rPr lang="en-GB" sz="1800" dirty="0" smtClean="0">
                <a:solidFill>
                  <a:schemeClr val="tx1"/>
                </a:solidFill>
              </a:rPr>
              <a:t>).</a:t>
            </a:r>
          </a:p>
          <a:p>
            <a:endParaRPr lang="en-GB" sz="1800" dirty="0">
              <a:solidFill>
                <a:schemeClr val="tx1"/>
              </a:solidFill>
            </a:endParaRPr>
          </a:p>
          <a:p>
            <a:r>
              <a:rPr lang="en-GB" sz="1400" dirty="0" smtClean="0">
                <a:solidFill>
                  <a:schemeClr val="tx1"/>
                </a:solidFill>
              </a:rPr>
              <a:t>See:</a:t>
            </a:r>
          </a:p>
          <a:p>
            <a:r>
              <a:rPr lang="en-GB" sz="1400" dirty="0">
                <a:solidFill>
                  <a:schemeClr val="tx1"/>
                </a:solidFill>
              </a:rPr>
              <a:t>Ackermann, F. and Eden, C. Negotiation in Strategy Making Teams Group Support Systems and the Process of Cognitive Change. </a:t>
            </a:r>
            <a:r>
              <a:rPr lang="en-GB" sz="1400" i="1" dirty="0">
                <a:solidFill>
                  <a:schemeClr val="tx1"/>
                </a:solidFill>
              </a:rPr>
              <a:t>Group Decision and Negotiation</a:t>
            </a:r>
            <a:r>
              <a:rPr lang="en-GB" sz="1400" dirty="0">
                <a:solidFill>
                  <a:schemeClr val="tx1"/>
                </a:solidFill>
              </a:rPr>
              <a:t>. 2011; 20(3)293-314</a:t>
            </a:r>
            <a:r>
              <a:rPr lang="en-GB" sz="1400" dirty="0" smtClean="0">
                <a:solidFill>
                  <a:schemeClr val="tx1"/>
                </a:solidFill>
              </a:rPr>
              <a:t>.</a:t>
            </a:r>
          </a:p>
          <a:p>
            <a:r>
              <a:rPr lang="en-GB" sz="1400" dirty="0">
                <a:solidFill>
                  <a:schemeClr val="tx1"/>
                </a:solidFill>
              </a:rPr>
              <a:t>Andersen, D.; Richardson, G. P.; Ackermann, F., and Eden, C. Using a Group Support System to Add Value to Group Model Building. </a:t>
            </a:r>
            <a:r>
              <a:rPr lang="en-GB" sz="1400" i="1" dirty="0">
                <a:solidFill>
                  <a:schemeClr val="tx1"/>
                </a:solidFill>
              </a:rPr>
              <a:t>System Dynamics Review</a:t>
            </a:r>
            <a:r>
              <a:rPr lang="en-GB" sz="1400" dirty="0">
                <a:solidFill>
                  <a:schemeClr val="tx1"/>
                </a:solidFill>
              </a:rPr>
              <a:t>. 2010; 26(4)335-346.</a:t>
            </a:r>
          </a:p>
        </p:txBody>
      </p:sp>
    </p:spTree>
    <p:extLst>
      <p:ext uri="{BB962C8B-B14F-4D97-AF65-F5344CB8AC3E}">
        <p14:creationId xmlns:p14="http://schemas.microsoft.com/office/powerpoint/2010/main" xmlns="" val="654445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5954" name="Rectangle 2"/>
          <p:cNvSpPr>
            <a:spLocks noGrp="1" noChangeArrowheads="1"/>
          </p:cNvSpPr>
          <p:nvPr>
            <p:ph type="title"/>
          </p:nvPr>
        </p:nvSpPr>
        <p:spPr>
          <a:xfrm>
            <a:off x="611188" y="620713"/>
            <a:ext cx="8229600" cy="1143000"/>
          </a:xfrm>
        </p:spPr>
        <p:txBody>
          <a:bodyPr/>
          <a:lstStyle/>
          <a:p>
            <a:pPr>
              <a:defRPr/>
            </a:pPr>
            <a:r>
              <a:rPr lang="en-GB" b="0" smtClean="0"/>
              <a:t>Competence discovery</a:t>
            </a:r>
          </a:p>
        </p:txBody>
      </p:sp>
      <p:sp>
        <p:nvSpPr>
          <p:cNvPr id="172035" name="Rectangle 3"/>
          <p:cNvSpPr>
            <a:spLocks noGrp="1" noChangeArrowheads="1"/>
          </p:cNvSpPr>
          <p:nvPr>
            <p:ph type="body" idx="1"/>
          </p:nvPr>
        </p:nvSpPr>
        <p:spPr>
          <a:xfrm>
            <a:off x="539750" y="1916113"/>
            <a:ext cx="8229600" cy="4525962"/>
          </a:xfrm>
        </p:spPr>
        <p:txBody>
          <a:bodyPr/>
          <a:lstStyle/>
          <a:p>
            <a:pPr>
              <a:buFont typeface="Wingdings" pitchFamily="2" charset="2"/>
              <a:buNone/>
            </a:pPr>
            <a:r>
              <a:rPr lang="en-GB" smtClean="0"/>
              <a:t>“Competences and resources are difficult to identify, isolate and measure because they are often tacit, inimitable, collective, deeply embedded and interactive and integrative” Doz 1994</a:t>
            </a:r>
          </a:p>
          <a:p>
            <a:pPr>
              <a:buFont typeface="Wingdings" pitchFamily="2" charset="2"/>
              <a:buNone/>
            </a:pPr>
            <a:endParaRPr lang="en-GB"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6978" name="Rectangle 2"/>
          <p:cNvSpPr>
            <a:spLocks noGrp="1" noChangeArrowheads="1"/>
          </p:cNvSpPr>
          <p:nvPr>
            <p:ph type="title"/>
          </p:nvPr>
        </p:nvSpPr>
        <p:spPr>
          <a:xfrm>
            <a:off x="500449" y="764704"/>
            <a:ext cx="8096250" cy="1143000"/>
          </a:xfrm>
          <a:noFill/>
        </p:spPr>
        <p:txBody>
          <a:bodyPr/>
          <a:lstStyle/>
          <a:p>
            <a:pPr>
              <a:defRPr/>
            </a:pPr>
            <a:r>
              <a:rPr lang="en-GB" sz="3600" dirty="0" smtClean="0"/>
              <a:t>Which of the following is most difficult for competitors to imitate or obtain?</a:t>
            </a:r>
          </a:p>
        </p:txBody>
      </p:sp>
      <p:sp>
        <p:nvSpPr>
          <p:cNvPr id="173059" name="Rectangle 3"/>
          <p:cNvSpPr>
            <a:spLocks noGrp="1" noChangeArrowheads="1"/>
          </p:cNvSpPr>
          <p:nvPr>
            <p:ph type="body" idx="1"/>
          </p:nvPr>
        </p:nvSpPr>
        <p:spPr>
          <a:noFill/>
        </p:spPr>
        <p:txBody>
          <a:bodyPr/>
          <a:lstStyle/>
          <a:p>
            <a:endParaRPr lang="en-GB" smtClean="0"/>
          </a:p>
          <a:p>
            <a:endParaRPr lang="en-GB" smtClean="0"/>
          </a:p>
          <a:p>
            <a:endParaRPr lang="en-GB" smtClean="0"/>
          </a:p>
        </p:txBody>
      </p:sp>
      <p:sp>
        <p:nvSpPr>
          <p:cNvPr id="173060" name="Rectangle 4"/>
          <p:cNvSpPr>
            <a:spLocks noChangeArrowheads="1"/>
          </p:cNvSpPr>
          <p:nvPr/>
        </p:nvSpPr>
        <p:spPr bwMode="auto">
          <a:xfrm>
            <a:off x="971600" y="1988840"/>
            <a:ext cx="7467600" cy="3587750"/>
          </a:xfrm>
          <a:prstGeom prst="rect">
            <a:avLst/>
          </a:prstGeom>
          <a:noFill/>
          <a:ln w="12700">
            <a:noFill/>
            <a:miter lim="800000"/>
            <a:headEnd type="none" w="sm" len="sm"/>
            <a:tailEnd type="none" w="sm" len="sm"/>
          </a:ln>
        </p:spPr>
        <p:txBody>
          <a:bodyPr>
            <a:spAutoFit/>
          </a:bodyPr>
          <a:lstStyle/>
          <a:p>
            <a:pPr marL="288925" indent="-288925" defTabSz="762000">
              <a:spcBef>
                <a:spcPct val="50000"/>
              </a:spcBef>
              <a:spcAft>
                <a:spcPct val="45000"/>
              </a:spcAft>
              <a:buClr>
                <a:srgbClr val="FF6600"/>
              </a:buClr>
              <a:buFontTx/>
              <a:buChar char="•"/>
            </a:pPr>
            <a:r>
              <a:rPr lang="en-GB" sz="2600" dirty="0">
                <a:solidFill>
                  <a:schemeClr val="tx1"/>
                </a:solidFill>
                <a:latin typeface="Arial" pitchFamily="34" charset="0"/>
              </a:rPr>
              <a:t>New technology</a:t>
            </a:r>
          </a:p>
          <a:p>
            <a:pPr marL="288925" indent="-288925" defTabSz="762000">
              <a:spcBef>
                <a:spcPct val="50000"/>
              </a:spcBef>
              <a:spcAft>
                <a:spcPct val="45000"/>
              </a:spcAft>
              <a:buClr>
                <a:srgbClr val="FF6600"/>
              </a:buClr>
              <a:buFontTx/>
              <a:buChar char="•"/>
            </a:pPr>
            <a:r>
              <a:rPr lang="en-GB" sz="2600" dirty="0">
                <a:solidFill>
                  <a:schemeClr val="tx1"/>
                </a:solidFill>
                <a:latin typeface="Arial" pitchFamily="34" charset="0"/>
              </a:rPr>
              <a:t>An innovative product</a:t>
            </a:r>
          </a:p>
          <a:p>
            <a:pPr marL="288925" indent="-288925" defTabSz="762000">
              <a:spcBef>
                <a:spcPct val="50000"/>
              </a:spcBef>
              <a:spcAft>
                <a:spcPct val="45000"/>
              </a:spcAft>
              <a:buClr>
                <a:srgbClr val="FF6600"/>
              </a:buClr>
              <a:buFontTx/>
              <a:buChar char="•"/>
            </a:pPr>
            <a:r>
              <a:rPr lang="en-GB" sz="2600" dirty="0">
                <a:solidFill>
                  <a:schemeClr val="tx1"/>
                </a:solidFill>
                <a:latin typeface="Arial" pitchFamily="34" charset="0"/>
              </a:rPr>
              <a:t>An individual’s knowledge / expertise</a:t>
            </a:r>
          </a:p>
          <a:p>
            <a:pPr marL="288925" indent="-288925" defTabSz="762000">
              <a:spcBef>
                <a:spcPct val="50000"/>
              </a:spcBef>
              <a:spcAft>
                <a:spcPct val="45000"/>
              </a:spcAft>
              <a:buClr>
                <a:srgbClr val="FF6600"/>
              </a:buClr>
              <a:buFontTx/>
              <a:buChar char="•"/>
            </a:pPr>
            <a:r>
              <a:rPr lang="en-GB" sz="2600" dirty="0">
                <a:solidFill>
                  <a:schemeClr val="tx1"/>
                </a:solidFill>
                <a:latin typeface="Arial" pitchFamily="34" charset="0"/>
              </a:rPr>
              <a:t>Collective expertise</a:t>
            </a:r>
          </a:p>
          <a:p>
            <a:pPr marL="288925" indent="-288925" defTabSz="762000">
              <a:spcBef>
                <a:spcPct val="50000"/>
              </a:spcBef>
              <a:spcAft>
                <a:spcPct val="45000"/>
              </a:spcAft>
              <a:buClr>
                <a:srgbClr val="FF6600"/>
              </a:buClr>
              <a:buFontTx/>
              <a:buChar char="•"/>
            </a:pPr>
            <a:r>
              <a:rPr lang="en-GB" sz="2600" dirty="0">
                <a:solidFill>
                  <a:schemeClr val="tx1"/>
                </a:solidFill>
                <a:latin typeface="Arial" pitchFamily="34" charset="0"/>
              </a:rPr>
              <a:t>Organisational culture</a:t>
            </a:r>
          </a:p>
        </p:txBody>
      </p:sp>
      <p:sp>
        <p:nvSpPr>
          <p:cNvPr id="2" name="TextBox 1"/>
          <p:cNvSpPr txBox="1"/>
          <p:nvPr/>
        </p:nvSpPr>
        <p:spPr>
          <a:xfrm>
            <a:off x="3059832" y="5733256"/>
            <a:ext cx="5981317" cy="461665"/>
          </a:xfrm>
          <a:prstGeom prst="rect">
            <a:avLst/>
          </a:prstGeom>
          <a:noFill/>
        </p:spPr>
        <p:txBody>
          <a:bodyPr wrap="none" rtlCol="0">
            <a:spAutoFit/>
          </a:bodyPr>
          <a:lstStyle/>
          <a:p>
            <a:r>
              <a:rPr lang="en-GB"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Increasingly difficult as move down the list</a:t>
            </a:r>
            <a:endParaRPr lang="en-GB"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8002"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69987" name="Rectangle 3"/>
          <p:cNvSpPr>
            <a:spLocks noGrp="1" noChangeArrowheads="1"/>
          </p:cNvSpPr>
          <p:nvPr>
            <p:ph type="body" idx="1"/>
          </p:nvPr>
        </p:nvSpPr>
        <p:spPr>
          <a:xfrm>
            <a:off x="857250" y="2357438"/>
            <a:ext cx="7772400" cy="4114800"/>
          </a:xfrm>
        </p:spPr>
        <p:txBody>
          <a:bodyPr/>
          <a:lstStyle/>
          <a:p>
            <a:r>
              <a:rPr lang="en-GB" smtClean="0"/>
              <a:t>Target: dump at least 20-25 possible distinctive competencies</a:t>
            </a:r>
          </a:p>
          <a:p>
            <a:r>
              <a:rPr lang="en-GB" smtClean="0"/>
              <a:t>DO NOT evaluate</a:t>
            </a:r>
          </a:p>
          <a:p>
            <a:r>
              <a:rPr lang="en-GB" smtClean="0"/>
              <a:t>Be expansive and tentative</a:t>
            </a:r>
          </a:p>
          <a:p>
            <a:r>
              <a:rPr lang="en-GB" smtClean="0"/>
              <a:t>Do NOT link</a:t>
            </a:r>
            <a:endParaRPr lang="en-US" smtClean="0"/>
          </a:p>
        </p:txBody>
      </p:sp>
    </p:spTree>
    <p:extLst>
      <p:ext uri="{BB962C8B-B14F-4D97-AF65-F5344CB8AC3E}">
        <p14:creationId xmlns:p14="http://schemas.microsoft.com/office/powerpoint/2010/main" xmlns="" val="87798051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00:15/00:25</a:t>
            </a:r>
          </a:p>
          <a:p>
            <a:pPr lvl="1"/>
            <a:r>
              <a:rPr lang="en-GB" dirty="0" smtClean="0"/>
              <a:t>Developing a first draft of distinctive competences, scattered around a DE view (15-25mins)</a:t>
            </a:r>
          </a:p>
          <a:p>
            <a:pPr lvl="1"/>
            <a:endParaRPr lang="en-GB" dirty="0"/>
          </a:p>
          <a:p>
            <a:pPr marL="457200" lvl="1" indent="0">
              <a:buNone/>
            </a:pPr>
            <a:r>
              <a:rPr lang="en-GB" dirty="0" smtClean="0"/>
              <a:t>[Often this can take much longer with a not-for-profit organisation, as they have never before been asked to make explicit distinctiveness]</a:t>
            </a:r>
          </a:p>
          <a:p>
            <a:pPr lvl="1">
              <a:buFontTx/>
              <a:buNone/>
            </a:pPr>
            <a:endParaRPr lang="en-GB" dirty="0" smtClean="0"/>
          </a:p>
        </p:txBody>
      </p:sp>
    </p:spTree>
    <p:extLst>
      <p:ext uri="{BB962C8B-B14F-4D97-AF65-F5344CB8AC3E}">
        <p14:creationId xmlns:p14="http://schemas.microsoft.com/office/powerpoint/2010/main" xmlns="" val="734161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995561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066" name="Rectangle 2"/>
          <p:cNvSpPr>
            <a:spLocks noGrp="1" noChangeArrowheads="1"/>
          </p:cNvSpPr>
          <p:nvPr>
            <p:ph type="title"/>
          </p:nvPr>
        </p:nvSpPr>
        <p:spPr/>
        <p:txBody>
          <a:bodyPr/>
          <a:lstStyle/>
          <a:p>
            <a:pPr>
              <a:defRPr/>
            </a:pPr>
            <a:r>
              <a:rPr lang="en-GB" sz="3200" b="0" dirty="0" smtClean="0"/>
              <a:t>Competences categorized</a:t>
            </a:r>
            <a:endParaRPr lang="en-GB" sz="2400" b="0" dirty="0" smtClean="0"/>
          </a:p>
        </p:txBody>
      </p:sp>
      <p:sp>
        <p:nvSpPr>
          <p:cNvPr id="174083" name="Text Box 3"/>
          <p:cNvSpPr txBox="1">
            <a:spLocks noChangeArrowheads="1"/>
          </p:cNvSpPr>
          <p:nvPr/>
        </p:nvSpPr>
        <p:spPr bwMode="auto">
          <a:xfrm>
            <a:off x="3563938" y="2276475"/>
            <a:ext cx="2538412" cy="590550"/>
          </a:xfrm>
          <a:prstGeom prst="rect">
            <a:avLst/>
          </a:prstGeom>
          <a:noFill/>
          <a:ln w="9525">
            <a:solidFill>
              <a:schemeClr val="accent2"/>
            </a:solidFill>
            <a:miter lim="800000"/>
            <a:headEnd/>
            <a:tailEnd/>
          </a:ln>
        </p:spPr>
        <p:txBody>
          <a:bodyPr wrap="none">
            <a:spAutoFit/>
          </a:bodyPr>
          <a:lstStyle/>
          <a:p>
            <a:pPr algn="ctr" eaLnBrk="1" hangingPunct="1"/>
            <a:r>
              <a:rPr lang="en-GB" sz="1600">
                <a:solidFill>
                  <a:schemeClr val="accent2"/>
                </a:solidFill>
                <a:cs typeface="Arial" pitchFamily="34" charset="0"/>
              </a:rPr>
              <a:t>Distinctive Asset (outcome):</a:t>
            </a:r>
          </a:p>
          <a:p>
            <a:pPr algn="ctr" eaLnBrk="1" hangingPunct="1"/>
            <a:r>
              <a:rPr lang="en-GB" sz="1600">
                <a:solidFill>
                  <a:schemeClr val="accent2"/>
                </a:solidFill>
                <a:cs typeface="Arial" pitchFamily="34" charset="0"/>
              </a:rPr>
              <a:t>tangible &amp; intangible</a:t>
            </a:r>
          </a:p>
        </p:txBody>
      </p:sp>
      <p:sp>
        <p:nvSpPr>
          <p:cNvPr id="174084" name="Text Box 4"/>
          <p:cNvSpPr txBox="1">
            <a:spLocks noChangeArrowheads="1"/>
          </p:cNvSpPr>
          <p:nvPr/>
        </p:nvSpPr>
        <p:spPr bwMode="auto">
          <a:xfrm>
            <a:off x="4776788" y="3140075"/>
            <a:ext cx="1281112" cy="581025"/>
          </a:xfrm>
          <a:prstGeom prst="rect">
            <a:avLst/>
          </a:prstGeom>
          <a:noFill/>
          <a:ln w="9525">
            <a:noFill/>
            <a:miter lim="800000"/>
            <a:headEnd/>
            <a:tailEnd/>
          </a:ln>
        </p:spPr>
        <p:txBody>
          <a:bodyPr wrap="none">
            <a:spAutoFit/>
          </a:bodyPr>
          <a:lstStyle/>
          <a:p>
            <a:pPr eaLnBrk="1" hangingPunct="1"/>
            <a:r>
              <a:rPr lang="en-GB" sz="1600">
                <a:solidFill>
                  <a:srgbClr val="969696"/>
                </a:solidFill>
                <a:cs typeface="Arial" pitchFamily="34" charset="0"/>
              </a:rPr>
              <a:t>Distinctive</a:t>
            </a:r>
          </a:p>
          <a:p>
            <a:pPr eaLnBrk="1" hangingPunct="1"/>
            <a:r>
              <a:rPr lang="en-GB" sz="1600">
                <a:solidFill>
                  <a:srgbClr val="969696"/>
                </a:solidFill>
                <a:cs typeface="Arial" pitchFamily="34" charset="0"/>
              </a:rPr>
              <a:t>Competences</a:t>
            </a:r>
          </a:p>
        </p:txBody>
      </p:sp>
      <p:sp>
        <p:nvSpPr>
          <p:cNvPr id="174085" name="Text Box 5"/>
          <p:cNvSpPr txBox="1">
            <a:spLocks noChangeArrowheads="1"/>
          </p:cNvSpPr>
          <p:nvPr/>
        </p:nvSpPr>
        <p:spPr bwMode="auto">
          <a:xfrm>
            <a:off x="3409950" y="3787775"/>
            <a:ext cx="1144588" cy="304800"/>
          </a:xfrm>
          <a:prstGeom prst="rect">
            <a:avLst/>
          </a:prstGeom>
          <a:noFill/>
          <a:ln w="9525">
            <a:noFill/>
            <a:miter lim="800000"/>
            <a:headEnd/>
            <a:tailEnd/>
          </a:ln>
        </p:spPr>
        <p:txBody>
          <a:bodyPr wrap="none">
            <a:spAutoFit/>
          </a:bodyPr>
          <a:lstStyle/>
          <a:p>
            <a:pPr eaLnBrk="1" hangingPunct="1"/>
            <a:r>
              <a:rPr lang="en-GB" sz="1400">
                <a:solidFill>
                  <a:schemeClr val="accent2"/>
                </a:solidFill>
                <a:cs typeface="Arial" pitchFamily="34" charset="0"/>
              </a:rPr>
              <a:t>Competences</a:t>
            </a:r>
          </a:p>
        </p:txBody>
      </p:sp>
      <p:sp>
        <p:nvSpPr>
          <p:cNvPr id="174086" name="Line 6"/>
          <p:cNvSpPr>
            <a:spLocks noChangeShapeType="1"/>
          </p:cNvSpPr>
          <p:nvPr/>
        </p:nvSpPr>
        <p:spPr bwMode="auto">
          <a:xfrm flipH="1" flipV="1">
            <a:off x="5065713" y="2922588"/>
            <a:ext cx="288925" cy="287337"/>
          </a:xfrm>
          <a:prstGeom prst="line">
            <a:avLst/>
          </a:prstGeom>
          <a:noFill/>
          <a:ln w="9525">
            <a:solidFill>
              <a:schemeClr val="tx1"/>
            </a:solidFill>
            <a:round/>
            <a:headEnd/>
            <a:tailEnd type="triangle" w="med" len="med"/>
          </a:ln>
        </p:spPr>
        <p:txBody>
          <a:bodyPr/>
          <a:lstStyle/>
          <a:p>
            <a:endParaRPr lang="en-GB"/>
          </a:p>
        </p:txBody>
      </p:sp>
      <p:sp>
        <p:nvSpPr>
          <p:cNvPr id="174087" name="Line 7"/>
          <p:cNvSpPr>
            <a:spLocks noChangeShapeType="1"/>
          </p:cNvSpPr>
          <p:nvPr/>
        </p:nvSpPr>
        <p:spPr bwMode="auto">
          <a:xfrm flipV="1">
            <a:off x="4344988" y="2922588"/>
            <a:ext cx="360362" cy="792162"/>
          </a:xfrm>
          <a:prstGeom prst="line">
            <a:avLst/>
          </a:prstGeom>
          <a:noFill/>
          <a:ln w="9525">
            <a:solidFill>
              <a:schemeClr val="tx1"/>
            </a:solidFill>
            <a:round/>
            <a:headEnd/>
            <a:tailEnd type="triangle" w="med" len="med"/>
          </a:ln>
        </p:spPr>
        <p:txBody>
          <a:bodyPr/>
          <a:lstStyle/>
          <a:p>
            <a:endParaRPr lang="en-GB"/>
          </a:p>
        </p:txBody>
      </p:sp>
      <p:sp>
        <p:nvSpPr>
          <p:cNvPr id="174088" name="Line 8"/>
          <p:cNvSpPr>
            <a:spLocks noChangeShapeType="1"/>
          </p:cNvSpPr>
          <p:nvPr/>
        </p:nvSpPr>
        <p:spPr bwMode="auto">
          <a:xfrm flipH="1" flipV="1">
            <a:off x="4418013" y="4075113"/>
            <a:ext cx="287337" cy="215900"/>
          </a:xfrm>
          <a:prstGeom prst="line">
            <a:avLst/>
          </a:prstGeom>
          <a:noFill/>
          <a:ln w="9525">
            <a:solidFill>
              <a:schemeClr val="tx1"/>
            </a:solidFill>
            <a:round/>
            <a:headEnd/>
            <a:tailEnd type="triangle" w="med" len="med"/>
          </a:ln>
        </p:spPr>
        <p:txBody>
          <a:bodyPr/>
          <a:lstStyle/>
          <a:p>
            <a:endParaRPr lang="en-GB"/>
          </a:p>
        </p:txBody>
      </p:sp>
      <p:sp>
        <p:nvSpPr>
          <p:cNvPr id="174089" name="Line 9"/>
          <p:cNvSpPr>
            <a:spLocks noChangeShapeType="1"/>
          </p:cNvSpPr>
          <p:nvPr/>
        </p:nvSpPr>
        <p:spPr bwMode="auto">
          <a:xfrm flipV="1">
            <a:off x="4992688" y="3714750"/>
            <a:ext cx="433387" cy="576263"/>
          </a:xfrm>
          <a:prstGeom prst="line">
            <a:avLst/>
          </a:prstGeom>
          <a:noFill/>
          <a:ln w="9525">
            <a:solidFill>
              <a:schemeClr val="tx1"/>
            </a:solidFill>
            <a:round/>
            <a:headEnd/>
            <a:tailEnd type="triangle" w="med" len="med"/>
          </a:ln>
        </p:spPr>
        <p:txBody>
          <a:bodyPr/>
          <a:lstStyle/>
          <a:p>
            <a:endParaRPr lang="en-GB"/>
          </a:p>
        </p:txBody>
      </p:sp>
      <p:sp>
        <p:nvSpPr>
          <p:cNvPr id="174090" name="Text Box 10"/>
          <p:cNvSpPr txBox="1">
            <a:spLocks noChangeArrowheads="1"/>
          </p:cNvSpPr>
          <p:nvPr/>
        </p:nvSpPr>
        <p:spPr bwMode="auto">
          <a:xfrm>
            <a:off x="2051050" y="3068638"/>
            <a:ext cx="720725" cy="639762"/>
          </a:xfrm>
          <a:prstGeom prst="rect">
            <a:avLst/>
          </a:prstGeom>
          <a:noFill/>
          <a:ln w="9525">
            <a:noFill/>
            <a:miter lim="800000"/>
            <a:headEnd/>
            <a:tailEnd/>
          </a:ln>
        </p:spPr>
        <p:txBody>
          <a:bodyPr>
            <a:spAutoFit/>
          </a:bodyPr>
          <a:lstStyle/>
          <a:p>
            <a:pPr algn="ctr" eaLnBrk="1" hangingPunct="1"/>
            <a:r>
              <a:rPr lang="en-GB" sz="1200" i="1">
                <a:solidFill>
                  <a:schemeClr val="tx1"/>
                </a:solidFill>
                <a:latin typeface="Arial" pitchFamily="34" charset="0"/>
                <a:cs typeface="Arial" pitchFamily="34" charset="0"/>
              </a:rPr>
              <a:t>Pattern of DC &amp; C’s=DC</a:t>
            </a:r>
          </a:p>
        </p:txBody>
      </p:sp>
      <p:sp>
        <p:nvSpPr>
          <p:cNvPr id="174091" name="Text Box 11"/>
          <p:cNvSpPr txBox="1">
            <a:spLocks noChangeArrowheads="1"/>
          </p:cNvSpPr>
          <p:nvPr/>
        </p:nvSpPr>
        <p:spPr bwMode="auto">
          <a:xfrm>
            <a:off x="3803650" y="4292600"/>
            <a:ext cx="1939925" cy="581025"/>
          </a:xfrm>
          <a:prstGeom prst="rect">
            <a:avLst/>
          </a:prstGeom>
          <a:noFill/>
          <a:ln w="9525">
            <a:noFill/>
            <a:miter lim="800000"/>
            <a:headEnd/>
            <a:tailEnd/>
          </a:ln>
        </p:spPr>
        <p:txBody>
          <a:bodyPr wrap="none">
            <a:spAutoFit/>
          </a:bodyPr>
          <a:lstStyle/>
          <a:p>
            <a:pPr algn="ctr" eaLnBrk="1" hangingPunct="1"/>
            <a:r>
              <a:rPr lang="en-GB" sz="1600" i="1">
                <a:solidFill>
                  <a:schemeClr val="accent2"/>
                </a:solidFill>
                <a:cs typeface="Arial" pitchFamily="34" charset="0"/>
              </a:rPr>
              <a:t>Distinctive Assets:</a:t>
            </a:r>
          </a:p>
          <a:p>
            <a:pPr algn="ctr" eaLnBrk="1" hangingPunct="1"/>
            <a:r>
              <a:rPr lang="en-GB" sz="1600" i="1">
                <a:solidFill>
                  <a:schemeClr val="accent2"/>
                </a:solidFill>
                <a:cs typeface="Arial" pitchFamily="34" charset="0"/>
              </a:rPr>
              <a:t>tangible &amp; intangible</a:t>
            </a:r>
          </a:p>
        </p:txBody>
      </p:sp>
      <p:sp>
        <p:nvSpPr>
          <p:cNvPr id="174092" name="Line 12"/>
          <p:cNvSpPr>
            <a:spLocks noChangeShapeType="1"/>
          </p:cNvSpPr>
          <p:nvPr/>
        </p:nvSpPr>
        <p:spPr bwMode="auto">
          <a:xfrm flipV="1">
            <a:off x="4705350" y="3714750"/>
            <a:ext cx="431800" cy="215900"/>
          </a:xfrm>
          <a:prstGeom prst="line">
            <a:avLst/>
          </a:prstGeom>
          <a:noFill/>
          <a:ln w="9525">
            <a:solidFill>
              <a:schemeClr val="tx1"/>
            </a:solidFill>
            <a:round/>
            <a:headEnd/>
            <a:tailEnd type="triangle" w="med" len="med"/>
          </a:ln>
        </p:spPr>
        <p:txBody>
          <a:bodyPr/>
          <a:lstStyle/>
          <a:p>
            <a:endParaRPr lang="en-GB"/>
          </a:p>
        </p:txBody>
      </p:sp>
      <p:sp>
        <p:nvSpPr>
          <p:cNvPr id="174093" name="AutoShape 13"/>
          <p:cNvSpPr>
            <a:spLocks noChangeArrowheads="1"/>
          </p:cNvSpPr>
          <p:nvPr/>
        </p:nvSpPr>
        <p:spPr bwMode="auto">
          <a:xfrm>
            <a:off x="3768725" y="4291013"/>
            <a:ext cx="2016125" cy="647700"/>
          </a:xfrm>
          <a:prstGeom prst="roundRect">
            <a:avLst>
              <a:gd name="adj" fmla="val 16667"/>
            </a:avLst>
          </a:prstGeom>
          <a:noFill/>
          <a:ln w="9525">
            <a:solidFill>
              <a:schemeClr val="accent2"/>
            </a:solidFill>
            <a:round/>
            <a:headEnd/>
            <a:tailEnd/>
          </a:ln>
        </p:spPr>
        <p:txBody>
          <a:bodyPr wrap="none" anchor="ctr"/>
          <a:lstStyle/>
          <a:p>
            <a:endParaRPr lang="en-GB"/>
          </a:p>
        </p:txBody>
      </p:sp>
      <p:sp>
        <p:nvSpPr>
          <p:cNvPr id="14" name="TextBox 13"/>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p215</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ext Box 3074"/>
          <p:cNvSpPr txBox="1">
            <a:spLocks noChangeArrowheads="1"/>
          </p:cNvSpPr>
          <p:nvPr/>
        </p:nvSpPr>
        <p:spPr bwMode="auto">
          <a:xfrm>
            <a:off x="838200" y="1930400"/>
            <a:ext cx="7620000" cy="2041525"/>
          </a:xfrm>
          <a:prstGeom prst="rect">
            <a:avLst/>
          </a:prstGeom>
          <a:noFill/>
          <a:ln w="12700">
            <a:noFill/>
            <a:miter lim="800000"/>
            <a:headEnd type="none" w="sm" len="sm"/>
            <a:tailEnd type="none" w="sm" len="sm"/>
          </a:ln>
        </p:spPr>
        <p:txBody>
          <a:bodyPr>
            <a:spAutoFit/>
          </a:bodyPr>
          <a:lstStyle/>
          <a:p>
            <a:pPr algn="ctr"/>
            <a:r>
              <a:rPr lang="en-US" sz="4000" b="1">
                <a:solidFill>
                  <a:schemeClr val="tx1"/>
                </a:solidFill>
                <a:latin typeface="Tahoma" pitchFamily="34" charset="0"/>
                <a:cs typeface="Times New Roman" pitchFamily="18" charset="0"/>
              </a:rPr>
              <a:t>"every company carries the weakness of its strengths"</a:t>
            </a:r>
            <a:r>
              <a:rPr lang="en-US" b="1">
                <a:solidFill>
                  <a:schemeClr val="tx1"/>
                </a:solidFill>
                <a:latin typeface="Tahoma" pitchFamily="34" charset="0"/>
                <a:cs typeface="Times New Roman" pitchFamily="18" charset="0"/>
              </a:rPr>
              <a:t> </a:t>
            </a:r>
          </a:p>
          <a:p>
            <a:r>
              <a:rPr lang="en-US">
                <a:solidFill>
                  <a:schemeClr val="tx1"/>
                </a:solidFill>
                <a:latin typeface="Tahoma" pitchFamily="34" charset="0"/>
                <a:cs typeface="Times New Roman" pitchFamily="18" charset="0"/>
              </a:rPr>
              <a:t> </a:t>
            </a:r>
          </a:p>
          <a:p>
            <a:pPr algn="ctr"/>
            <a:r>
              <a:rPr lang="en-US">
                <a:solidFill>
                  <a:schemeClr val="tx1"/>
                </a:solidFill>
                <a:latin typeface="Tahoma" pitchFamily="34" charset="0"/>
                <a:cs typeface="Times New Roman" pitchFamily="18" charset="0"/>
              </a:rPr>
              <a:t>Derek Pugh</a:t>
            </a:r>
            <a:r>
              <a:rPr lang="en-GB">
                <a:solidFill>
                  <a:schemeClr val="tx1"/>
                </a:solidFill>
                <a:latin typeface="Tahoma" pitchFamily="34" charset="0"/>
              </a:rPr>
              <a:t> </a:t>
            </a:r>
          </a:p>
        </p:txBody>
      </p:sp>
      <p:sp>
        <p:nvSpPr>
          <p:cNvPr id="2" name="TextBox 1"/>
          <p:cNvSpPr txBox="1"/>
          <p:nvPr/>
        </p:nvSpPr>
        <p:spPr>
          <a:xfrm>
            <a:off x="3059832" y="836712"/>
            <a:ext cx="2864887" cy="830997"/>
          </a:xfrm>
          <a:prstGeom prst="rect">
            <a:avLst/>
          </a:prstGeom>
          <a:noFill/>
        </p:spPr>
        <p:txBody>
          <a:bodyPr wrap="none" rtlCol="0">
            <a:spAutoFit/>
          </a:bodyPr>
          <a:lstStyle/>
          <a:p>
            <a:r>
              <a:rPr lang="en-GB" sz="4800"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BEWARE</a:t>
            </a:r>
            <a:endParaRPr lang="en-GB" sz="4800"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4402" name="Rectangle 2"/>
          <p:cNvSpPr>
            <a:spLocks noGrp="1" noChangeArrowheads="1"/>
          </p:cNvSpPr>
          <p:nvPr>
            <p:ph type="title"/>
          </p:nvPr>
        </p:nvSpPr>
        <p:spPr>
          <a:xfrm>
            <a:off x="755576" y="476672"/>
            <a:ext cx="7759700" cy="1149350"/>
          </a:xfrm>
        </p:spPr>
        <p:txBody>
          <a:bodyPr/>
          <a:lstStyle/>
          <a:p>
            <a:pPr>
              <a:defRPr/>
            </a:pPr>
            <a:r>
              <a:rPr lang="en-GB" sz="3200" dirty="0" smtClean="0"/>
              <a:t>Roughly, and quickly, </a:t>
            </a:r>
            <a:r>
              <a:rPr lang="en-GB" sz="3200" dirty="0"/>
              <a:t>categorize - according to:</a:t>
            </a:r>
            <a:br>
              <a:rPr lang="en-GB" sz="3200" dirty="0"/>
            </a:br>
            <a:endParaRPr lang="en-GB" sz="3200" dirty="0" smtClean="0"/>
          </a:p>
        </p:txBody>
      </p:sp>
      <p:sp>
        <p:nvSpPr>
          <p:cNvPr id="1254403" name="Rectangle 3"/>
          <p:cNvSpPr>
            <a:spLocks noGrp="1" noChangeArrowheads="1"/>
          </p:cNvSpPr>
          <p:nvPr>
            <p:ph type="body" idx="1"/>
          </p:nvPr>
        </p:nvSpPr>
        <p:spPr>
          <a:xfrm>
            <a:off x="684213" y="1412875"/>
            <a:ext cx="7772400" cy="4637088"/>
          </a:xfrm>
        </p:spPr>
        <p:txBody>
          <a:bodyPr/>
          <a:lstStyle/>
          <a:p>
            <a:pPr lvl="1">
              <a:lnSpc>
                <a:spcPct val="80000"/>
              </a:lnSpc>
            </a:pPr>
            <a:r>
              <a:rPr lang="en-GB" sz="2000" dirty="0" smtClean="0"/>
              <a:t>Distinctive competence outcome = DCO</a:t>
            </a:r>
          </a:p>
          <a:p>
            <a:pPr lvl="2">
              <a:lnSpc>
                <a:spcPct val="80000"/>
              </a:lnSpc>
            </a:pPr>
            <a:r>
              <a:rPr lang="en-GB" sz="1800" dirty="0" smtClean="0"/>
              <a:t>Wouldn’t easily know how to manage or deliver the outcome</a:t>
            </a:r>
          </a:p>
          <a:p>
            <a:pPr lvl="2">
              <a:lnSpc>
                <a:spcPct val="80000"/>
              </a:lnSpc>
            </a:pPr>
            <a:r>
              <a:rPr lang="en-GB" sz="1800" dirty="0" smtClean="0"/>
              <a:t>Close to being an outcome noticed by the customer</a:t>
            </a:r>
          </a:p>
          <a:p>
            <a:pPr lvl="1">
              <a:lnSpc>
                <a:spcPct val="80000"/>
              </a:lnSpc>
            </a:pPr>
            <a:r>
              <a:rPr lang="en-GB" sz="2000" dirty="0" smtClean="0"/>
              <a:t>Possible Distinctive competence = DC</a:t>
            </a:r>
          </a:p>
          <a:p>
            <a:pPr lvl="2">
              <a:lnSpc>
                <a:spcPct val="80000"/>
              </a:lnSpc>
            </a:pPr>
            <a:r>
              <a:rPr lang="en-GB" sz="1800" dirty="0" smtClean="0"/>
              <a:t>Can put “an ability to…” in front of</a:t>
            </a:r>
          </a:p>
          <a:p>
            <a:pPr lvl="2">
              <a:lnSpc>
                <a:spcPct val="80000"/>
              </a:lnSpc>
            </a:pPr>
            <a:r>
              <a:rPr lang="en-GB" sz="1800" dirty="0" smtClean="0"/>
              <a:t>Delivers outcomes (probably by driving a sequence of other outcomes to the delivery of a DCO</a:t>
            </a:r>
          </a:p>
          <a:p>
            <a:pPr lvl="1">
              <a:lnSpc>
                <a:spcPct val="80000"/>
              </a:lnSpc>
            </a:pPr>
            <a:r>
              <a:rPr lang="en-GB" sz="2000" dirty="0" smtClean="0"/>
              <a:t>Likely competence = C</a:t>
            </a:r>
          </a:p>
          <a:p>
            <a:pPr lvl="1">
              <a:lnSpc>
                <a:spcPct val="80000"/>
              </a:lnSpc>
            </a:pPr>
            <a:r>
              <a:rPr lang="en-GB" sz="2000" dirty="0" smtClean="0"/>
              <a:t>Distinctive Asset = DA</a:t>
            </a:r>
          </a:p>
          <a:p>
            <a:pPr lvl="2">
              <a:lnSpc>
                <a:spcPct val="80000"/>
              </a:lnSpc>
            </a:pPr>
            <a:r>
              <a:rPr lang="en-GB" sz="1800" dirty="0" smtClean="0"/>
              <a:t>May have arisen by serendipity, but now looks like it could/does deliver distinctive outcomes through use of distinctive or other competences</a:t>
            </a:r>
          </a:p>
          <a:p>
            <a:pPr lvl="1">
              <a:lnSpc>
                <a:spcPct val="80000"/>
              </a:lnSpc>
            </a:pPr>
            <a:r>
              <a:rPr lang="en-GB" sz="2000" dirty="0" smtClean="0"/>
              <a:t>Threshold competence = TC</a:t>
            </a:r>
          </a:p>
          <a:p>
            <a:pPr lvl="2">
              <a:lnSpc>
                <a:spcPct val="80000"/>
              </a:lnSpc>
            </a:pPr>
            <a:r>
              <a:rPr lang="en-GB" sz="1800" dirty="0" smtClean="0"/>
              <a:t>Not important for delivering distinctiveness, differentiation and so competitive advantage</a:t>
            </a:r>
          </a:p>
          <a:p>
            <a:pPr lvl="2">
              <a:lnSpc>
                <a:spcPct val="80000"/>
              </a:lnSpc>
            </a:pPr>
            <a:r>
              <a:rPr lang="en-GB" sz="1800" dirty="0" smtClean="0"/>
              <a:t>But essential to deliver basic aspects the customer needs</a:t>
            </a:r>
          </a:p>
        </p:txBody>
      </p:sp>
      <p:sp>
        <p:nvSpPr>
          <p:cNvPr id="4" name="TextBox 3"/>
          <p:cNvSpPr txBox="1"/>
          <p:nvPr/>
        </p:nvSpPr>
        <p:spPr>
          <a:xfrm>
            <a:off x="6948264" y="836712"/>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p215</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544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5440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5440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5440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5440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5440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5440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5440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5440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5440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5440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5440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85784" y="285728"/>
            <a:ext cx="9839315" cy="5514276"/>
          </a:xfrm>
          <a:prstGeom prst="rect">
            <a:avLst/>
          </a:prstGeom>
          <a:noFill/>
          <a:ln w="9525">
            <a:noFill/>
            <a:miter lim="800000"/>
            <a:headEnd/>
            <a:tailEnd/>
          </a:ln>
        </p:spPr>
      </p:pic>
      <p:sp>
        <p:nvSpPr>
          <p:cNvPr id="3" name="TextBox 2"/>
          <p:cNvSpPr txBox="1"/>
          <p:nvPr/>
        </p:nvSpPr>
        <p:spPr>
          <a:xfrm>
            <a:off x="285720" y="1857364"/>
            <a:ext cx="4874924"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rPr>
              <a:t>Create the DCO/ DC/ DA Sandwich</a:t>
            </a:r>
            <a:endParaRPr lang="en-GB" b="1" dirty="0">
              <a:solidFill>
                <a:schemeClr val="accent2"/>
              </a:solidFill>
              <a:effectLst>
                <a:outerShdw blurRad="38100" dist="38100" dir="2700000" algn="tl">
                  <a:srgbClr val="000000">
                    <a:alpha val="43137"/>
                  </a:srgbClr>
                </a:outerShdw>
              </a:effectLst>
            </a:endParaRPr>
          </a:p>
        </p:txBody>
      </p:sp>
      <p:cxnSp>
        <p:nvCxnSpPr>
          <p:cNvPr id="5" name="Straight Arrow Connector 4"/>
          <p:cNvCxnSpPr/>
          <p:nvPr/>
        </p:nvCxnSpPr>
        <p:spPr>
          <a:xfrm>
            <a:off x="928662" y="5857892"/>
            <a:ext cx="74295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33661" y="5800004"/>
            <a:ext cx="5308056" cy="400110"/>
          </a:xfrm>
          <a:prstGeom prst="rect">
            <a:avLst/>
          </a:prstGeom>
          <a:noFill/>
        </p:spPr>
        <p:txBody>
          <a:bodyPr wrap="none" rtlCol="0">
            <a:spAutoFit/>
          </a:bodyPr>
          <a:lstStyle/>
          <a:p>
            <a:r>
              <a:rPr lang="en-GB" sz="2000" dirty="0" smtClean="0">
                <a:solidFill>
                  <a:schemeClr val="tx1"/>
                </a:solidFill>
                <a:latin typeface="Tahoma" pitchFamily="34" charset="0"/>
                <a:ea typeface="Tahoma" pitchFamily="34" charset="0"/>
                <a:cs typeface="Tahoma" pitchFamily="34" charset="0"/>
              </a:rPr>
              <a:t>increasingly more (relatively) distinctive &gt;&gt;&gt;</a:t>
            </a:r>
            <a:endParaRPr lang="en-GB" sz="2000" dirty="0">
              <a:solidFill>
                <a:schemeClr val="tx1"/>
              </a:solidFill>
              <a:latin typeface="Tahoma" pitchFamily="34" charset="0"/>
              <a:ea typeface="Tahoma" pitchFamily="34" charset="0"/>
              <a:cs typeface="Tahoma" pitchFamily="34" charset="0"/>
            </a:endParaRPr>
          </a:p>
        </p:txBody>
      </p:sp>
      <p:sp>
        <p:nvSpPr>
          <p:cNvPr id="8" name="Text Box 3"/>
          <p:cNvSpPr txBox="1">
            <a:spLocks noChangeArrowheads="1"/>
          </p:cNvSpPr>
          <p:nvPr/>
        </p:nvSpPr>
        <p:spPr bwMode="auto">
          <a:xfrm>
            <a:off x="250825" y="188913"/>
            <a:ext cx="2141538" cy="457200"/>
          </a:xfrm>
          <a:prstGeom prst="rect">
            <a:avLst/>
          </a:prstGeom>
          <a:noFill/>
          <a:ln w="9525">
            <a:noFill/>
            <a:miter lim="800000"/>
            <a:headEnd/>
            <a:tailEnd/>
          </a:ln>
        </p:spPr>
        <p:txBody>
          <a:bodyPr wrap="none">
            <a:spAutoFit/>
          </a:bodyPr>
          <a:lstStyle/>
          <a:p>
            <a:pPr eaLnBrk="1" hangingPunct="1"/>
            <a:r>
              <a:rPr lang="en-GB" sz="1200" b="1" dirty="0">
                <a:solidFill>
                  <a:schemeClr val="tx1"/>
                </a:solidFill>
                <a:latin typeface="Arial" pitchFamily="34" charset="0"/>
                <a:cs typeface="Arial" pitchFamily="34" charset="0"/>
              </a:rPr>
              <a:t>Not to be quoted</a:t>
            </a:r>
          </a:p>
          <a:p>
            <a:pPr eaLnBrk="1" hangingPunct="1"/>
            <a:r>
              <a:rPr lang="en-US" sz="1200" b="1" dirty="0">
                <a:solidFill>
                  <a:schemeClr val="tx1"/>
                </a:solidFill>
                <a:latin typeface="Arial" pitchFamily="34" charset="0"/>
                <a:cs typeface="Arial" pitchFamily="34" charset="0"/>
              </a:rPr>
              <a:t>Adapted for demonstration</a:t>
            </a:r>
          </a:p>
        </p:txBody>
      </p:sp>
    </p:spTree>
    <p:extLst>
      <p:ext uri="{BB962C8B-B14F-4D97-AF65-F5344CB8AC3E}">
        <p14:creationId xmlns:p14="http://schemas.microsoft.com/office/powerpoint/2010/main" xmlns="" val="1358523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00:55/01:25</a:t>
            </a:r>
          </a:p>
          <a:p>
            <a:pPr lvl="1"/>
            <a:r>
              <a:rPr lang="en-GB" dirty="0" smtClean="0"/>
              <a:t>Categorizing and rating (40-60mins)</a:t>
            </a:r>
          </a:p>
          <a:p>
            <a:pPr lvl="1"/>
            <a:endParaRPr lang="en-GB" dirty="0"/>
          </a:p>
          <a:p>
            <a:pPr lvl="1">
              <a:buFontTx/>
              <a:buNone/>
            </a:pPr>
            <a:endParaRPr lang="en-GB" dirty="0" smtClean="0"/>
          </a:p>
        </p:txBody>
      </p:sp>
    </p:spTree>
    <p:extLst>
      <p:ext uri="{BB962C8B-B14F-4D97-AF65-F5344CB8AC3E}">
        <p14:creationId xmlns:p14="http://schemas.microsoft.com/office/powerpoint/2010/main" xmlns="" val="944152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6" name="Rectangle 2"/>
          <p:cNvSpPr>
            <a:spLocks noGrp="1" noChangeArrowheads="1"/>
          </p:cNvSpPr>
          <p:nvPr>
            <p:ph type="ctrTitle"/>
          </p:nvPr>
        </p:nvSpPr>
        <p:spPr>
          <a:xfrm>
            <a:off x="611560" y="3861048"/>
            <a:ext cx="7772400" cy="1470025"/>
          </a:xfrm>
        </p:spPr>
        <p:txBody>
          <a:bodyPr/>
          <a:lstStyle/>
          <a:p>
            <a:pPr lvl="1" algn="ctr">
              <a:defRPr/>
            </a:pPr>
            <a:r>
              <a:rPr lang="en-GB" sz="4800" dirty="0" smtClean="0"/>
              <a:t>Making Strategy: </a:t>
            </a:r>
            <a:br>
              <a:rPr lang="en-GB" sz="4800" dirty="0" smtClean="0"/>
            </a:br>
            <a:r>
              <a:rPr lang="en-GB" sz="3600" dirty="0" smtClean="0"/>
              <a:t>Mapping Out Strategic Success</a:t>
            </a:r>
            <a:br>
              <a:rPr lang="en-GB" sz="3600" dirty="0" smtClean="0"/>
            </a:br>
            <a:r>
              <a:rPr lang="en-GB" sz="3600" dirty="0"/>
              <a:t>Chapters 7 and 8</a:t>
            </a:r>
            <a:br>
              <a:rPr lang="en-GB" sz="3600" dirty="0"/>
            </a:br>
            <a:r>
              <a:rPr lang="en-GB" sz="3600" dirty="0" smtClean="0"/>
              <a:t/>
            </a:r>
            <a:br>
              <a:rPr lang="en-GB" sz="3600" dirty="0" smtClean="0"/>
            </a:br>
            <a:r>
              <a:rPr lang="en-GB" sz="3600" dirty="0" smtClean="0">
                <a:solidFill>
                  <a:srgbClr val="FF0000"/>
                </a:solidFill>
              </a:rPr>
              <a:t>Strategy </a:t>
            </a:r>
            <a:r>
              <a:rPr lang="en-GB" sz="3600" dirty="0">
                <a:solidFill>
                  <a:srgbClr val="FF0000"/>
                </a:solidFill>
              </a:rPr>
              <a:t>as Competitive </a:t>
            </a:r>
            <a:r>
              <a:rPr lang="en-GB" sz="3600" dirty="0" smtClean="0">
                <a:solidFill>
                  <a:srgbClr val="FF0000"/>
                </a:solidFill>
              </a:rPr>
              <a:t>Advantage</a:t>
            </a:r>
            <a:r>
              <a:rPr lang="en-GB" sz="3600" dirty="0" smtClean="0"/>
              <a:t> </a:t>
            </a:r>
            <a:r>
              <a:rPr lang="en-GB" sz="1800" dirty="0"/>
              <a:t/>
            </a:r>
            <a:br>
              <a:rPr lang="en-GB" sz="1800" dirty="0"/>
            </a:br>
            <a:r>
              <a:rPr lang="en-GB" sz="4800" dirty="0" smtClean="0"/>
              <a:t/>
            </a:r>
            <a:br>
              <a:rPr lang="en-GB" sz="4800" dirty="0" smtClean="0"/>
            </a:br>
            <a:r>
              <a:rPr lang="en-GB" sz="3200" dirty="0"/>
              <a:t>F</a:t>
            </a:r>
            <a:r>
              <a:rPr lang="en-GB" sz="3200" dirty="0" smtClean="0"/>
              <a:t>ran Ackermann and Colin Eden</a:t>
            </a:r>
          </a:p>
        </p:txBody>
      </p:sp>
    </p:spTree>
    <p:extLst>
      <p:ext uri="{BB962C8B-B14F-4D97-AF65-F5344CB8AC3E}">
        <p14:creationId xmlns:p14="http://schemas.microsoft.com/office/powerpoint/2010/main" xmlns="" val="2695825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659166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Thus, the steps, so far:	</a:t>
            </a:r>
            <a:endParaRPr lang="en-GB" dirty="0"/>
          </a:p>
        </p:txBody>
      </p:sp>
      <p:sp>
        <p:nvSpPr>
          <p:cNvPr id="3" name="Content Placeholder 2"/>
          <p:cNvSpPr>
            <a:spLocks noGrp="1"/>
          </p:cNvSpPr>
          <p:nvPr>
            <p:ph idx="1"/>
          </p:nvPr>
        </p:nvSpPr>
        <p:spPr>
          <a:xfrm>
            <a:off x="827584" y="1493024"/>
            <a:ext cx="7772400" cy="4114800"/>
          </a:xfrm>
        </p:spPr>
        <p:txBody>
          <a:bodyPr/>
          <a:lstStyle/>
          <a:p>
            <a:r>
              <a:rPr lang="en-GB" dirty="0" smtClean="0"/>
              <a:t>Throw up possible DCs</a:t>
            </a:r>
          </a:p>
          <a:p>
            <a:r>
              <a:rPr lang="en-GB" dirty="0" smtClean="0"/>
              <a:t>Word them so they express the distinctiveness</a:t>
            </a:r>
          </a:p>
          <a:p>
            <a:r>
              <a:rPr lang="en-GB" dirty="0" smtClean="0"/>
              <a:t>Categorize as DCO, DC, DA through discussion: and so add and refine</a:t>
            </a:r>
          </a:p>
          <a:p>
            <a:r>
              <a:rPr lang="en-GB" dirty="0" smtClean="0"/>
              <a:t>Place on a relative distinctiveness scale</a:t>
            </a:r>
          </a:p>
          <a:p>
            <a:r>
              <a:rPr lang="en-GB" dirty="0" smtClean="0"/>
              <a:t>ONLY at this stage add links and also ladder down to surface more</a:t>
            </a:r>
            <a:endParaRPr lang="en-GB" dirty="0"/>
          </a:p>
        </p:txBody>
      </p:sp>
      <p:sp>
        <p:nvSpPr>
          <p:cNvPr id="4" name="TextBox 3"/>
          <p:cNvSpPr txBox="1"/>
          <p:nvPr/>
        </p:nvSpPr>
        <p:spPr>
          <a:xfrm>
            <a:off x="6876256" y="5621672"/>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p218</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72885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490" name="Picture 8"/>
          <p:cNvPicPr>
            <a:picLocks noChangeAspect="1" noChangeArrowheads="1"/>
          </p:cNvPicPr>
          <p:nvPr/>
        </p:nvPicPr>
        <p:blipFill>
          <a:blip r:embed="rId3" cstate="print"/>
          <a:srcRect/>
          <a:stretch>
            <a:fillRect/>
          </a:stretch>
        </p:blipFill>
        <p:spPr bwMode="auto">
          <a:xfrm>
            <a:off x="0" y="261938"/>
            <a:ext cx="9144000" cy="6032500"/>
          </a:xfrm>
          <a:prstGeom prst="rect">
            <a:avLst/>
          </a:prstGeom>
          <a:noFill/>
          <a:ln w="12700">
            <a:noFill/>
            <a:miter lim="800000"/>
            <a:headEnd type="none" w="sm" len="sm"/>
            <a:tailEnd type="none" w="sm" len="sm"/>
          </a:ln>
        </p:spPr>
      </p:pic>
      <p:sp>
        <p:nvSpPr>
          <p:cNvPr id="2" name="TextBox 1"/>
          <p:cNvSpPr txBox="1"/>
          <p:nvPr/>
        </p:nvSpPr>
        <p:spPr>
          <a:xfrm>
            <a:off x="650994" y="548680"/>
            <a:ext cx="4425062" cy="1015663"/>
          </a:xfrm>
          <a:prstGeom prst="rect">
            <a:avLst/>
          </a:prstGeom>
          <a:noFill/>
        </p:spPr>
        <p:txBody>
          <a:bodyPr wrap="square" rtlCol="0">
            <a:spAutoFit/>
          </a:bodyPr>
          <a:lstStyle/>
          <a:p>
            <a:r>
              <a:rPr lang="en-GB"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An example of laddering down</a:t>
            </a:r>
          </a:p>
          <a:p>
            <a:r>
              <a:rPr lang="en-GB" sz="1200" dirty="0" smtClean="0">
                <a:solidFill>
                  <a:schemeClr val="tx1"/>
                </a:solidFill>
                <a:latin typeface="Tahoma" pitchFamily="34" charset="0"/>
                <a:ea typeface="Tahoma" pitchFamily="34" charset="0"/>
                <a:cs typeface="Tahoma" pitchFamily="34" charset="0"/>
              </a:rPr>
              <a:t>From </a:t>
            </a:r>
            <a:r>
              <a:rPr lang="en-GB" sz="1200" dirty="0">
                <a:solidFill>
                  <a:schemeClr val="tx1"/>
                </a:solidFill>
                <a:latin typeface="Tahoma" pitchFamily="34" charset="0"/>
                <a:ea typeface="Tahoma" pitchFamily="34" charset="0"/>
                <a:cs typeface="Tahoma" pitchFamily="34" charset="0"/>
              </a:rPr>
              <a:t>Ackermann, F. and Eden, C. Strategic Management of Stakeholders theory and practice. Long Range Planning. 2011; 44(3)179-196.</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0418"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182275" name="Rectangle 3"/>
          <p:cNvSpPr>
            <a:spLocks noGrp="1" noChangeArrowheads="1"/>
          </p:cNvSpPr>
          <p:nvPr>
            <p:ph type="body" idx="1"/>
          </p:nvPr>
        </p:nvSpPr>
        <p:spPr>
          <a:xfrm>
            <a:off x="683568" y="2492896"/>
            <a:ext cx="7772400" cy="4114800"/>
          </a:xfrm>
        </p:spPr>
        <p:txBody>
          <a:bodyPr/>
          <a:lstStyle/>
          <a:p>
            <a:r>
              <a:rPr lang="en-GB" dirty="0" smtClean="0">
                <a:solidFill>
                  <a:schemeClr val="bg1">
                    <a:lumMod val="65000"/>
                  </a:schemeClr>
                </a:solidFill>
              </a:rPr>
              <a:t>Target: categorize all statements and reword as appropriate to capture COMPETENCES</a:t>
            </a:r>
          </a:p>
          <a:p>
            <a:r>
              <a:rPr lang="en-GB" dirty="0" smtClean="0">
                <a:solidFill>
                  <a:schemeClr val="bg1">
                    <a:lumMod val="65000"/>
                  </a:schemeClr>
                </a:solidFill>
              </a:rPr>
              <a:t>Rate them for relative distinctiveness</a:t>
            </a:r>
          </a:p>
          <a:p>
            <a:r>
              <a:rPr lang="en-GB" dirty="0" smtClean="0"/>
              <a:t>Add links and ladder down</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01:20/02:05</a:t>
            </a:r>
          </a:p>
          <a:p>
            <a:pPr lvl="1"/>
            <a:r>
              <a:rPr lang="en-GB" dirty="0" smtClean="0"/>
              <a:t>Mapping a competence network (25-40mins)</a:t>
            </a:r>
          </a:p>
          <a:p>
            <a:pPr lvl="1"/>
            <a:endParaRPr lang="en-GB" dirty="0"/>
          </a:p>
          <a:p>
            <a:pPr lvl="1">
              <a:buFontTx/>
              <a:buNone/>
            </a:pPr>
            <a:endParaRPr lang="en-GB" dirty="0" smtClean="0"/>
          </a:p>
        </p:txBody>
      </p:sp>
    </p:spTree>
    <p:extLst>
      <p:ext uri="{BB962C8B-B14F-4D97-AF65-F5344CB8AC3E}">
        <p14:creationId xmlns:p14="http://schemas.microsoft.com/office/powerpoint/2010/main" xmlns="" val="3848269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164290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538" name="Rectangle 2"/>
          <p:cNvSpPr>
            <a:spLocks noGrp="1" noChangeArrowheads="1"/>
          </p:cNvSpPr>
          <p:nvPr>
            <p:ph type="title"/>
          </p:nvPr>
        </p:nvSpPr>
        <p:spPr/>
        <p:txBody>
          <a:bodyPr/>
          <a:lstStyle/>
          <a:p>
            <a:pPr>
              <a:defRPr/>
            </a:pPr>
            <a:r>
              <a:rPr lang="en-GB" smtClean="0"/>
              <a:t>Patterns…?</a:t>
            </a:r>
          </a:p>
        </p:txBody>
      </p:sp>
      <p:sp>
        <p:nvSpPr>
          <p:cNvPr id="188419" name="Rectangle 3"/>
          <p:cNvSpPr>
            <a:spLocks noGrp="1" noChangeArrowheads="1"/>
          </p:cNvSpPr>
          <p:nvPr>
            <p:ph type="body" idx="1"/>
          </p:nvPr>
        </p:nvSpPr>
        <p:spPr>
          <a:xfrm>
            <a:off x="755650" y="1628775"/>
            <a:ext cx="7772400" cy="4114800"/>
          </a:xfrm>
        </p:spPr>
        <p:txBody>
          <a:bodyPr/>
          <a:lstStyle/>
          <a:p>
            <a:pPr>
              <a:lnSpc>
                <a:spcPct val="80000"/>
              </a:lnSpc>
            </a:pPr>
            <a:r>
              <a:rPr lang="en-GB" sz="2000" smtClean="0"/>
              <a:t>It is the way in which one competence supports or sustains another, and that, in turn, supports another, that can be distinctive (as well as possibly being distinctive competences in their own right) </a:t>
            </a:r>
            <a:endParaRPr lang="en-GB" sz="2000" i="1" smtClean="0"/>
          </a:p>
          <a:p>
            <a:pPr>
              <a:lnSpc>
                <a:spcPct val="80000"/>
              </a:lnSpc>
            </a:pPr>
            <a:r>
              <a:rPr lang="en-GB" sz="2000" smtClean="0"/>
              <a:t>A pivotal distinctive competence is usually the combination of a particular unique pattern of interrelated competences, where </a:t>
            </a:r>
            <a:r>
              <a:rPr lang="en-GB" sz="2000" i="1" smtClean="0"/>
              <a:t>it is the pattern that is distinctive</a:t>
            </a:r>
            <a:r>
              <a:rPr lang="en-GB" sz="2000" smtClean="0"/>
              <a:t>.  </a:t>
            </a:r>
          </a:p>
          <a:p>
            <a:pPr lvl="1">
              <a:lnSpc>
                <a:spcPct val="80000"/>
              </a:lnSpc>
            </a:pPr>
            <a:r>
              <a:rPr lang="en-GB" sz="1800" smtClean="0"/>
              <a:t>For example, when that pattern is self-sustaining (a virtuous cycle of competences) then the pattern is of particular importance. </a:t>
            </a:r>
          </a:p>
          <a:p>
            <a:pPr lvl="2">
              <a:lnSpc>
                <a:spcPct val="80000"/>
              </a:lnSpc>
              <a:buFontTx/>
              <a:buNone/>
            </a:pPr>
            <a:r>
              <a:rPr lang="en-GB" sz="1600" smtClean="0"/>
              <a:t>“Southwest Airlines developed knowledge and skills that enable it to operate at much lower cost than other major airlines.  Competitors that tried to imitate Southwest were not as successful because Southwest built a </a:t>
            </a:r>
            <a:r>
              <a:rPr lang="en-GB" sz="1600" i="1" smtClean="0"/>
              <a:t>system of reinforcing competences</a:t>
            </a:r>
            <a:r>
              <a:rPr lang="en-GB" sz="1600" smtClean="0"/>
              <a:t> that continue to provide the airline with competitive advantage over time” King et al. (2001) (our italics). </a:t>
            </a:r>
          </a:p>
          <a:p>
            <a:pPr lvl="1">
              <a:lnSpc>
                <a:spcPct val="80000"/>
              </a:lnSpc>
            </a:pPr>
            <a:endParaRPr lang="en-GB" sz="1800" smtClean="0"/>
          </a:p>
        </p:txBody>
      </p:sp>
      <p:sp>
        <p:nvSpPr>
          <p:cNvPr id="4" name="TextBox 3"/>
          <p:cNvSpPr txBox="1"/>
          <p:nvPr/>
        </p:nvSpPr>
        <p:spPr>
          <a:xfrm>
            <a:off x="6660232" y="54868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p219</a:t>
            </a:r>
            <a:endParaRPr lang="en-GB" sz="1800" i="1" dirty="0">
              <a:solidFill>
                <a:srgbClr val="00B050"/>
              </a:solidFill>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Pattern Discovery….</a:t>
            </a:r>
            <a:endParaRPr lang="en-GB" dirty="0"/>
          </a:p>
        </p:txBody>
      </p:sp>
    </p:spTree>
    <p:extLst>
      <p:ext uri="{BB962C8B-B14F-4D97-AF65-F5344CB8AC3E}">
        <p14:creationId xmlns:p14="http://schemas.microsoft.com/office/powerpoint/2010/main" xmlns="" val="37657443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826" name="Picture 3"/>
          <p:cNvPicPr>
            <a:picLocks noChangeAspect="1" noChangeArrowheads="1"/>
          </p:cNvPicPr>
          <p:nvPr/>
        </p:nvPicPr>
        <p:blipFill>
          <a:blip r:embed="rId3" cstate="print"/>
          <a:srcRect/>
          <a:stretch>
            <a:fillRect/>
          </a:stretch>
        </p:blipFill>
        <p:spPr bwMode="auto">
          <a:xfrm>
            <a:off x="304800" y="0"/>
            <a:ext cx="8305800" cy="6051550"/>
          </a:xfrm>
          <a:prstGeom prst="rect">
            <a:avLst/>
          </a:prstGeom>
          <a:noFill/>
          <a:ln w="9525">
            <a:noFill/>
            <a:miter lim="800000"/>
            <a:headEnd/>
            <a:tailEnd/>
          </a:ln>
        </p:spPr>
      </p:pic>
      <p:sp>
        <p:nvSpPr>
          <p:cNvPr id="205827" name="Text Box 4"/>
          <p:cNvSpPr txBox="1">
            <a:spLocks noChangeArrowheads="1"/>
          </p:cNvSpPr>
          <p:nvPr/>
        </p:nvSpPr>
        <p:spPr bwMode="auto">
          <a:xfrm>
            <a:off x="1905000" y="5105400"/>
            <a:ext cx="5807075" cy="830997"/>
          </a:xfrm>
          <a:prstGeom prst="rect">
            <a:avLst/>
          </a:prstGeom>
          <a:noFill/>
          <a:ln w="9525">
            <a:noFill/>
            <a:miter lim="800000"/>
            <a:headEnd/>
            <a:tailEnd/>
          </a:ln>
        </p:spPr>
        <p:txBody>
          <a:bodyPr>
            <a:spAutoFit/>
          </a:bodyPr>
          <a:lstStyle/>
          <a:p>
            <a:pPr eaLnBrk="1" hangingPunct="1"/>
            <a:r>
              <a:rPr lang="en-GB" dirty="0">
                <a:solidFill>
                  <a:schemeClr val="tx1"/>
                </a:solidFill>
                <a:latin typeface="Tahoma" pitchFamily="34" charset="0"/>
                <a:cs typeface="Tahoma" pitchFamily="34" charset="0"/>
              </a:rPr>
              <a:t>A Distinctive Competence arising from a Feedback Loop of </a:t>
            </a:r>
            <a:r>
              <a:rPr lang="en-GB" dirty="0" smtClean="0">
                <a:solidFill>
                  <a:schemeClr val="tx1"/>
                </a:solidFill>
                <a:latin typeface="Tahoma" pitchFamily="34" charset="0"/>
                <a:cs typeface="Tahoma" pitchFamily="34" charset="0"/>
              </a:rPr>
              <a:t>Competencies</a:t>
            </a:r>
            <a:endParaRPr lang="en-GB" dirty="0">
              <a:solidFill>
                <a:schemeClr val="tx1"/>
              </a:solidFill>
              <a:latin typeface="Tahoma" pitchFamily="34" charset="0"/>
              <a:cs typeface="Tahoma" pitchFamily="34" charset="0"/>
            </a:endParaRPr>
          </a:p>
        </p:txBody>
      </p:sp>
      <p:grpSp>
        <p:nvGrpSpPr>
          <p:cNvPr id="205828" name="Group 5"/>
          <p:cNvGrpSpPr>
            <a:grpSpLocks/>
          </p:cNvGrpSpPr>
          <p:nvPr/>
        </p:nvGrpSpPr>
        <p:grpSpPr bwMode="auto">
          <a:xfrm>
            <a:off x="3868738" y="2566988"/>
            <a:ext cx="990600" cy="838200"/>
            <a:chOff x="3888" y="2928"/>
            <a:chExt cx="768" cy="672"/>
          </a:xfrm>
        </p:grpSpPr>
        <p:sp>
          <p:nvSpPr>
            <p:cNvPr id="205829" name="Oval 6"/>
            <p:cNvSpPr>
              <a:spLocks noChangeArrowheads="1"/>
            </p:cNvSpPr>
            <p:nvPr/>
          </p:nvSpPr>
          <p:spPr bwMode="auto">
            <a:xfrm>
              <a:off x="3888" y="2976"/>
              <a:ext cx="768" cy="624"/>
            </a:xfrm>
            <a:prstGeom prst="ellipse">
              <a:avLst/>
            </a:prstGeom>
            <a:noFill/>
            <a:ln w="38100">
              <a:solidFill>
                <a:schemeClr val="tx1"/>
              </a:solidFill>
              <a:round/>
              <a:headEnd/>
              <a:tailEnd/>
            </a:ln>
          </p:spPr>
          <p:txBody>
            <a:bodyPr wrap="none" anchor="ctr"/>
            <a:lstStyle/>
            <a:p>
              <a:endParaRPr lang="en-GB"/>
            </a:p>
          </p:txBody>
        </p:sp>
        <p:sp>
          <p:nvSpPr>
            <p:cNvPr id="205830" name="Line 7"/>
            <p:cNvSpPr>
              <a:spLocks noChangeShapeType="1"/>
            </p:cNvSpPr>
            <p:nvPr/>
          </p:nvSpPr>
          <p:spPr bwMode="auto">
            <a:xfrm flipV="1">
              <a:off x="4320" y="2928"/>
              <a:ext cx="144" cy="48"/>
            </a:xfrm>
            <a:prstGeom prst="line">
              <a:avLst/>
            </a:prstGeom>
            <a:noFill/>
            <a:ln w="38100">
              <a:solidFill>
                <a:schemeClr val="tx1"/>
              </a:solidFill>
              <a:round/>
              <a:headEnd/>
              <a:tailEnd/>
            </a:ln>
          </p:spPr>
          <p:txBody>
            <a:bodyPr/>
            <a:lstStyle/>
            <a:p>
              <a:endParaRPr lang="en-GB"/>
            </a:p>
          </p:txBody>
        </p:sp>
        <p:sp>
          <p:nvSpPr>
            <p:cNvPr id="205831" name="Line 8"/>
            <p:cNvSpPr>
              <a:spLocks noChangeShapeType="1"/>
            </p:cNvSpPr>
            <p:nvPr/>
          </p:nvSpPr>
          <p:spPr bwMode="auto">
            <a:xfrm>
              <a:off x="4320" y="2976"/>
              <a:ext cx="96" cy="96"/>
            </a:xfrm>
            <a:prstGeom prst="line">
              <a:avLst/>
            </a:prstGeom>
            <a:noFill/>
            <a:ln w="38100">
              <a:solidFill>
                <a:schemeClr val="tx1"/>
              </a:solidFill>
              <a:round/>
              <a:headEnd/>
              <a:tailEnd/>
            </a:ln>
          </p:spPr>
          <p:txBody>
            <a:bodyPr/>
            <a:lstStyle/>
            <a:p>
              <a:endParaRPr lang="en-GB"/>
            </a:p>
          </p:txBody>
        </p:sp>
        <p:sp>
          <p:nvSpPr>
            <p:cNvPr id="205832" name="Rectangle 9"/>
            <p:cNvSpPr>
              <a:spLocks noChangeArrowheads="1"/>
            </p:cNvSpPr>
            <p:nvPr/>
          </p:nvSpPr>
          <p:spPr bwMode="auto">
            <a:xfrm>
              <a:off x="4176" y="2928"/>
              <a:ext cx="144" cy="144"/>
            </a:xfrm>
            <a:prstGeom prst="rect">
              <a:avLst/>
            </a:prstGeom>
            <a:solidFill>
              <a:schemeClr val="bg1"/>
            </a:solidFill>
            <a:ln w="9525">
              <a:noFill/>
              <a:miter lim="800000"/>
              <a:headEnd/>
              <a:tailEnd/>
            </a:ln>
          </p:spPr>
          <p:txBody>
            <a:bodyPr wrap="none" anchor="ctr"/>
            <a:lstStyle/>
            <a:p>
              <a:endParaRPr lang="en-GB"/>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850" name="Picture 4"/>
          <p:cNvPicPr>
            <a:picLocks noChangeAspect="1" noChangeArrowheads="1"/>
          </p:cNvPicPr>
          <p:nvPr/>
        </p:nvPicPr>
        <p:blipFill>
          <a:blip r:embed="rId2" cstate="print"/>
          <a:srcRect/>
          <a:stretch>
            <a:fillRect/>
          </a:stretch>
        </p:blipFill>
        <p:spPr bwMode="auto">
          <a:xfrm>
            <a:off x="-457200" y="-387350"/>
            <a:ext cx="9601200" cy="6315075"/>
          </a:xfrm>
          <a:prstGeom prst="rect">
            <a:avLst/>
          </a:prstGeom>
          <a:noFill/>
          <a:ln w="12700">
            <a:noFill/>
            <a:miter lim="800000"/>
            <a:headEnd type="none" w="sm" len="sm"/>
            <a:tailEnd type="none" w="sm" len="sm"/>
          </a:ln>
        </p:spPr>
      </p:pic>
      <p:grpSp>
        <p:nvGrpSpPr>
          <p:cNvPr id="206851" name="Group 5"/>
          <p:cNvGrpSpPr>
            <a:grpSpLocks/>
          </p:cNvGrpSpPr>
          <p:nvPr/>
        </p:nvGrpSpPr>
        <p:grpSpPr bwMode="auto">
          <a:xfrm>
            <a:off x="3868738" y="2566988"/>
            <a:ext cx="990600" cy="838200"/>
            <a:chOff x="3888" y="2928"/>
            <a:chExt cx="768" cy="672"/>
          </a:xfrm>
        </p:grpSpPr>
        <p:sp>
          <p:nvSpPr>
            <p:cNvPr id="206854" name="Oval 6"/>
            <p:cNvSpPr>
              <a:spLocks noChangeArrowheads="1"/>
            </p:cNvSpPr>
            <p:nvPr/>
          </p:nvSpPr>
          <p:spPr bwMode="auto">
            <a:xfrm>
              <a:off x="3888" y="2976"/>
              <a:ext cx="768" cy="624"/>
            </a:xfrm>
            <a:prstGeom prst="ellipse">
              <a:avLst/>
            </a:prstGeom>
            <a:noFill/>
            <a:ln w="38100">
              <a:solidFill>
                <a:schemeClr val="tx1"/>
              </a:solidFill>
              <a:round/>
              <a:headEnd/>
              <a:tailEnd/>
            </a:ln>
          </p:spPr>
          <p:txBody>
            <a:bodyPr wrap="none" anchor="ctr"/>
            <a:lstStyle/>
            <a:p>
              <a:endParaRPr lang="en-GB"/>
            </a:p>
          </p:txBody>
        </p:sp>
        <p:sp>
          <p:nvSpPr>
            <p:cNvPr id="206855" name="Line 7"/>
            <p:cNvSpPr>
              <a:spLocks noChangeShapeType="1"/>
            </p:cNvSpPr>
            <p:nvPr/>
          </p:nvSpPr>
          <p:spPr bwMode="auto">
            <a:xfrm flipV="1">
              <a:off x="4320" y="2928"/>
              <a:ext cx="144" cy="48"/>
            </a:xfrm>
            <a:prstGeom prst="line">
              <a:avLst/>
            </a:prstGeom>
            <a:noFill/>
            <a:ln w="38100">
              <a:solidFill>
                <a:schemeClr val="tx1"/>
              </a:solidFill>
              <a:round/>
              <a:headEnd/>
              <a:tailEnd/>
            </a:ln>
          </p:spPr>
          <p:txBody>
            <a:bodyPr/>
            <a:lstStyle/>
            <a:p>
              <a:endParaRPr lang="en-GB"/>
            </a:p>
          </p:txBody>
        </p:sp>
        <p:sp>
          <p:nvSpPr>
            <p:cNvPr id="206856" name="Line 8"/>
            <p:cNvSpPr>
              <a:spLocks noChangeShapeType="1"/>
            </p:cNvSpPr>
            <p:nvPr/>
          </p:nvSpPr>
          <p:spPr bwMode="auto">
            <a:xfrm>
              <a:off x="4320" y="2976"/>
              <a:ext cx="96" cy="96"/>
            </a:xfrm>
            <a:prstGeom prst="line">
              <a:avLst/>
            </a:prstGeom>
            <a:noFill/>
            <a:ln w="38100">
              <a:solidFill>
                <a:schemeClr val="tx1"/>
              </a:solidFill>
              <a:round/>
              <a:headEnd/>
              <a:tailEnd/>
            </a:ln>
          </p:spPr>
          <p:txBody>
            <a:bodyPr/>
            <a:lstStyle/>
            <a:p>
              <a:endParaRPr lang="en-GB"/>
            </a:p>
          </p:txBody>
        </p:sp>
        <p:sp>
          <p:nvSpPr>
            <p:cNvPr id="206857" name="Rectangle 9"/>
            <p:cNvSpPr>
              <a:spLocks noChangeArrowheads="1"/>
            </p:cNvSpPr>
            <p:nvPr/>
          </p:nvSpPr>
          <p:spPr bwMode="auto">
            <a:xfrm>
              <a:off x="4176" y="2928"/>
              <a:ext cx="144" cy="144"/>
            </a:xfrm>
            <a:prstGeom prst="rect">
              <a:avLst/>
            </a:prstGeom>
            <a:solidFill>
              <a:schemeClr val="bg1"/>
            </a:solidFill>
            <a:ln w="9525">
              <a:noFill/>
              <a:miter lim="800000"/>
              <a:headEnd/>
              <a:tailEnd/>
            </a:ln>
          </p:spPr>
          <p:txBody>
            <a:bodyPr wrap="none" anchor="ctr"/>
            <a:lstStyle/>
            <a:p>
              <a:endParaRPr lang="en-GB"/>
            </a:p>
          </p:txBody>
        </p:sp>
      </p:grpSp>
      <p:sp>
        <p:nvSpPr>
          <p:cNvPr id="206852" name="Text Box 10"/>
          <p:cNvSpPr txBox="1">
            <a:spLocks noChangeArrowheads="1"/>
          </p:cNvSpPr>
          <p:nvPr/>
        </p:nvSpPr>
        <p:spPr bwMode="auto">
          <a:xfrm>
            <a:off x="1763713" y="4868863"/>
            <a:ext cx="5807075" cy="822325"/>
          </a:xfrm>
          <a:prstGeom prst="rect">
            <a:avLst/>
          </a:prstGeom>
          <a:noFill/>
          <a:ln w="9525">
            <a:noFill/>
            <a:miter lim="800000"/>
            <a:headEnd/>
            <a:tailEnd/>
          </a:ln>
        </p:spPr>
        <p:txBody>
          <a:bodyPr>
            <a:spAutoFit/>
          </a:bodyPr>
          <a:lstStyle/>
          <a:p>
            <a:pPr eaLnBrk="1" hangingPunct="1"/>
            <a:r>
              <a:rPr lang="en-GB">
                <a:solidFill>
                  <a:schemeClr val="tx1"/>
                </a:solidFill>
                <a:latin typeface="Tahoma" pitchFamily="34" charset="0"/>
                <a:cs typeface="Tahoma" pitchFamily="34" charset="0"/>
              </a:rPr>
              <a:t>A Distinctive Competence sustained by a being a part of a Feedback Loop</a:t>
            </a:r>
          </a:p>
        </p:txBody>
      </p:sp>
      <p:sp>
        <p:nvSpPr>
          <p:cNvPr id="206853" name="TextBox 8"/>
          <p:cNvSpPr txBox="1">
            <a:spLocks noChangeArrowheads="1"/>
          </p:cNvSpPr>
          <p:nvPr/>
        </p:nvSpPr>
        <p:spPr bwMode="auto">
          <a:xfrm>
            <a:off x="1143000" y="0"/>
            <a:ext cx="6380163" cy="830263"/>
          </a:xfrm>
          <a:prstGeom prst="rect">
            <a:avLst/>
          </a:prstGeom>
          <a:noFill/>
          <a:ln w="9525">
            <a:noFill/>
            <a:miter lim="800000"/>
            <a:headEnd/>
            <a:tailEnd/>
          </a:ln>
        </p:spPr>
        <p:txBody>
          <a:bodyPr wrap="none">
            <a:spAutoFit/>
          </a:bodyPr>
          <a:lstStyle/>
          <a:p>
            <a:r>
              <a:rPr lang="en-GB">
                <a:solidFill>
                  <a:schemeClr val="tx1"/>
                </a:solidFill>
                <a:latin typeface="Tahoma" pitchFamily="34" charset="0"/>
                <a:cs typeface="Tahoma" pitchFamily="34" charset="0"/>
              </a:rPr>
              <a:t>NOTE: a historical asset CANNOT be in a loop</a:t>
            </a:r>
          </a:p>
          <a:p>
            <a:r>
              <a:rPr lang="en-GB">
                <a:solidFill>
                  <a:schemeClr val="tx1"/>
                </a:solidFill>
                <a:latin typeface="Tahoma" pitchFamily="34" charset="0"/>
                <a:cs typeface="Tahoma" pitchFamily="34" charset="0"/>
              </a:rPr>
              <a:t>Every node must be a variable!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7759700" cy="1149350"/>
          </a:xfrm>
        </p:spPr>
        <p:txBody>
          <a:bodyPr/>
          <a:lstStyle/>
          <a:p>
            <a:r>
              <a:rPr lang="en-GB" sz="3600" dirty="0"/>
              <a:t>Please note, these slides are designed to be used in addition to the </a:t>
            </a:r>
            <a:r>
              <a:rPr lang="en-GB" sz="3600" dirty="0" smtClean="0"/>
              <a:t>book: </a:t>
            </a:r>
            <a:br>
              <a:rPr lang="en-GB" sz="3600" dirty="0" smtClean="0"/>
            </a:br>
            <a:r>
              <a:rPr lang="en-GB" sz="2400" dirty="0" smtClean="0"/>
              <a:t>Making </a:t>
            </a:r>
            <a:r>
              <a:rPr lang="en-GB" sz="2400" dirty="0"/>
              <a:t>Strategy: Mapping Out Strategic </a:t>
            </a:r>
            <a:r>
              <a:rPr lang="en-GB" sz="2400" dirty="0" smtClean="0"/>
              <a:t>Success. by Ackermann &amp; Eden, Sage, 2011</a:t>
            </a:r>
            <a:endParaRPr lang="en-GB" sz="3200" dirty="0"/>
          </a:p>
        </p:txBody>
      </p:sp>
      <p:sp>
        <p:nvSpPr>
          <p:cNvPr id="3" name="Content Placeholder 2"/>
          <p:cNvSpPr>
            <a:spLocks noGrp="1"/>
          </p:cNvSpPr>
          <p:nvPr>
            <p:ph idx="1"/>
          </p:nvPr>
        </p:nvSpPr>
        <p:spPr>
          <a:xfrm>
            <a:off x="755576" y="3501008"/>
            <a:ext cx="7772400" cy="4114800"/>
          </a:xfrm>
        </p:spPr>
        <p:txBody>
          <a:bodyPr/>
          <a:lstStyle/>
          <a:p>
            <a:r>
              <a:rPr lang="en-GB" sz="2400" dirty="0" smtClean="0"/>
              <a:t>They </a:t>
            </a:r>
            <a:r>
              <a:rPr lang="en-GB" sz="2400" dirty="0"/>
              <a:t>are not designed to be used in a ‘stand-alone’ manner, or to replicate theory and practice presented in the </a:t>
            </a:r>
            <a:r>
              <a:rPr lang="en-GB" sz="2400" dirty="0" smtClean="0"/>
              <a:t>book.</a:t>
            </a:r>
          </a:p>
          <a:p>
            <a:r>
              <a:rPr lang="en-GB" sz="2400" dirty="0" smtClean="0"/>
              <a:t>The </a:t>
            </a:r>
            <a:r>
              <a:rPr lang="en-GB" sz="2400" dirty="0"/>
              <a:t>assignment design represents one possibility for a </a:t>
            </a:r>
            <a:r>
              <a:rPr lang="en-GB" sz="2400" dirty="0" smtClean="0"/>
              <a:t>20 </a:t>
            </a:r>
            <a:r>
              <a:rPr lang="en-GB" sz="2400" dirty="0"/>
              <a:t>credit MBA </a:t>
            </a:r>
            <a:r>
              <a:rPr lang="en-GB" sz="2400" dirty="0" smtClean="0"/>
              <a:t>course (thus each of the 4 parts represents </a:t>
            </a:r>
            <a:r>
              <a:rPr lang="en-GB" sz="2400" dirty="0" err="1" smtClean="0"/>
              <a:t>approx</a:t>
            </a:r>
            <a:r>
              <a:rPr lang="en-GB" sz="2400" dirty="0" smtClean="0"/>
              <a:t> 5 credits + Closure).</a:t>
            </a:r>
            <a:endParaRPr lang="en-GB" sz="2400" dirty="0"/>
          </a:p>
        </p:txBody>
      </p:sp>
    </p:spTree>
    <p:extLst>
      <p:ext uri="{BB962C8B-B14F-4D97-AF65-F5344CB8AC3E}">
        <p14:creationId xmlns:p14="http://schemas.microsoft.com/office/powerpoint/2010/main" xmlns="" val="1920046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7874" name="Group 1026"/>
          <p:cNvGrpSpPr>
            <a:grpSpLocks/>
          </p:cNvGrpSpPr>
          <p:nvPr/>
        </p:nvGrpSpPr>
        <p:grpSpPr bwMode="auto">
          <a:xfrm>
            <a:off x="0" y="0"/>
            <a:ext cx="9144000" cy="6662738"/>
            <a:chOff x="0" y="0"/>
            <a:chExt cx="5760" cy="4197"/>
          </a:xfrm>
        </p:grpSpPr>
        <p:pic>
          <p:nvPicPr>
            <p:cNvPr id="207875" name="Picture 1027"/>
            <p:cNvPicPr>
              <a:picLocks noChangeAspect="1" noChangeArrowheads="1"/>
            </p:cNvPicPr>
            <p:nvPr/>
          </p:nvPicPr>
          <p:blipFill>
            <a:blip r:embed="rId3" cstate="print"/>
            <a:srcRect/>
            <a:stretch>
              <a:fillRect/>
            </a:stretch>
          </p:blipFill>
          <p:spPr bwMode="auto">
            <a:xfrm>
              <a:off x="0" y="0"/>
              <a:ext cx="5760" cy="4197"/>
            </a:xfrm>
            <a:prstGeom prst="rect">
              <a:avLst/>
            </a:prstGeom>
            <a:noFill/>
            <a:ln w="9525">
              <a:noFill/>
              <a:miter lim="800000"/>
              <a:headEnd/>
              <a:tailEnd/>
            </a:ln>
          </p:spPr>
        </p:pic>
        <p:grpSp>
          <p:nvGrpSpPr>
            <p:cNvPr id="207876" name="Group 1028"/>
            <p:cNvGrpSpPr>
              <a:grpSpLocks/>
            </p:cNvGrpSpPr>
            <p:nvPr/>
          </p:nvGrpSpPr>
          <p:grpSpPr bwMode="auto">
            <a:xfrm>
              <a:off x="2448" y="1776"/>
              <a:ext cx="768" cy="672"/>
              <a:chOff x="3888" y="2928"/>
              <a:chExt cx="768" cy="672"/>
            </a:xfrm>
          </p:grpSpPr>
          <p:sp>
            <p:nvSpPr>
              <p:cNvPr id="207878" name="Oval 1029"/>
              <p:cNvSpPr>
                <a:spLocks noChangeArrowheads="1"/>
              </p:cNvSpPr>
              <p:nvPr/>
            </p:nvSpPr>
            <p:spPr bwMode="auto">
              <a:xfrm>
                <a:off x="3888" y="2976"/>
                <a:ext cx="768" cy="624"/>
              </a:xfrm>
              <a:prstGeom prst="ellipse">
                <a:avLst/>
              </a:prstGeom>
              <a:noFill/>
              <a:ln w="38100">
                <a:solidFill>
                  <a:schemeClr val="tx1"/>
                </a:solidFill>
                <a:round/>
                <a:headEnd/>
                <a:tailEnd/>
              </a:ln>
            </p:spPr>
            <p:txBody>
              <a:bodyPr wrap="none" anchor="ctr"/>
              <a:lstStyle/>
              <a:p>
                <a:endParaRPr lang="en-GB"/>
              </a:p>
            </p:txBody>
          </p:sp>
          <p:sp>
            <p:nvSpPr>
              <p:cNvPr id="207879" name="Line 1030"/>
              <p:cNvSpPr>
                <a:spLocks noChangeShapeType="1"/>
              </p:cNvSpPr>
              <p:nvPr/>
            </p:nvSpPr>
            <p:spPr bwMode="auto">
              <a:xfrm flipV="1">
                <a:off x="4320" y="2928"/>
                <a:ext cx="144" cy="48"/>
              </a:xfrm>
              <a:prstGeom prst="line">
                <a:avLst/>
              </a:prstGeom>
              <a:noFill/>
              <a:ln w="38100">
                <a:solidFill>
                  <a:schemeClr val="tx1"/>
                </a:solidFill>
                <a:round/>
                <a:headEnd/>
                <a:tailEnd/>
              </a:ln>
            </p:spPr>
            <p:txBody>
              <a:bodyPr/>
              <a:lstStyle/>
              <a:p>
                <a:endParaRPr lang="en-GB"/>
              </a:p>
            </p:txBody>
          </p:sp>
          <p:sp>
            <p:nvSpPr>
              <p:cNvPr id="207880" name="Line 1031"/>
              <p:cNvSpPr>
                <a:spLocks noChangeShapeType="1"/>
              </p:cNvSpPr>
              <p:nvPr/>
            </p:nvSpPr>
            <p:spPr bwMode="auto">
              <a:xfrm>
                <a:off x="4320" y="2976"/>
                <a:ext cx="96" cy="96"/>
              </a:xfrm>
              <a:prstGeom prst="line">
                <a:avLst/>
              </a:prstGeom>
              <a:noFill/>
              <a:ln w="38100">
                <a:solidFill>
                  <a:schemeClr val="tx1"/>
                </a:solidFill>
                <a:round/>
                <a:headEnd/>
                <a:tailEnd/>
              </a:ln>
            </p:spPr>
            <p:txBody>
              <a:bodyPr/>
              <a:lstStyle/>
              <a:p>
                <a:endParaRPr lang="en-GB"/>
              </a:p>
            </p:txBody>
          </p:sp>
          <p:sp>
            <p:nvSpPr>
              <p:cNvPr id="207881" name="Rectangle 1032"/>
              <p:cNvSpPr>
                <a:spLocks noChangeArrowheads="1"/>
              </p:cNvSpPr>
              <p:nvPr/>
            </p:nvSpPr>
            <p:spPr bwMode="auto">
              <a:xfrm>
                <a:off x="4176" y="2928"/>
                <a:ext cx="144" cy="144"/>
              </a:xfrm>
              <a:prstGeom prst="rect">
                <a:avLst/>
              </a:prstGeom>
              <a:solidFill>
                <a:schemeClr val="bg1"/>
              </a:solidFill>
              <a:ln w="9525">
                <a:noFill/>
                <a:miter lim="800000"/>
                <a:headEnd/>
                <a:tailEnd/>
              </a:ln>
            </p:spPr>
            <p:txBody>
              <a:bodyPr wrap="none" anchor="ctr"/>
              <a:lstStyle/>
              <a:p>
                <a:endParaRPr lang="en-GB"/>
              </a:p>
            </p:txBody>
          </p:sp>
        </p:grpSp>
        <p:sp>
          <p:nvSpPr>
            <p:cNvPr id="207877" name="Text Box 1033"/>
            <p:cNvSpPr txBox="1">
              <a:spLocks noChangeArrowheads="1"/>
            </p:cNvSpPr>
            <p:nvPr/>
          </p:nvSpPr>
          <p:spPr bwMode="auto">
            <a:xfrm>
              <a:off x="1056" y="3408"/>
              <a:ext cx="3946" cy="518"/>
            </a:xfrm>
            <a:prstGeom prst="rect">
              <a:avLst/>
            </a:prstGeom>
            <a:noFill/>
            <a:ln w="9525">
              <a:noFill/>
              <a:miter lim="800000"/>
              <a:headEnd/>
              <a:tailEnd/>
            </a:ln>
          </p:spPr>
          <p:txBody>
            <a:bodyPr>
              <a:spAutoFit/>
            </a:bodyPr>
            <a:lstStyle/>
            <a:p>
              <a:pPr eaLnBrk="1" hangingPunct="1"/>
              <a:r>
                <a:rPr lang="en-GB" b="1">
                  <a:solidFill>
                    <a:schemeClr val="tx1"/>
                  </a:solidFill>
                  <a:latin typeface="Tahoma" pitchFamily="34" charset="0"/>
                  <a:cs typeface="Tahoma" pitchFamily="34" charset="0"/>
                </a:rPr>
                <a:t>A Loop that Supports and Sustains a Distinctive Competence</a:t>
              </a:r>
              <a:r>
                <a:rPr lang="en-GB">
                  <a:solidFill>
                    <a:schemeClr val="tx1"/>
                  </a:solidFill>
                </a:rPr>
                <a:t> </a:t>
              </a:r>
            </a:p>
          </p:txBody>
        </p:sp>
      </p:gr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2994" name="Picture 2"/>
          <p:cNvPicPr>
            <a:picLocks noChangeAspect="1" noChangeArrowheads="1"/>
          </p:cNvPicPr>
          <p:nvPr/>
        </p:nvPicPr>
        <p:blipFill>
          <a:blip r:embed="rId2" cstate="print"/>
          <a:srcRect/>
          <a:stretch>
            <a:fillRect/>
          </a:stretch>
        </p:blipFill>
        <p:spPr bwMode="auto">
          <a:xfrm>
            <a:off x="0" y="0"/>
            <a:ext cx="9144000" cy="6648450"/>
          </a:xfrm>
          <a:prstGeom prst="rect">
            <a:avLst/>
          </a:prstGeom>
          <a:noFill/>
          <a:ln w="9525">
            <a:noFill/>
            <a:miter lim="800000"/>
            <a:headEnd/>
            <a:tailEnd/>
          </a:ln>
        </p:spPr>
      </p:pic>
      <p:sp>
        <p:nvSpPr>
          <p:cNvPr id="212995" name="Text Box 3"/>
          <p:cNvSpPr txBox="1">
            <a:spLocks noChangeArrowheads="1"/>
          </p:cNvSpPr>
          <p:nvPr/>
        </p:nvSpPr>
        <p:spPr bwMode="auto">
          <a:xfrm>
            <a:off x="250825" y="188913"/>
            <a:ext cx="2141538" cy="457200"/>
          </a:xfrm>
          <a:prstGeom prst="rect">
            <a:avLst/>
          </a:prstGeom>
          <a:noFill/>
          <a:ln w="9525">
            <a:noFill/>
            <a:miter lim="800000"/>
            <a:headEnd/>
            <a:tailEnd/>
          </a:ln>
        </p:spPr>
        <p:txBody>
          <a:bodyPr wrap="none">
            <a:spAutoFit/>
          </a:bodyPr>
          <a:lstStyle/>
          <a:p>
            <a:pPr eaLnBrk="1" hangingPunct="1"/>
            <a:r>
              <a:rPr lang="en-GB" sz="1200" b="1">
                <a:solidFill>
                  <a:schemeClr val="tx1"/>
                </a:solidFill>
                <a:latin typeface="Arial" pitchFamily="34" charset="0"/>
                <a:cs typeface="Arial" pitchFamily="34" charset="0"/>
              </a:rPr>
              <a:t>Not to be quoted</a:t>
            </a:r>
          </a:p>
          <a:p>
            <a:pPr eaLnBrk="1" hangingPunct="1"/>
            <a:r>
              <a:rPr lang="en-US" sz="1200" b="1">
                <a:solidFill>
                  <a:schemeClr val="tx1"/>
                </a:solidFill>
                <a:latin typeface="Arial" pitchFamily="34" charset="0"/>
                <a:cs typeface="Arial" pitchFamily="34" charset="0"/>
              </a:rPr>
              <a:t>Adapted for demonstration</a:t>
            </a:r>
          </a:p>
        </p:txBody>
      </p:sp>
      <p:sp>
        <p:nvSpPr>
          <p:cNvPr id="212996" name="Text Box 4"/>
          <p:cNvSpPr txBox="1">
            <a:spLocks noChangeArrowheads="1"/>
          </p:cNvSpPr>
          <p:nvPr/>
        </p:nvSpPr>
        <p:spPr bwMode="auto">
          <a:xfrm>
            <a:off x="5703888" y="1073150"/>
            <a:ext cx="2111375" cy="376238"/>
          </a:xfrm>
          <a:prstGeom prst="rect">
            <a:avLst/>
          </a:prstGeom>
          <a:noFill/>
          <a:ln w="9525">
            <a:solidFill>
              <a:schemeClr val="tx1"/>
            </a:solidFill>
            <a:miter lim="800000"/>
            <a:headEnd/>
            <a:tailEnd/>
          </a:ln>
        </p:spPr>
        <p:txBody>
          <a:bodyPr wrap="none">
            <a:spAutoFit/>
          </a:bodyPr>
          <a:lstStyle/>
          <a:p>
            <a:pPr eaLnBrk="1" hangingPunct="1"/>
            <a:r>
              <a:rPr lang="en-GB" sz="1800" b="1">
                <a:solidFill>
                  <a:schemeClr val="tx1"/>
                </a:solidFill>
                <a:latin typeface="Arial" pitchFamily="34" charset="0"/>
                <a:cs typeface="Arial" pitchFamily="34" charset="0"/>
              </a:rPr>
              <a:t>Pattern discovery</a:t>
            </a:r>
            <a:endParaRPr lang="en-US" sz="1800" b="1">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857288" y="0"/>
            <a:ext cx="11339513" cy="6355037"/>
          </a:xfrm>
          <a:prstGeom prst="rect">
            <a:avLst/>
          </a:prstGeom>
          <a:noFill/>
          <a:ln w="9525">
            <a:noFill/>
            <a:miter lim="800000"/>
            <a:headEnd/>
            <a:tailEnd/>
          </a:ln>
        </p:spPr>
      </p:pic>
      <p:sp>
        <p:nvSpPr>
          <p:cNvPr id="3" name="TextBox 2"/>
          <p:cNvSpPr txBox="1"/>
          <p:nvPr/>
        </p:nvSpPr>
        <p:spPr>
          <a:xfrm>
            <a:off x="433228" y="1052736"/>
            <a:ext cx="1944216" cy="3046988"/>
          </a:xfrm>
          <a:prstGeom prst="rect">
            <a:avLst/>
          </a:prstGeom>
          <a:noFill/>
        </p:spPr>
        <p:txBody>
          <a:bodyPr wrap="squar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Exploring the ‘pattern’ of most distinctive (ctrl-h on left part of full map)</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2814302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214346" y="0"/>
            <a:ext cx="10196505" cy="5714457"/>
          </a:xfrm>
          <a:prstGeom prst="rect">
            <a:avLst/>
          </a:prstGeom>
          <a:noFill/>
          <a:ln w="9525">
            <a:noFill/>
            <a:miter lim="800000"/>
            <a:headEnd/>
            <a:tailEnd/>
          </a:ln>
        </p:spPr>
      </p:pic>
      <p:sp>
        <p:nvSpPr>
          <p:cNvPr id="3" name="TextBox 2"/>
          <p:cNvSpPr txBox="1"/>
          <p:nvPr/>
        </p:nvSpPr>
        <p:spPr>
          <a:xfrm>
            <a:off x="1341109" y="5713914"/>
            <a:ext cx="7085594" cy="461665"/>
          </a:xfrm>
          <a:prstGeom prst="rect">
            <a:avLst/>
          </a:prstGeom>
          <a:noFill/>
        </p:spPr>
        <p:txBody>
          <a:bodyPr wrap="none" rtlCol="0">
            <a:spAutoFit/>
          </a:bodyPr>
          <a:lstStyle/>
          <a:p>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most distinctive mapped (&gt;map </a:t>
            </a:r>
            <a:r>
              <a:rPr lang="en-GB" b="1" dirty="0" err="1"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onmap</a:t>
            </a:r>
            <a:r>
              <a:rPr lang="en-GB" b="1" dirty="0" smtClean="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en-GB" b="1" dirty="0">
              <a:solidFill>
                <a:schemeClr val="accent2"/>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3829704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rPr>
              <a:t>William Grant claims:</a:t>
            </a:r>
            <a:endParaRPr lang="en-GB"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99592" y="1556792"/>
            <a:ext cx="7772400" cy="4114800"/>
          </a:xfrm>
        </p:spPr>
        <p:txBody>
          <a:bodyPr>
            <a:normAutofit lnSpcReduction="10000"/>
          </a:bodyPr>
          <a:lstStyle/>
          <a:p>
            <a:pPr marL="0" indent="0">
              <a:buNone/>
            </a:pPr>
            <a:r>
              <a:rPr lang="en-GB" sz="2000" dirty="0" smtClean="0"/>
              <a:t>COMPETITIVE ADVANTAGE</a:t>
            </a:r>
          </a:p>
          <a:p>
            <a:r>
              <a:rPr lang="en-GB" sz="2000" dirty="0" smtClean="0"/>
              <a:t>Passion for nurturing brands</a:t>
            </a:r>
          </a:p>
          <a:p>
            <a:r>
              <a:rPr lang="en-GB" sz="2000" dirty="0" smtClean="0"/>
              <a:t>First choice partners</a:t>
            </a:r>
          </a:p>
          <a:p>
            <a:r>
              <a:rPr lang="en-GB" sz="2000" dirty="0" smtClean="0"/>
              <a:t>Freedom to win</a:t>
            </a:r>
          </a:p>
          <a:p>
            <a:pPr marL="0" indent="0">
              <a:buNone/>
            </a:pPr>
            <a:r>
              <a:rPr lang="en-GB" sz="2000" dirty="0" smtClean="0"/>
              <a:t>CORE COMPETENCES</a:t>
            </a:r>
          </a:p>
          <a:p>
            <a:pPr marL="0" indent="0">
              <a:buNone/>
            </a:pPr>
            <a:r>
              <a:rPr lang="en-GB" sz="2000" dirty="0" smtClean="0"/>
              <a:t>Family owned</a:t>
            </a:r>
          </a:p>
          <a:p>
            <a:r>
              <a:rPr lang="en-GB" sz="2000" dirty="0" smtClean="0"/>
              <a:t>Long term view</a:t>
            </a:r>
          </a:p>
          <a:p>
            <a:r>
              <a:rPr lang="en-GB" sz="2000" dirty="0" smtClean="0"/>
              <a:t>Sense of mission</a:t>
            </a:r>
          </a:p>
          <a:p>
            <a:r>
              <a:rPr lang="en-GB" sz="2000" dirty="0" smtClean="0"/>
              <a:t>No compromise on quality</a:t>
            </a:r>
          </a:p>
          <a:p>
            <a:r>
              <a:rPr lang="en-GB" sz="2000" dirty="0" smtClean="0"/>
              <a:t>Responsiveness</a:t>
            </a:r>
          </a:p>
          <a:p>
            <a:r>
              <a:rPr lang="en-GB" sz="2000" dirty="0" smtClean="0"/>
              <a:t>Financial flexibility</a:t>
            </a:r>
          </a:p>
          <a:p>
            <a:r>
              <a:rPr lang="en-GB" sz="2000" dirty="0" smtClean="0"/>
              <a:t>Strong employee engagement</a:t>
            </a:r>
            <a:endParaRPr lang="en-GB" sz="2000" dirty="0"/>
          </a:p>
        </p:txBody>
      </p:sp>
      <p:sp>
        <p:nvSpPr>
          <p:cNvPr id="4" name="TextBox 3"/>
          <p:cNvSpPr txBox="1"/>
          <p:nvPr/>
        </p:nvSpPr>
        <p:spPr>
          <a:xfrm>
            <a:off x="683568" y="5733256"/>
            <a:ext cx="6986208" cy="461665"/>
          </a:xfrm>
          <a:prstGeom prst="rect">
            <a:avLst/>
          </a:prstGeom>
          <a:noFill/>
        </p:spPr>
        <p:txBody>
          <a:bodyPr wrap="none" rtlCol="0">
            <a:spAutoFit/>
          </a:bodyPr>
          <a:lstStyle/>
          <a:p>
            <a:r>
              <a:rPr lang="en-GB" b="1" dirty="0" smtClean="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rPr>
              <a:t>THE DANGER OF FOCUSING ON </a:t>
            </a:r>
            <a:r>
              <a:rPr lang="en-GB" b="1" dirty="0" err="1" smtClean="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rPr>
              <a:t>DCO’s</a:t>
            </a:r>
            <a:r>
              <a:rPr lang="en-GB" b="1" dirty="0" smtClean="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rPr>
              <a:t> ONLY</a:t>
            </a:r>
            <a:endParaRPr lang="en-GB"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5595990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1250" name="Picture 2"/>
          <p:cNvPicPr>
            <a:picLocks noChangeAspect="1" noChangeArrowheads="1"/>
          </p:cNvPicPr>
          <p:nvPr/>
        </p:nvPicPr>
        <p:blipFill>
          <a:blip r:embed="rId2" cstate="print"/>
          <a:srcRect/>
          <a:stretch>
            <a:fillRect/>
          </a:stretch>
        </p:blipFill>
        <p:spPr bwMode="auto">
          <a:xfrm>
            <a:off x="0" y="0"/>
            <a:ext cx="9144000" cy="6646863"/>
          </a:xfrm>
          <a:prstGeom prst="rect">
            <a:avLst/>
          </a:prstGeom>
          <a:noFill/>
          <a:ln w="9525">
            <a:noFill/>
            <a:miter lim="800000"/>
            <a:headEnd/>
            <a:tailEnd/>
          </a:ln>
        </p:spPr>
      </p:pic>
      <p:sp>
        <p:nvSpPr>
          <p:cNvPr id="181251" name="Text Box 3"/>
          <p:cNvSpPr txBox="1">
            <a:spLocks noChangeArrowheads="1"/>
          </p:cNvSpPr>
          <p:nvPr/>
        </p:nvSpPr>
        <p:spPr bwMode="auto">
          <a:xfrm>
            <a:off x="250825" y="188913"/>
            <a:ext cx="2141538" cy="457200"/>
          </a:xfrm>
          <a:prstGeom prst="rect">
            <a:avLst/>
          </a:prstGeom>
          <a:noFill/>
          <a:ln w="9525">
            <a:noFill/>
            <a:miter lim="800000"/>
            <a:headEnd/>
            <a:tailEnd/>
          </a:ln>
        </p:spPr>
        <p:txBody>
          <a:bodyPr wrap="none">
            <a:spAutoFit/>
          </a:bodyPr>
          <a:lstStyle/>
          <a:p>
            <a:pPr eaLnBrk="1" hangingPunct="1"/>
            <a:r>
              <a:rPr lang="en-GB" sz="1200" b="1">
                <a:solidFill>
                  <a:schemeClr val="tx1"/>
                </a:solidFill>
                <a:latin typeface="Arial" pitchFamily="34" charset="0"/>
                <a:cs typeface="Arial" pitchFamily="34" charset="0"/>
              </a:rPr>
              <a:t>Not to be quoted</a:t>
            </a:r>
          </a:p>
          <a:p>
            <a:pPr eaLnBrk="1" hangingPunct="1"/>
            <a:r>
              <a:rPr lang="en-US" sz="1200" b="1">
                <a:solidFill>
                  <a:schemeClr val="tx1"/>
                </a:solidFill>
                <a:latin typeface="Arial" pitchFamily="34" charset="0"/>
                <a:cs typeface="Arial" pitchFamily="34" charset="0"/>
              </a:rPr>
              <a:t>Adapted for demonstration</a:t>
            </a:r>
          </a:p>
        </p:txBody>
      </p:sp>
    </p:spTree>
    <p:extLst>
      <p:ext uri="{BB962C8B-B14F-4D97-AF65-F5344CB8AC3E}">
        <p14:creationId xmlns:p14="http://schemas.microsoft.com/office/powerpoint/2010/main" xmlns="" val="6025712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Patterns</a:t>
            </a:r>
            <a:endParaRPr lang="en-GB" dirty="0"/>
          </a:p>
        </p:txBody>
      </p:sp>
      <p:sp>
        <p:nvSpPr>
          <p:cNvPr id="3" name="Content Placeholder 2"/>
          <p:cNvSpPr>
            <a:spLocks noGrp="1"/>
          </p:cNvSpPr>
          <p:nvPr>
            <p:ph idx="1"/>
          </p:nvPr>
        </p:nvSpPr>
        <p:spPr/>
        <p:txBody>
          <a:bodyPr/>
          <a:lstStyle/>
          <a:p>
            <a:r>
              <a:rPr lang="en-GB" dirty="0" smtClean="0"/>
              <a:t>Loops?</a:t>
            </a:r>
          </a:p>
          <a:p>
            <a:pPr lvl="1"/>
            <a:r>
              <a:rPr lang="en-GB" dirty="0" smtClean="0"/>
              <a:t>Loops must have variables throughout</a:t>
            </a:r>
          </a:p>
          <a:p>
            <a:pPr lvl="2"/>
            <a:r>
              <a:rPr lang="en-GB" dirty="0" smtClean="0"/>
              <a:t>Convert history to future?</a:t>
            </a:r>
          </a:p>
          <a:p>
            <a:r>
              <a:rPr lang="en-GB" dirty="0" smtClean="0"/>
              <a:t>Create loops?</a:t>
            </a:r>
          </a:p>
          <a:p>
            <a:r>
              <a:rPr lang="en-GB" dirty="0" smtClean="0"/>
              <a:t>Most D DCO tear-drop?</a:t>
            </a:r>
          </a:p>
          <a:p>
            <a:r>
              <a:rPr lang="en-GB" dirty="0" smtClean="0"/>
              <a:t>Bundles of D’s?</a:t>
            </a:r>
          </a:p>
          <a:p>
            <a:r>
              <a:rPr lang="en-GB" dirty="0" smtClean="0"/>
              <a:t>Portfolio DCs and DAs?</a:t>
            </a:r>
            <a:endParaRPr lang="en-GB" dirty="0"/>
          </a:p>
        </p:txBody>
      </p:sp>
    </p:spTree>
    <p:extLst>
      <p:ext uri="{BB962C8B-B14F-4D97-AF65-F5344CB8AC3E}">
        <p14:creationId xmlns:p14="http://schemas.microsoft.com/office/powerpoint/2010/main" xmlns="" val="23103179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2466" name="Rectangle 2"/>
          <p:cNvSpPr>
            <a:spLocks noGrp="1" noChangeArrowheads="1"/>
          </p:cNvSpPr>
          <p:nvPr>
            <p:ph type="title"/>
          </p:nvPr>
        </p:nvSpPr>
        <p:spPr>
          <a:xfrm>
            <a:off x="755650" y="692150"/>
            <a:ext cx="7759700" cy="1149350"/>
          </a:xfrm>
        </p:spPr>
        <p:txBody>
          <a:bodyPr/>
          <a:lstStyle/>
          <a:p>
            <a:pPr>
              <a:defRPr/>
            </a:pPr>
            <a:r>
              <a:rPr lang="en-GB" smtClean="0"/>
              <a:t>Try it…</a:t>
            </a:r>
            <a:endParaRPr lang="en-US" smtClean="0"/>
          </a:p>
        </p:txBody>
      </p:sp>
      <p:sp>
        <p:nvSpPr>
          <p:cNvPr id="220163" name="Rectangle 3"/>
          <p:cNvSpPr>
            <a:spLocks noGrp="1" noChangeArrowheads="1"/>
          </p:cNvSpPr>
          <p:nvPr>
            <p:ph type="body" idx="1"/>
          </p:nvPr>
        </p:nvSpPr>
        <p:spPr>
          <a:xfrm>
            <a:off x="755650" y="2492375"/>
            <a:ext cx="7772400" cy="4114800"/>
          </a:xfrm>
        </p:spPr>
        <p:txBody>
          <a:bodyPr/>
          <a:lstStyle/>
          <a:p>
            <a:r>
              <a:rPr lang="en-GB" dirty="0" smtClean="0"/>
              <a:t>Target: look for patterns </a:t>
            </a:r>
          </a:p>
          <a:p>
            <a:r>
              <a:rPr lang="en-GB" sz="2400" dirty="0" smtClean="0"/>
              <a:t>Use &gt;zoom </a:t>
            </a:r>
            <a:r>
              <a:rPr lang="en-GB" sz="2400" dirty="0" err="1" smtClean="0"/>
              <a:t>onmap</a:t>
            </a:r>
            <a:r>
              <a:rPr lang="en-GB" sz="2400" dirty="0" smtClean="0"/>
              <a:t> and &gt;loop command in DE to check visual identification</a:t>
            </a:r>
          </a:p>
          <a:p>
            <a:r>
              <a:rPr lang="en-GB" sz="2400" dirty="0" smtClean="0"/>
              <a:t>Check validity of loops, particularly check each item on the loop is a variable</a:t>
            </a:r>
          </a:p>
          <a:p>
            <a:r>
              <a:rPr lang="en-GB" sz="2400" dirty="0" smtClean="0"/>
              <a:t>Highlight loop links (in RED bold)</a:t>
            </a:r>
          </a:p>
          <a:p>
            <a:r>
              <a:rPr lang="en-GB" sz="2400" dirty="0" smtClean="0"/>
              <a:t>Look for distinctive patterns as portfolios/bundles </a:t>
            </a:r>
          </a:p>
          <a:p>
            <a:endParaRPr lang="en-GB" sz="2400" dirty="0" smtClean="0"/>
          </a:p>
          <a:p>
            <a:endParaRPr lang="en-US"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9874" name="Rectangle 2"/>
          <p:cNvSpPr>
            <a:spLocks noGrp="1" noChangeArrowheads="1"/>
          </p:cNvSpPr>
          <p:nvPr>
            <p:ph type="title"/>
          </p:nvPr>
        </p:nvSpPr>
        <p:spPr/>
        <p:txBody>
          <a:bodyPr/>
          <a:lstStyle/>
          <a:p>
            <a:pPr>
              <a:defRPr/>
            </a:pPr>
            <a:r>
              <a:rPr lang="en-GB" dirty="0" smtClean="0"/>
              <a:t>The timing…</a:t>
            </a:r>
            <a:endParaRPr lang="en-US" dirty="0" smtClean="0"/>
          </a:p>
        </p:txBody>
      </p:sp>
      <p:sp>
        <p:nvSpPr>
          <p:cNvPr id="40963" name="Rectangle 3"/>
          <p:cNvSpPr>
            <a:spLocks noGrp="1" noChangeArrowheads="1"/>
          </p:cNvSpPr>
          <p:nvPr>
            <p:ph type="body" idx="1"/>
          </p:nvPr>
        </p:nvSpPr>
        <p:spPr/>
        <p:txBody>
          <a:bodyPr/>
          <a:lstStyle/>
          <a:p>
            <a:r>
              <a:rPr lang="en-GB" dirty="0" smtClean="0"/>
              <a:t>Time elapsed 01:35/02:25</a:t>
            </a:r>
          </a:p>
          <a:p>
            <a:pPr lvl="1"/>
            <a:r>
              <a:rPr lang="en-GB" dirty="0" smtClean="0"/>
              <a:t>Identifying distinctive patterns (15-20mins)</a:t>
            </a:r>
          </a:p>
          <a:p>
            <a:pPr lvl="1"/>
            <a:endParaRPr lang="en-GB" dirty="0"/>
          </a:p>
          <a:p>
            <a:pPr lvl="1">
              <a:buFontTx/>
              <a:buNone/>
            </a:pPr>
            <a:r>
              <a:rPr lang="en-GB" dirty="0" smtClean="0"/>
              <a:t>Although the process of exploring for distinctive patterns may usefully go on for a couple of hours.  The process demands </a:t>
            </a:r>
            <a:r>
              <a:rPr lang="en-GB" i="1" dirty="0" smtClean="0"/>
              <a:t>playing</a:t>
            </a:r>
            <a:r>
              <a:rPr lang="en-GB" dirty="0" smtClean="0"/>
              <a:t> with the data.</a:t>
            </a:r>
          </a:p>
        </p:txBody>
      </p:sp>
    </p:spTree>
    <p:extLst>
      <p:ext uri="{BB962C8B-B14F-4D97-AF65-F5344CB8AC3E}">
        <p14:creationId xmlns:p14="http://schemas.microsoft.com/office/powerpoint/2010/main" xmlns="" val="41443272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Assignment: Part 3</a:t>
            </a:r>
            <a:endParaRPr lang="en-GB" dirty="0"/>
          </a:p>
        </p:txBody>
      </p:sp>
      <p:sp>
        <p:nvSpPr>
          <p:cNvPr id="3" name="Content Placeholder 2"/>
          <p:cNvSpPr>
            <a:spLocks noGrp="1"/>
          </p:cNvSpPr>
          <p:nvPr>
            <p:ph idx="1"/>
          </p:nvPr>
        </p:nvSpPr>
        <p:spPr>
          <a:xfrm>
            <a:off x="755576" y="2060848"/>
            <a:ext cx="7772400" cy="4114800"/>
          </a:xfrm>
        </p:spPr>
        <p:txBody>
          <a:bodyPr/>
          <a:lstStyle/>
          <a:p>
            <a:r>
              <a:rPr lang="en-GB" sz="4000" dirty="0"/>
              <a:t>Save DE </a:t>
            </a:r>
            <a:r>
              <a:rPr lang="en-GB" sz="4000" dirty="0" smtClean="0"/>
              <a:t>model</a:t>
            </a:r>
          </a:p>
          <a:p>
            <a:pPr lvl="1"/>
            <a:r>
              <a:rPr lang="en-GB" sz="3600" dirty="0" smtClean="0"/>
              <a:t>File name= ‘group </a:t>
            </a:r>
            <a:r>
              <a:rPr lang="en-GB" sz="3600" dirty="0" err="1" smtClean="0"/>
              <a:t>name’_CA</a:t>
            </a:r>
            <a:endParaRPr lang="en-GB" sz="3600" dirty="0" smtClean="0"/>
          </a:p>
          <a:p>
            <a:r>
              <a:rPr lang="en-GB" sz="4000" dirty="0" smtClean="0"/>
              <a:t>Write and Save SSI</a:t>
            </a:r>
          </a:p>
          <a:p>
            <a:r>
              <a:rPr lang="en-GB" sz="4000" dirty="0" smtClean="0"/>
              <a:t>Write </a:t>
            </a:r>
            <a:r>
              <a:rPr lang="en-GB" sz="4000" dirty="0"/>
              <a:t>Reflections piece</a:t>
            </a:r>
          </a:p>
        </p:txBody>
      </p:sp>
      <p:sp>
        <p:nvSpPr>
          <p:cNvPr id="4" name="TextBox 3"/>
          <p:cNvSpPr txBox="1"/>
          <p:nvPr/>
        </p:nvSpPr>
        <p:spPr>
          <a:xfrm>
            <a:off x="5292080" y="1484784"/>
            <a:ext cx="3588355"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assignment details slides</a:t>
            </a:r>
            <a:endParaRPr lang="en-GB" sz="1800" i="1" dirty="0">
              <a:solidFill>
                <a:srgbClr val="00B050"/>
              </a:solidFill>
              <a:latin typeface="Tahoma" pitchFamily="34" charset="0"/>
              <a:ea typeface="Tahoma" pitchFamily="34" charset="0"/>
              <a:cs typeface="Tahoma" pitchFamily="34" charset="0"/>
            </a:endParaRPr>
          </a:p>
        </p:txBody>
      </p:sp>
      <p:sp>
        <p:nvSpPr>
          <p:cNvPr id="5" name="TextBox 4"/>
          <p:cNvSpPr txBox="1"/>
          <p:nvPr/>
        </p:nvSpPr>
        <p:spPr>
          <a:xfrm>
            <a:off x="5868144" y="3645024"/>
            <a:ext cx="2039341"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p199-200</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71504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8114" name="Rectangle 2"/>
          <p:cNvSpPr>
            <a:spLocks noGrp="1" noChangeArrowheads="1"/>
          </p:cNvSpPr>
          <p:nvPr>
            <p:ph type="ctrTitle"/>
          </p:nvPr>
        </p:nvSpPr>
        <p:spPr>
          <a:xfrm>
            <a:off x="642938" y="4143375"/>
            <a:ext cx="7772400" cy="1470025"/>
          </a:xfrm>
        </p:spPr>
        <p:txBody>
          <a:bodyPr/>
          <a:lstStyle/>
          <a:p>
            <a:pPr algn="ctr">
              <a:defRPr/>
            </a:pPr>
            <a:r>
              <a:rPr lang="en-GB" sz="4800" dirty="0" smtClean="0"/>
              <a:t/>
            </a:r>
            <a:br>
              <a:rPr lang="en-GB" sz="4800" dirty="0" smtClean="0"/>
            </a:br>
            <a:r>
              <a:rPr lang="en-GB" sz="4800" dirty="0" smtClean="0"/>
              <a:t/>
            </a:r>
            <a:br>
              <a:rPr lang="en-GB" sz="4800" dirty="0" smtClean="0"/>
            </a:br>
            <a:r>
              <a:rPr lang="en-GB" sz="4800" dirty="0" smtClean="0">
                <a:solidFill>
                  <a:srgbClr val="0070C0"/>
                </a:solidFill>
              </a:rPr>
              <a:t>Strategic Management </a:t>
            </a:r>
            <a:r>
              <a:rPr lang="en-GB" sz="4800" dirty="0" smtClean="0">
                <a:solidFill>
                  <a:schemeClr val="tx1"/>
                </a:solidFill>
              </a:rPr>
              <a:t>is about </a:t>
            </a:r>
            <a:r>
              <a:rPr lang="en-GB" sz="6600" i="1" dirty="0" smtClean="0">
                <a:solidFill>
                  <a:schemeClr val="tx1"/>
                </a:solidFill>
              </a:rPr>
              <a:t>agreeing</a:t>
            </a:r>
            <a:r>
              <a:rPr lang="en-GB" sz="4800" dirty="0" smtClean="0">
                <a:solidFill>
                  <a:schemeClr val="tx1"/>
                </a:solidFill>
              </a:rPr>
              <a:t> which competences to </a:t>
            </a:r>
            <a:r>
              <a:rPr lang="en-GB" sz="6600" i="1" dirty="0" smtClean="0">
                <a:solidFill>
                  <a:srgbClr val="FF0000"/>
                </a:solidFill>
              </a:rPr>
              <a:t>practically</a:t>
            </a:r>
            <a:r>
              <a:rPr lang="en-GB" sz="4800" dirty="0" smtClean="0">
                <a:solidFill>
                  <a:schemeClr val="tx1"/>
                </a:solidFill>
              </a:rPr>
              <a:t> </a:t>
            </a:r>
            <a:r>
              <a:rPr lang="en-GB" sz="6600" i="1" dirty="0" smtClean="0">
                <a:solidFill>
                  <a:schemeClr val="tx1"/>
                </a:solidFill>
              </a:rPr>
              <a:t>focus</a:t>
            </a:r>
            <a:r>
              <a:rPr lang="en-GB" sz="4800" dirty="0" smtClean="0">
                <a:solidFill>
                  <a:schemeClr val="tx1"/>
                </a:solidFill>
              </a:rPr>
              <a:t> energy, cash, effort, emotion</a:t>
            </a:r>
            <a:r>
              <a:rPr lang="en-GB" sz="2400" b="0" dirty="0" smtClean="0">
                <a:solidFill>
                  <a:schemeClr val="tx1"/>
                </a:solidFill>
              </a:rPr>
              <a:t/>
            </a:r>
            <a:br>
              <a:rPr lang="en-GB" sz="2400" b="0" dirty="0" smtClean="0">
                <a:solidFill>
                  <a:schemeClr val="tx1"/>
                </a:solidFill>
              </a:rPr>
            </a:br>
            <a:endParaRPr lang="en-GB" sz="2400" b="0" dirty="0" smtClean="0">
              <a:solidFill>
                <a:schemeClr val="tx1"/>
              </a:solidFill>
            </a:endParaRPr>
          </a:p>
        </p:txBody>
      </p:sp>
    </p:spTree>
    <p:extLst>
      <p:ext uri="{BB962C8B-B14F-4D97-AF65-F5344CB8AC3E}">
        <p14:creationId xmlns:p14="http://schemas.microsoft.com/office/powerpoint/2010/main" xmlns="" val="342515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Rectangle 2"/>
          <p:cNvSpPr>
            <a:spLocks noGrp="1" noChangeArrowheads="1"/>
          </p:cNvSpPr>
          <p:nvPr>
            <p:ph type="title"/>
          </p:nvPr>
        </p:nvSpPr>
        <p:spPr>
          <a:xfrm>
            <a:off x="683568" y="116632"/>
            <a:ext cx="7759700" cy="1149350"/>
          </a:xfrm>
        </p:spPr>
        <p:txBody>
          <a:bodyPr/>
          <a:lstStyle/>
          <a:p>
            <a:pPr algn="ctr">
              <a:defRPr/>
            </a:pPr>
            <a:r>
              <a:rPr lang="en-GB" sz="2400" dirty="0" smtClean="0"/>
              <a:t>Making Strategy</a:t>
            </a:r>
            <a:br>
              <a:rPr lang="en-GB" sz="2400" dirty="0" smtClean="0"/>
            </a:br>
            <a:r>
              <a:rPr lang="en-GB" sz="2400" dirty="0" smtClean="0"/>
              <a:t>in 4x~3hr </a:t>
            </a:r>
            <a:r>
              <a:rPr lang="en-GB" sz="2400" dirty="0"/>
              <a:t>w</a:t>
            </a:r>
            <a:r>
              <a:rPr lang="en-GB" sz="2400" dirty="0" smtClean="0"/>
              <a:t>orkshops (2 days)…. </a:t>
            </a:r>
            <a:br>
              <a:rPr lang="en-GB" sz="2400" dirty="0" smtClean="0"/>
            </a:br>
            <a:r>
              <a:rPr lang="en-GB" sz="2400" dirty="0" smtClean="0"/>
              <a:t>Or single half day workshops</a:t>
            </a:r>
          </a:p>
        </p:txBody>
      </p:sp>
      <p:sp>
        <p:nvSpPr>
          <p:cNvPr id="97283" name="Rectangle 3"/>
          <p:cNvSpPr>
            <a:spLocks noGrp="1" noChangeArrowheads="1"/>
          </p:cNvSpPr>
          <p:nvPr>
            <p:ph type="body" idx="1"/>
          </p:nvPr>
        </p:nvSpPr>
        <p:spPr>
          <a:xfrm>
            <a:off x="323528" y="1412776"/>
            <a:ext cx="8496944" cy="4114800"/>
          </a:xfrm>
        </p:spPr>
        <p:txBody>
          <a:bodyPr/>
          <a:lstStyle/>
          <a:p>
            <a:pPr>
              <a:lnSpc>
                <a:spcPct val="90000"/>
              </a:lnSpc>
            </a:pPr>
            <a:r>
              <a:rPr lang="en-GB" sz="2000" dirty="0" smtClean="0">
                <a:solidFill>
                  <a:schemeClr val="bg1">
                    <a:lumMod val="75000"/>
                  </a:schemeClr>
                </a:solidFill>
              </a:rPr>
              <a:t>Workshop 1 – morning</a:t>
            </a:r>
          </a:p>
          <a:p>
            <a:pPr lvl="1"/>
            <a:r>
              <a:rPr lang="en-GB" sz="1800" dirty="0">
                <a:solidFill>
                  <a:schemeClr val="bg1">
                    <a:lumMod val="75000"/>
                  </a:schemeClr>
                </a:solidFill>
              </a:rPr>
              <a:t>Strategy as the </a:t>
            </a:r>
            <a:r>
              <a:rPr lang="en-GB" sz="1800" dirty="0" smtClean="0">
                <a:solidFill>
                  <a:schemeClr val="bg1">
                    <a:lumMod val="75000"/>
                  </a:schemeClr>
                </a:solidFill>
              </a:rPr>
              <a:t>Prioritisation and </a:t>
            </a:r>
            <a:r>
              <a:rPr lang="en-GB" sz="1800" dirty="0">
                <a:solidFill>
                  <a:schemeClr val="bg1">
                    <a:lumMod val="75000"/>
                  </a:schemeClr>
                </a:solidFill>
              </a:rPr>
              <a:t>Management of Key </a:t>
            </a:r>
            <a:r>
              <a:rPr lang="en-GB" sz="1800" dirty="0" smtClean="0">
                <a:solidFill>
                  <a:schemeClr val="bg1">
                    <a:lumMod val="75000"/>
                  </a:schemeClr>
                </a:solidFill>
              </a:rPr>
              <a:t>Issues</a:t>
            </a:r>
          </a:p>
          <a:p>
            <a:pPr lvl="1"/>
            <a:r>
              <a:rPr lang="en-GB" sz="1800" dirty="0" smtClean="0">
                <a:solidFill>
                  <a:schemeClr val="bg1">
                    <a:lumMod val="75000"/>
                  </a:schemeClr>
                </a:solidFill>
              </a:rPr>
              <a:t>Statement of Strategic Intent</a:t>
            </a:r>
          </a:p>
          <a:p>
            <a:pPr>
              <a:lnSpc>
                <a:spcPct val="90000"/>
              </a:lnSpc>
            </a:pPr>
            <a:r>
              <a:rPr lang="en-GB" sz="2000" dirty="0" smtClean="0">
                <a:solidFill>
                  <a:schemeClr val="bg1">
                    <a:lumMod val="75000"/>
                  </a:schemeClr>
                </a:solidFill>
              </a:rPr>
              <a:t>Workshop </a:t>
            </a:r>
            <a:r>
              <a:rPr lang="en-GB" sz="2000" dirty="0">
                <a:solidFill>
                  <a:schemeClr val="bg1">
                    <a:lumMod val="75000"/>
                  </a:schemeClr>
                </a:solidFill>
              </a:rPr>
              <a:t>2</a:t>
            </a:r>
            <a:r>
              <a:rPr lang="en-GB" sz="2000" dirty="0" smtClean="0">
                <a:solidFill>
                  <a:schemeClr val="bg1">
                    <a:lumMod val="75000"/>
                  </a:schemeClr>
                </a:solidFill>
              </a:rPr>
              <a:t> </a:t>
            </a:r>
            <a:r>
              <a:rPr lang="en-GB" sz="2000" dirty="0">
                <a:solidFill>
                  <a:schemeClr val="bg1">
                    <a:lumMod val="75000"/>
                  </a:schemeClr>
                </a:solidFill>
              </a:rPr>
              <a:t>– </a:t>
            </a:r>
            <a:r>
              <a:rPr lang="en-GB" sz="2000" dirty="0" smtClean="0">
                <a:solidFill>
                  <a:schemeClr val="bg1">
                    <a:lumMod val="75000"/>
                  </a:schemeClr>
                </a:solidFill>
              </a:rPr>
              <a:t>afternoon</a:t>
            </a:r>
          </a:p>
          <a:p>
            <a:pPr lvl="1"/>
            <a:r>
              <a:rPr lang="en-GB" sz="1800" dirty="0">
                <a:solidFill>
                  <a:schemeClr val="bg1">
                    <a:lumMod val="75000"/>
                  </a:schemeClr>
                </a:solidFill>
              </a:rPr>
              <a:t>Strategy as Purpose: </a:t>
            </a:r>
            <a:r>
              <a:rPr lang="en-GB" sz="1800" dirty="0" smtClean="0">
                <a:solidFill>
                  <a:schemeClr val="bg1">
                    <a:lumMod val="75000"/>
                  </a:schemeClr>
                </a:solidFill>
              </a:rPr>
              <a:t>Agreeing Goals </a:t>
            </a:r>
            <a:r>
              <a:rPr lang="en-GB" sz="1800" dirty="0">
                <a:solidFill>
                  <a:schemeClr val="bg1">
                    <a:lumMod val="75000"/>
                  </a:schemeClr>
                </a:solidFill>
              </a:rPr>
              <a:t>and Aspirations for </a:t>
            </a:r>
            <a:r>
              <a:rPr lang="en-GB" sz="1800" dirty="0" smtClean="0">
                <a:solidFill>
                  <a:schemeClr val="bg1">
                    <a:lumMod val="75000"/>
                  </a:schemeClr>
                </a:solidFill>
              </a:rPr>
              <a:t>the Organisation</a:t>
            </a:r>
          </a:p>
          <a:p>
            <a:pPr lvl="1"/>
            <a:r>
              <a:rPr lang="en-GB" sz="1800" dirty="0" smtClean="0">
                <a:solidFill>
                  <a:schemeClr val="bg1">
                    <a:lumMod val="75000"/>
                  </a:schemeClr>
                </a:solidFill>
              </a:rPr>
              <a:t>Statement </a:t>
            </a:r>
            <a:r>
              <a:rPr lang="en-GB" sz="1800" dirty="0">
                <a:solidFill>
                  <a:schemeClr val="bg1">
                    <a:lumMod val="75000"/>
                  </a:schemeClr>
                </a:solidFill>
              </a:rPr>
              <a:t>of Strategic </a:t>
            </a:r>
            <a:r>
              <a:rPr lang="en-GB" sz="1800" dirty="0" smtClean="0">
                <a:solidFill>
                  <a:schemeClr val="bg1">
                    <a:lumMod val="75000"/>
                  </a:schemeClr>
                </a:solidFill>
              </a:rPr>
              <a:t>Intent</a:t>
            </a:r>
            <a:endParaRPr lang="en-GB" sz="1800" dirty="0">
              <a:solidFill>
                <a:schemeClr val="bg1">
                  <a:lumMod val="75000"/>
                </a:schemeClr>
              </a:solidFill>
            </a:endParaRPr>
          </a:p>
          <a:p>
            <a:pPr>
              <a:lnSpc>
                <a:spcPct val="90000"/>
              </a:lnSpc>
            </a:pPr>
            <a:r>
              <a:rPr lang="en-GB" sz="2000" dirty="0" smtClean="0"/>
              <a:t>Workshop </a:t>
            </a:r>
            <a:r>
              <a:rPr lang="en-GB" sz="2000" dirty="0"/>
              <a:t>3</a:t>
            </a:r>
            <a:r>
              <a:rPr lang="en-GB" sz="2000" dirty="0" smtClean="0"/>
              <a:t> – morning</a:t>
            </a:r>
          </a:p>
          <a:p>
            <a:pPr lvl="1">
              <a:lnSpc>
                <a:spcPct val="90000"/>
              </a:lnSpc>
            </a:pPr>
            <a:r>
              <a:rPr lang="en-GB" sz="1800" dirty="0" smtClean="0">
                <a:solidFill>
                  <a:srgbClr val="FF0000"/>
                </a:solidFill>
              </a:rPr>
              <a:t>Strategy as Competitive advantage</a:t>
            </a:r>
            <a:r>
              <a:rPr lang="en-GB" sz="1800" dirty="0" smtClean="0"/>
              <a:t> </a:t>
            </a:r>
          </a:p>
          <a:p>
            <a:pPr lvl="1">
              <a:lnSpc>
                <a:spcPct val="90000"/>
              </a:lnSpc>
            </a:pPr>
            <a:r>
              <a:rPr lang="en-GB" sz="1800" dirty="0">
                <a:solidFill>
                  <a:srgbClr val="FC0128"/>
                </a:solidFill>
              </a:rPr>
              <a:t>Statement of Strategic </a:t>
            </a:r>
            <a:r>
              <a:rPr lang="en-GB" sz="1800" dirty="0" smtClean="0">
                <a:solidFill>
                  <a:srgbClr val="FC0128"/>
                </a:solidFill>
              </a:rPr>
              <a:t>Intent</a:t>
            </a:r>
            <a:endParaRPr lang="en-GB" sz="1800" dirty="0" smtClean="0"/>
          </a:p>
          <a:p>
            <a:pPr>
              <a:lnSpc>
                <a:spcPct val="90000"/>
              </a:lnSpc>
            </a:pPr>
            <a:r>
              <a:rPr lang="en-GB" sz="2000" dirty="0">
                <a:solidFill>
                  <a:schemeClr val="bg1">
                    <a:lumMod val="75000"/>
                  </a:schemeClr>
                </a:solidFill>
              </a:rPr>
              <a:t>Workshop </a:t>
            </a:r>
            <a:r>
              <a:rPr lang="en-GB" sz="2000" dirty="0" smtClean="0">
                <a:solidFill>
                  <a:schemeClr val="bg1">
                    <a:lumMod val="75000"/>
                  </a:schemeClr>
                </a:solidFill>
              </a:rPr>
              <a:t>4 </a:t>
            </a:r>
            <a:r>
              <a:rPr lang="en-GB" sz="2000" dirty="0">
                <a:solidFill>
                  <a:schemeClr val="bg1">
                    <a:lumMod val="75000"/>
                  </a:schemeClr>
                </a:solidFill>
              </a:rPr>
              <a:t>– </a:t>
            </a:r>
            <a:r>
              <a:rPr lang="en-GB" sz="2000" dirty="0" smtClean="0">
                <a:solidFill>
                  <a:schemeClr val="bg1">
                    <a:lumMod val="75000"/>
                  </a:schemeClr>
                </a:solidFill>
              </a:rPr>
              <a:t>afternoon</a:t>
            </a:r>
            <a:endParaRPr lang="en-GB" sz="2000" dirty="0">
              <a:solidFill>
                <a:schemeClr val="bg1">
                  <a:lumMod val="75000"/>
                </a:schemeClr>
              </a:solidFill>
            </a:endParaRPr>
          </a:p>
          <a:p>
            <a:pPr lvl="1">
              <a:lnSpc>
                <a:spcPct val="90000"/>
              </a:lnSpc>
            </a:pPr>
            <a:r>
              <a:rPr lang="en-GB" sz="1800" dirty="0" smtClean="0">
                <a:solidFill>
                  <a:schemeClr val="bg1">
                    <a:lumMod val="75000"/>
                  </a:schemeClr>
                </a:solidFill>
              </a:rPr>
              <a:t>Strategy as Stakeholder Management</a:t>
            </a:r>
          </a:p>
          <a:p>
            <a:pPr lvl="1">
              <a:lnSpc>
                <a:spcPct val="90000"/>
              </a:lnSpc>
            </a:pPr>
            <a:r>
              <a:rPr lang="en-GB" sz="1800" dirty="0" smtClean="0">
                <a:solidFill>
                  <a:schemeClr val="bg1">
                    <a:lumMod val="75000"/>
                  </a:schemeClr>
                </a:solidFill>
              </a:rPr>
              <a:t>Statement of Strategic Intent</a:t>
            </a:r>
          </a:p>
          <a:p>
            <a:pPr>
              <a:lnSpc>
                <a:spcPct val="90000"/>
              </a:lnSpc>
            </a:pPr>
            <a:r>
              <a:rPr lang="en-GB" sz="2000" dirty="0" smtClean="0">
                <a:solidFill>
                  <a:schemeClr val="bg1">
                    <a:lumMod val="75000"/>
                  </a:schemeClr>
                </a:solidFill>
              </a:rPr>
              <a:t>DELIVERABLE OVERALL: </a:t>
            </a:r>
          </a:p>
          <a:p>
            <a:pPr lvl="1">
              <a:lnSpc>
                <a:spcPct val="90000"/>
              </a:lnSpc>
            </a:pPr>
            <a:r>
              <a:rPr lang="en-GB" sz="1800" dirty="0" smtClean="0">
                <a:solidFill>
                  <a:schemeClr val="bg1">
                    <a:lumMod val="75000"/>
                  </a:schemeClr>
                </a:solidFill>
              </a:rPr>
              <a:t>Statement of strategic intent (SSI) encompassing: issue management, purpose, competitive advantage, stakeholder management</a:t>
            </a:r>
          </a:p>
        </p:txBody>
      </p:sp>
    </p:spTree>
    <p:extLst>
      <p:ext uri="{BB962C8B-B14F-4D97-AF65-F5344CB8AC3E}">
        <p14:creationId xmlns:p14="http://schemas.microsoft.com/office/powerpoint/2010/main" xmlns="" val="331849177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8"/>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 y="76200"/>
            <a:ext cx="8572500" cy="6248400"/>
          </a:xfrm>
          <a:prstGeom prst="rect">
            <a:avLst/>
          </a:prstGeom>
          <a:noFill/>
          <a:extLst>
            <a:ext uri="{909E8E84-426E-40DD-AFC4-6F175D3DCCD1}">
              <a14:hiddenFill xmlns:a14="http://schemas.microsoft.com/office/drawing/2010/main" xmlns="">
                <a:solidFill>
                  <a:srgbClr val="FFFFFF"/>
                </a:solidFill>
              </a14:hiddenFill>
            </a:ext>
          </a:extLst>
        </p:spPr>
      </p:pic>
      <p:sp>
        <p:nvSpPr>
          <p:cNvPr id="231431" name="Text Box 7"/>
          <p:cNvSpPr txBox="1">
            <a:spLocks noChangeArrowheads="1"/>
          </p:cNvSpPr>
          <p:nvPr/>
        </p:nvSpPr>
        <p:spPr bwMode="auto">
          <a:xfrm>
            <a:off x="1043608" y="5855117"/>
            <a:ext cx="7880684" cy="338554"/>
          </a:xfrm>
          <a:prstGeom prst="rect">
            <a:avLst/>
          </a:prstGeom>
          <a:noFill/>
          <a:ln w="12700">
            <a:noFill/>
            <a:miter lim="800000"/>
            <a:headEnd type="none" w="sm" len="sm"/>
            <a:tailEnd type="none" w="sm" len="sm"/>
          </a:ln>
        </p:spPr>
        <p:txBody>
          <a:bodyPr wrap="none">
            <a:spAutoFit/>
          </a:bodyPr>
          <a:lstStyle/>
          <a:p>
            <a:r>
              <a:rPr lang="en-GB" sz="1600" b="1" dirty="0">
                <a:solidFill>
                  <a:schemeClr val="tx1"/>
                </a:solidFill>
                <a:latin typeface="Tahoma" pitchFamily="34" charset="0"/>
                <a:ea typeface="Tahoma" pitchFamily="34" charset="0"/>
                <a:cs typeface="Tahoma" pitchFamily="34" charset="0"/>
              </a:rPr>
              <a:t>The Basic Structure of a the Relationship between Competences and Goals</a:t>
            </a:r>
            <a:endParaRPr lang="en-US" sz="1600" b="1" dirty="0">
              <a:solidFill>
                <a:schemeClr val="tx1"/>
              </a:solidFill>
              <a:latin typeface="Tahoma" pitchFamily="34" charset="0"/>
              <a:ea typeface="Tahoma" pitchFamily="34" charset="0"/>
              <a:cs typeface="Tahoma" pitchFamily="34" charset="0"/>
            </a:endParaRPr>
          </a:p>
        </p:txBody>
      </p:sp>
      <p:sp>
        <p:nvSpPr>
          <p:cNvPr id="21" name="TextBox 20"/>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p184</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729344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31" name="Text Box 7"/>
          <p:cNvSpPr txBox="1">
            <a:spLocks noChangeArrowheads="1"/>
          </p:cNvSpPr>
          <p:nvPr/>
        </p:nvSpPr>
        <p:spPr bwMode="auto">
          <a:xfrm>
            <a:off x="2123728" y="5704933"/>
            <a:ext cx="4892686" cy="338554"/>
          </a:xfrm>
          <a:prstGeom prst="rect">
            <a:avLst/>
          </a:prstGeom>
          <a:noFill/>
          <a:ln w="12700">
            <a:noFill/>
            <a:miter lim="800000"/>
            <a:headEnd type="none" w="sm" len="sm"/>
            <a:tailEnd type="none" w="sm" len="sm"/>
          </a:ln>
        </p:spPr>
        <p:txBody>
          <a:bodyPr wrap="none">
            <a:spAutoFit/>
          </a:bodyPr>
          <a:lstStyle/>
          <a:p>
            <a:r>
              <a:rPr lang="en-GB" sz="1600" b="1" dirty="0">
                <a:solidFill>
                  <a:schemeClr val="tx1"/>
                </a:solidFill>
                <a:latin typeface="Tahoma" pitchFamily="34" charset="0"/>
                <a:ea typeface="Tahoma" pitchFamily="34" charset="0"/>
                <a:cs typeface="Tahoma" pitchFamily="34" charset="0"/>
              </a:rPr>
              <a:t>The </a:t>
            </a:r>
            <a:r>
              <a:rPr lang="en-GB" sz="1600" b="1" dirty="0" smtClean="0">
                <a:solidFill>
                  <a:schemeClr val="tx1"/>
                </a:solidFill>
                <a:latin typeface="Tahoma" pitchFamily="34" charset="0"/>
                <a:ea typeface="Tahoma" pitchFamily="34" charset="0"/>
                <a:cs typeface="Tahoma" pitchFamily="34" charset="0"/>
              </a:rPr>
              <a:t>Distinctive/differentiated Strategy Model</a:t>
            </a:r>
            <a:endParaRPr lang="en-US" sz="1600" b="1" dirty="0">
              <a:solidFill>
                <a:schemeClr val="tx1"/>
              </a:solidFill>
              <a:latin typeface="Tahoma" pitchFamily="34" charset="0"/>
              <a:ea typeface="Tahoma" pitchFamily="34" charset="0"/>
              <a:cs typeface="Tahoma" pitchFamily="34" charset="0"/>
            </a:endParaRPr>
          </a:p>
        </p:txBody>
      </p:sp>
      <p:sp>
        <p:nvSpPr>
          <p:cNvPr id="21" name="TextBox 20"/>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p184</a:t>
            </a:r>
            <a:endParaRPr lang="en-GB" sz="1800" i="1" dirty="0">
              <a:solidFill>
                <a:srgbClr val="00B050"/>
              </a:solidFill>
              <a:latin typeface="Tahoma" pitchFamily="34" charset="0"/>
              <a:ea typeface="Tahoma" pitchFamily="34" charset="0"/>
              <a:cs typeface="Tahoma" pitchFamily="34" charset="0"/>
            </a:endParaRPr>
          </a:p>
        </p:txBody>
      </p:sp>
      <p:pic>
        <p:nvPicPr>
          <p:cNvPr id="2050"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6701" y="0"/>
            <a:ext cx="10401301" cy="56007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6602342" y="50215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p185</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1458470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31" name="Text Box 7"/>
          <p:cNvSpPr txBox="1">
            <a:spLocks noChangeArrowheads="1"/>
          </p:cNvSpPr>
          <p:nvPr/>
        </p:nvSpPr>
        <p:spPr bwMode="auto">
          <a:xfrm>
            <a:off x="2843808" y="5704933"/>
            <a:ext cx="3316934" cy="338554"/>
          </a:xfrm>
          <a:prstGeom prst="rect">
            <a:avLst/>
          </a:prstGeom>
          <a:noFill/>
          <a:ln w="12700">
            <a:noFill/>
            <a:miter lim="800000"/>
            <a:headEnd type="none" w="sm" len="sm"/>
            <a:tailEnd type="none" w="sm" len="sm"/>
          </a:ln>
        </p:spPr>
        <p:txBody>
          <a:bodyPr wrap="none">
            <a:spAutoFit/>
          </a:bodyPr>
          <a:lstStyle/>
          <a:p>
            <a:r>
              <a:rPr lang="en-GB" sz="1600" b="1" dirty="0" smtClean="0">
                <a:solidFill>
                  <a:schemeClr val="tx1"/>
                </a:solidFill>
                <a:latin typeface="Tahoma" pitchFamily="34" charset="0"/>
                <a:ea typeface="Tahoma" pitchFamily="34" charset="0"/>
                <a:cs typeface="Tahoma" pitchFamily="34" charset="0"/>
              </a:rPr>
              <a:t>Identifying Core Competences</a:t>
            </a:r>
            <a:endParaRPr lang="en-US" sz="1600" b="1" dirty="0">
              <a:solidFill>
                <a:schemeClr val="tx1"/>
              </a:solidFill>
              <a:latin typeface="Tahoma" pitchFamily="34" charset="0"/>
              <a:ea typeface="Tahoma" pitchFamily="34" charset="0"/>
              <a:cs typeface="Tahoma" pitchFamily="34" charset="0"/>
            </a:endParaRPr>
          </a:p>
        </p:txBody>
      </p:sp>
      <p:sp>
        <p:nvSpPr>
          <p:cNvPr id="21" name="TextBox 20"/>
          <p:cNvSpPr txBox="1"/>
          <p:nvPr/>
        </p:nvSpPr>
        <p:spPr>
          <a:xfrm>
            <a:off x="6449942" y="48691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p184</a:t>
            </a:r>
            <a:endParaRPr lang="en-GB" sz="1800" i="1" dirty="0">
              <a:solidFill>
                <a:srgbClr val="00B050"/>
              </a:solidFill>
              <a:latin typeface="Tahoma" pitchFamily="34" charset="0"/>
              <a:ea typeface="Tahoma" pitchFamily="34" charset="0"/>
              <a:cs typeface="Tahoma" pitchFamily="34" charset="0"/>
            </a:endParaRPr>
          </a:p>
        </p:txBody>
      </p:sp>
      <p:sp>
        <p:nvSpPr>
          <p:cNvPr id="6" name="TextBox 5"/>
          <p:cNvSpPr txBox="1"/>
          <p:nvPr/>
        </p:nvSpPr>
        <p:spPr>
          <a:xfrm>
            <a:off x="6602342" y="50215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p185</a:t>
            </a:r>
            <a:endParaRPr lang="en-GB" sz="1800" i="1" dirty="0">
              <a:solidFill>
                <a:srgbClr val="00B050"/>
              </a:solidFill>
              <a:latin typeface="Tahoma" pitchFamily="34" charset="0"/>
              <a:ea typeface="Tahoma" pitchFamily="34" charset="0"/>
              <a:cs typeface="Tahoma" pitchFamily="34" charset="0"/>
            </a:endParaRPr>
          </a:p>
        </p:txBody>
      </p:sp>
      <p:pic>
        <p:nvPicPr>
          <p:cNvPr id="3074"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8560" y="4856"/>
            <a:ext cx="10401301" cy="56007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6754742" y="5173960"/>
            <a:ext cx="1576072" cy="369332"/>
          </a:xfrm>
          <a:prstGeom prst="rect">
            <a:avLst/>
          </a:prstGeom>
          <a:noFill/>
        </p:spPr>
        <p:txBody>
          <a:bodyPr wrap="none" rtlCol="0">
            <a:spAutoFit/>
          </a:bodyPr>
          <a:lstStyle/>
          <a:p>
            <a:r>
              <a:rPr lang="en-GB" sz="1800" i="1" dirty="0" smtClean="0">
                <a:solidFill>
                  <a:srgbClr val="00B050"/>
                </a:solidFill>
                <a:latin typeface="Tahoma" pitchFamily="34" charset="0"/>
                <a:ea typeface="Tahoma" pitchFamily="34" charset="0"/>
                <a:cs typeface="Tahoma" pitchFamily="34" charset="0"/>
              </a:rPr>
              <a:t>Refer to p186</a:t>
            </a:r>
            <a:endParaRPr lang="en-GB" sz="1800" i="1" dirty="0">
              <a:solidFill>
                <a:srgbClr val="00B05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71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ultbars">
  <a:themeElements>
    <a:clrScheme name="">
      <a:dk1>
        <a:srgbClr val="000000"/>
      </a:dk1>
      <a:lt1>
        <a:srgbClr val="FFFFFF"/>
      </a:lt1>
      <a:dk2>
        <a:srgbClr val="000000"/>
      </a:dk2>
      <a:lt2>
        <a:srgbClr val="000000"/>
      </a:lt2>
      <a:accent1>
        <a:srgbClr val="FFFFFF"/>
      </a:accent1>
      <a:accent2>
        <a:srgbClr val="114FFB"/>
      </a:accent2>
      <a:accent3>
        <a:srgbClr val="FFFFFF"/>
      </a:accent3>
      <a:accent4>
        <a:srgbClr val="000000"/>
      </a:accent4>
      <a:accent5>
        <a:srgbClr val="FFFFFF"/>
      </a:accent5>
      <a:accent6>
        <a:srgbClr val="0E47E3"/>
      </a:accent6>
      <a:hlink>
        <a:srgbClr val="CECECE"/>
      </a:hlink>
      <a:folHlink>
        <a:srgbClr val="8CF4EA"/>
      </a:folHlink>
    </a:clrScheme>
    <a:fontScheme name="multba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790015"/>
            </a:solidFill>
            <a:effectLst/>
            <a:latin typeface="Times New Roman" pitchFamily="18" charset="0"/>
          </a:defRPr>
        </a:defPPr>
      </a:lstStyle>
    </a:lnDef>
  </a:objectDefaults>
  <a:extraClrSchemeLst>
    <a:extraClrScheme>
      <a:clrScheme name="mult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lt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mult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lt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lt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lt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mult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c:\powerpnt\template\sldshow\multbars.ppt</Template>
  <TotalTime>10557</TotalTime>
  <Pages>107</Pages>
  <Words>1950</Words>
  <Application>Microsoft Office PowerPoint</Application>
  <PresentationFormat>On-screen Show (4:3)</PresentationFormat>
  <Paragraphs>263</Paragraphs>
  <Slides>49</Slides>
  <Notes>18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multbars</vt:lpstr>
      <vt:lpstr>Slide 1</vt:lpstr>
      <vt:lpstr>Slide 2</vt:lpstr>
      <vt:lpstr>Making Strategy:  Mapping Out Strategic Success Chapters 7 and 8  Strategy as Competitive Advantage   Fran Ackermann and Colin Eden</vt:lpstr>
      <vt:lpstr>Please note, these slides are designed to be used in addition to the book:  Making Strategy: Mapping Out Strategic Success. by Ackermann &amp; Eden, Sage, 2011</vt:lpstr>
      <vt:lpstr>  Strategic Management is about agreeing which competences to practically focus energy, cash, effort, emotion </vt:lpstr>
      <vt:lpstr>Making Strategy in 4x~3hr workshops (2 days)….  Or single half day workshops</vt:lpstr>
      <vt:lpstr>Slide 7</vt:lpstr>
      <vt:lpstr>Slide 8</vt:lpstr>
      <vt:lpstr>Slide 9</vt:lpstr>
      <vt:lpstr>Slide 10</vt:lpstr>
      <vt:lpstr>The Reality of Core Competences Evaluations</vt:lpstr>
      <vt:lpstr>Mapping Distinctive Competencies</vt:lpstr>
      <vt:lpstr>Slide 13</vt:lpstr>
      <vt:lpstr>Slide 14</vt:lpstr>
      <vt:lpstr>Map of Distinctive Competencies </vt:lpstr>
      <vt:lpstr>Employ procedural justice…</vt:lpstr>
      <vt:lpstr>Distinctiveness: “VRIN” (now updated)</vt:lpstr>
      <vt:lpstr>So, a Distinctive Competence:  (over the period of concern) </vt:lpstr>
      <vt:lpstr>Slide 19</vt:lpstr>
      <vt:lpstr>Competence discovery</vt:lpstr>
      <vt:lpstr>Which of the following is most difficult for competitors to imitate or obtain?</vt:lpstr>
      <vt:lpstr>Try it…</vt:lpstr>
      <vt:lpstr>The timing…</vt:lpstr>
      <vt:lpstr>Slide 24</vt:lpstr>
      <vt:lpstr>Competences categorized</vt:lpstr>
      <vt:lpstr>Slide 26</vt:lpstr>
      <vt:lpstr>Roughly, and quickly, categorize - according to: </vt:lpstr>
      <vt:lpstr>Slide 28</vt:lpstr>
      <vt:lpstr>The timing…</vt:lpstr>
      <vt:lpstr>Slide 30</vt:lpstr>
      <vt:lpstr>Thus, the steps, so far: </vt:lpstr>
      <vt:lpstr>Slide 32</vt:lpstr>
      <vt:lpstr>Try it…</vt:lpstr>
      <vt:lpstr>The timing…</vt:lpstr>
      <vt:lpstr>Slide 35</vt:lpstr>
      <vt:lpstr>Patterns…?</vt:lpstr>
      <vt:lpstr>Pattern Discovery….</vt:lpstr>
      <vt:lpstr>Slide 38</vt:lpstr>
      <vt:lpstr>Slide 39</vt:lpstr>
      <vt:lpstr>Slide 40</vt:lpstr>
      <vt:lpstr>Slide 41</vt:lpstr>
      <vt:lpstr>Slide 42</vt:lpstr>
      <vt:lpstr>Slide 43</vt:lpstr>
      <vt:lpstr>William Grant claims:</vt:lpstr>
      <vt:lpstr>Slide 45</vt:lpstr>
      <vt:lpstr>Patterns</vt:lpstr>
      <vt:lpstr>Try it…</vt:lpstr>
      <vt:lpstr>The timing…</vt:lpstr>
      <vt:lpstr>Assignment: Part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DC's for Gavin</dc:title>
  <dc:subject>Strat Mgt</dc:subject>
  <dc:creator>Colin Eden</dc:creator>
  <cp:lastModifiedBy>rstitt</cp:lastModifiedBy>
  <cp:revision>694</cp:revision>
  <cp:lastPrinted>1998-04-26T20:00:16Z</cp:lastPrinted>
  <dcterms:created xsi:type="dcterms:W3CDTF">1995-11-07T07:29:30Z</dcterms:created>
  <dcterms:modified xsi:type="dcterms:W3CDTF">2011-09-20T13:22:24Z</dcterms:modified>
</cp:coreProperties>
</file>