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1285" r:id="rId2"/>
    <p:sldId id="1286" r:id="rId3"/>
    <p:sldId id="1243" r:id="rId4"/>
    <p:sldId id="1273" r:id="rId5"/>
    <p:sldId id="1272" r:id="rId6"/>
    <p:sldId id="1274" r:id="rId7"/>
    <p:sldId id="1245" r:id="rId8"/>
    <p:sldId id="1246" r:id="rId9"/>
    <p:sldId id="1247" r:id="rId10"/>
    <p:sldId id="1248" r:id="rId11"/>
    <p:sldId id="1249" r:id="rId12"/>
    <p:sldId id="1250" r:id="rId13"/>
    <p:sldId id="1275" r:id="rId14"/>
    <p:sldId id="1251" r:id="rId15"/>
    <p:sldId id="1252" r:id="rId16"/>
    <p:sldId id="1253" r:id="rId17"/>
    <p:sldId id="1277" r:id="rId18"/>
    <p:sldId id="1280" r:id="rId19"/>
    <p:sldId id="1281" r:id="rId20"/>
    <p:sldId id="1255" r:id="rId21"/>
    <p:sldId id="1256" r:id="rId22"/>
    <p:sldId id="1268" r:id="rId23"/>
    <p:sldId id="1278" r:id="rId24"/>
    <p:sldId id="1282" r:id="rId25"/>
    <p:sldId id="1283" r:id="rId26"/>
    <p:sldId id="1257" r:id="rId27"/>
    <p:sldId id="1258" r:id="rId28"/>
    <p:sldId id="1259" r:id="rId29"/>
    <p:sldId id="1279" r:id="rId30"/>
    <p:sldId id="1264" r:id="rId31"/>
    <p:sldId id="1284" r:id="rId32"/>
    <p:sldId id="1271" r:id="rId33"/>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rgbClr val="790015"/>
        </a:solidFill>
        <a:latin typeface="Times New Roman" pitchFamily="18" charset="0"/>
        <a:ea typeface="+mn-ea"/>
        <a:cs typeface="+mn-cs"/>
      </a:defRPr>
    </a:lvl1pPr>
    <a:lvl2pPr marL="457200" algn="l" rtl="0" eaLnBrk="0" fontAlgn="base" hangingPunct="0">
      <a:spcBef>
        <a:spcPct val="0"/>
      </a:spcBef>
      <a:spcAft>
        <a:spcPct val="0"/>
      </a:spcAft>
      <a:defRPr sz="2400" kern="1200">
        <a:solidFill>
          <a:srgbClr val="790015"/>
        </a:solidFill>
        <a:latin typeface="Times New Roman" pitchFamily="18" charset="0"/>
        <a:ea typeface="+mn-ea"/>
        <a:cs typeface="+mn-cs"/>
      </a:defRPr>
    </a:lvl2pPr>
    <a:lvl3pPr marL="914400" algn="l" rtl="0" eaLnBrk="0" fontAlgn="base" hangingPunct="0">
      <a:spcBef>
        <a:spcPct val="0"/>
      </a:spcBef>
      <a:spcAft>
        <a:spcPct val="0"/>
      </a:spcAft>
      <a:defRPr sz="2400" kern="1200">
        <a:solidFill>
          <a:srgbClr val="790015"/>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rgbClr val="790015"/>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rgbClr val="790015"/>
        </a:solidFill>
        <a:latin typeface="Times New Roman" pitchFamily="18" charset="0"/>
        <a:ea typeface="+mn-ea"/>
        <a:cs typeface="+mn-cs"/>
      </a:defRPr>
    </a:lvl5pPr>
    <a:lvl6pPr marL="2286000" algn="l" defTabSz="914400" rtl="0" eaLnBrk="1" latinLnBrk="0" hangingPunct="1">
      <a:defRPr sz="2400" kern="1200">
        <a:solidFill>
          <a:srgbClr val="790015"/>
        </a:solidFill>
        <a:latin typeface="Times New Roman" pitchFamily="18" charset="0"/>
        <a:ea typeface="+mn-ea"/>
        <a:cs typeface="+mn-cs"/>
      </a:defRPr>
    </a:lvl6pPr>
    <a:lvl7pPr marL="2743200" algn="l" defTabSz="914400" rtl="0" eaLnBrk="1" latinLnBrk="0" hangingPunct="1">
      <a:defRPr sz="2400" kern="1200">
        <a:solidFill>
          <a:srgbClr val="790015"/>
        </a:solidFill>
        <a:latin typeface="Times New Roman" pitchFamily="18" charset="0"/>
        <a:ea typeface="+mn-ea"/>
        <a:cs typeface="+mn-cs"/>
      </a:defRPr>
    </a:lvl7pPr>
    <a:lvl8pPr marL="3200400" algn="l" defTabSz="914400" rtl="0" eaLnBrk="1" latinLnBrk="0" hangingPunct="1">
      <a:defRPr sz="2400" kern="1200">
        <a:solidFill>
          <a:srgbClr val="790015"/>
        </a:solidFill>
        <a:latin typeface="Times New Roman" pitchFamily="18" charset="0"/>
        <a:ea typeface="+mn-ea"/>
        <a:cs typeface="+mn-cs"/>
      </a:defRPr>
    </a:lvl8pPr>
    <a:lvl9pPr marL="3657600" algn="l" defTabSz="914400" rtl="0" eaLnBrk="1" latinLnBrk="0" hangingPunct="1">
      <a:defRPr sz="2400" kern="1200">
        <a:solidFill>
          <a:srgbClr val="790015"/>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BC3700"/>
    <a:srgbClr val="C03700"/>
    <a:srgbClr val="00FF00"/>
    <a:srgbClr val="790015"/>
    <a:srgbClr val="037C03"/>
    <a:srgbClr val="FC0128"/>
    <a:srgbClr val="E747D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71" d="100"/>
          <a:sy n="71" d="100"/>
        </p:scale>
        <p:origin x="-1044" y="-13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45564"/>
    </p:cViewPr>
  </p:sorterViewPr>
  <p:notesViewPr>
    <p:cSldViewPr>
      <p:cViewPr varScale="1">
        <p:scale>
          <a:sx n="54" d="100"/>
          <a:sy n="54" d="100"/>
        </p:scale>
        <p:origin x="-2658"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lvl1pPr>
          </a:lstStyle>
          <a:p>
            <a:pPr>
              <a:defRPr/>
            </a:pPr>
            <a:endParaRPr lang="en-US"/>
          </a:p>
        </p:txBody>
      </p:sp>
      <p:sp>
        <p:nvSpPr>
          <p:cNvPr id="3075" name="Rectangle 3"/>
          <p:cNvSpPr>
            <a:spLocks noGrp="1" noChangeArrowheads="1"/>
          </p:cNvSpPr>
          <p:nvPr>
            <p:ph type="dt" sz="quarter"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lvl1pPr>
          </a:lstStyle>
          <a:p>
            <a:pPr>
              <a:defRPr/>
            </a:pPr>
            <a:endParaRPr lang="en-US"/>
          </a:p>
        </p:txBody>
      </p:sp>
      <p:sp>
        <p:nvSpPr>
          <p:cNvPr id="3076" name="Rectangle 4"/>
          <p:cNvSpPr>
            <a:spLocks noGrp="1" noChangeArrowheads="1"/>
          </p:cNvSpPr>
          <p:nvPr>
            <p:ph type="ftr" sz="quarter" idx="2"/>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lvl1pPr>
          </a:lstStyle>
          <a:p>
            <a:pPr>
              <a:defRPr/>
            </a:pPr>
            <a:endParaRPr lang="en-US"/>
          </a:p>
        </p:txBody>
      </p:sp>
      <p:sp>
        <p:nvSpPr>
          <p:cNvPr id="3077" name="Rectangle 5"/>
          <p:cNvSpPr>
            <a:spLocks noGrp="1" noChangeArrowheads="1"/>
          </p:cNvSpPr>
          <p:nvPr>
            <p:ph type="sldNum" sz="quarter" idx="3"/>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lvl1pPr>
          </a:lstStyle>
          <a:p>
            <a:pPr>
              <a:defRPr/>
            </a:pPr>
            <a:fld id="{4E81F360-106B-4084-9F3A-3C542215F643}" type="slidenum">
              <a:rPr lang="en-US"/>
              <a:pPr>
                <a:defRPr/>
              </a:pPr>
              <a:t>‹#›</a:t>
            </a:fld>
            <a:endParaRPr lang="en-US"/>
          </a:p>
        </p:txBody>
      </p:sp>
      <p:sp>
        <p:nvSpPr>
          <p:cNvPr id="3078" name="Rectangle 6"/>
          <p:cNvSpPr>
            <a:spLocks noChangeArrowheads="1"/>
          </p:cNvSpPr>
          <p:nvPr/>
        </p:nvSpPr>
        <p:spPr bwMode="auto">
          <a:xfrm>
            <a:off x="725488" y="9282113"/>
            <a:ext cx="5568950" cy="466725"/>
          </a:xfrm>
          <a:prstGeom prst="rect">
            <a:avLst/>
          </a:prstGeom>
          <a:noFill/>
          <a:ln w="9525">
            <a:noFill/>
            <a:miter lim="800000"/>
            <a:headEnd/>
            <a:tailEnd/>
          </a:ln>
          <a:effectLst/>
        </p:spPr>
        <p:txBody>
          <a:bodyPr wrap="none" lIns="96171" tIns="48087" rIns="96171" bIns="48087">
            <a:spAutoFit/>
          </a:bodyPr>
          <a:lstStyle/>
          <a:p>
            <a:pPr>
              <a:defRPr/>
            </a:pPr>
            <a:r>
              <a:rPr lang="en-US" i="1">
                <a:solidFill>
                  <a:schemeClr val="tx1"/>
                </a:solidFill>
                <a:effectLst>
                  <a:outerShdw blurRad="38100" dist="38100" dir="2700000" algn="tl">
                    <a:srgbClr val="C0C0C0"/>
                  </a:outerShdw>
                </a:effectLst>
                <a:latin typeface="Arial" pitchFamily="34" charset="0"/>
              </a:rPr>
              <a:t>Strathclyde Business School - Glasgow</a:t>
            </a:r>
          </a:p>
        </p:txBody>
      </p:sp>
    </p:spTree>
    <p:extLst>
      <p:ext uri="{BB962C8B-B14F-4D97-AF65-F5344CB8AC3E}">
        <p14:creationId xmlns:p14="http://schemas.microsoft.com/office/powerpoint/2010/main" xmlns="" val="424470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solidFill>
                  <a:schemeClr val="tx1"/>
                </a:solidFill>
              </a:defRPr>
            </a:lvl1pPr>
          </a:lstStyle>
          <a:p>
            <a:pPr>
              <a:defRPr/>
            </a:pPr>
            <a:endParaRPr lang="en-US"/>
          </a:p>
        </p:txBody>
      </p:sp>
      <p:sp>
        <p:nvSpPr>
          <p:cNvPr id="2052" name="Rectangle 4"/>
          <p:cNvSpPr>
            <a:spLocks noGrp="1" noChangeArrowheads="1"/>
          </p:cNvSpPr>
          <p:nvPr>
            <p:ph type="ftr" sz="quarter" idx="4"/>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solidFill>
                  <a:schemeClr val="tx1"/>
                </a:solidFill>
              </a:defRPr>
            </a:lvl1pPr>
          </a:lstStyle>
          <a:p>
            <a:pPr>
              <a:defRPr/>
            </a:pPr>
            <a:endParaRPr lang="en-US"/>
          </a:p>
        </p:txBody>
      </p:sp>
      <p:sp>
        <p:nvSpPr>
          <p:cNvPr id="2053" name="Rectangle 5"/>
          <p:cNvSpPr>
            <a:spLocks noGrp="1" noChangeArrowheads="1"/>
          </p:cNvSpPr>
          <p:nvPr>
            <p:ph type="sldNum" sz="quarter" idx="5"/>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solidFill>
                  <a:schemeClr val="tx1"/>
                </a:solidFill>
              </a:defRPr>
            </a:lvl1pPr>
          </a:lstStyle>
          <a:p>
            <a:pPr>
              <a:defRPr/>
            </a:pPr>
            <a:fld id="{38DF26EC-0340-45E2-9980-6C8118C2229B}" type="slidenum">
              <a:rPr lang="en-US"/>
              <a:pPr>
                <a:defRPr/>
              </a:pPr>
              <a:t>‹#›</a:t>
            </a:fld>
            <a:endParaRPr lang="en-US"/>
          </a:p>
        </p:txBody>
      </p:sp>
      <p:sp>
        <p:nvSpPr>
          <p:cNvPr id="2054" name="Rectangle 6"/>
          <p:cNvSpPr>
            <a:spLocks noChangeArrowheads="1"/>
          </p:cNvSpPr>
          <p:nvPr/>
        </p:nvSpPr>
        <p:spPr bwMode="auto">
          <a:xfrm>
            <a:off x="4060825" y="9577388"/>
            <a:ext cx="2744788" cy="296862"/>
          </a:xfrm>
          <a:prstGeom prst="rect">
            <a:avLst/>
          </a:prstGeom>
          <a:noFill/>
          <a:ln w="9525">
            <a:noFill/>
            <a:miter lim="800000"/>
            <a:headEnd/>
            <a:tailEnd/>
          </a:ln>
          <a:effectLst/>
        </p:spPr>
        <p:txBody>
          <a:bodyPr wrap="none" lIns="96171" tIns="48087" rIns="96171" bIns="48087">
            <a:spAutoFit/>
          </a:bodyPr>
          <a:lstStyle/>
          <a:p>
            <a:pPr>
              <a:defRPr/>
            </a:pPr>
            <a:r>
              <a:rPr lang="en-US" sz="1300" i="1" dirty="0">
                <a:solidFill>
                  <a:schemeClr val="tx2"/>
                </a:solidFill>
                <a:effectLst>
                  <a:outerShdw blurRad="38100" dist="38100" dir="2700000" algn="tl">
                    <a:srgbClr val="C0C0C0"/>
                  </a:outerShdw>
                </a:effectLst>
              </a:rPr>
              <a:t>Strathclyde Business School, Glasgow</a:t>
            </a:r>
          </a:p>
        </p:txBody>
      </p:sp>
    </p:spTree>
    <p:extLst>
      <p:ext uri="{BB962C8B-B14F-4D97-AF65-F5344CB8AC3E}">
        <p14:creationId xmlns:p14="http://schemas.microsoft.com/office/powerpoint/2010/main" xmlns="" val="3647627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5"/>
          <p:cNvSpPr>
            <a:spLocks noGrp="1" noChangeArrowheads="1"/>
          </p:cNvSpPr>
          <p:nvPr>
            <p:ph type="sldNum" sz="quarter" idx="5"/>
          </p:nvPr>
        </p:nvSpPr>
        <p:spPr>
          <a:noFill/>
        </p:spPr>
        <p:txBody>
          <a:bodyPr/>
          <a:lstStyle/>
          <a:p>
            <a:fld id="{E7A6577B-3E9D-4F5A-ACB5-EFEF3A5C3D78}" type="slidenum">
              <a:rPr lang="en-US" smtClean="0"/>
              <a:pPr/>
              <a:t>3</a:t>
            </a:fld>
            <a:endParaRPr lang="en-US" smtClean="0"/>
          </a:p>
        </p:txBody>
      </p:sp>
      <p:sp>
        <p:nvSpPr>
          <p:cNvPr id="344067"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344068"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D556EA93-75BF-4CBF-9E81-F63BB82E44BE}" type="slidenum">
              <a:rPr lang="en-GB">
                <a:latin typeface="Times New Roman" pitchFamily="18" charset="0"/>
              </a:rPr>
              <a:pPr eaLnBrk="1" hangingPunct="1"/>
              <a:t>14</a:t>
            </a:fld>
            <a:endParaRPr lang="en-GB">
              <a:latin typeface="Times New Roman" pitchFamily="18" charset="0"/>
            </a:endParaRPr>
          </a:p>
        </p:txBody>
      </p:sp>
      <p:sp>
        <p:nvSpPr>
          <p:cNvPr id="230403" name="Rectangle 2"/>
          <p:cNvSpPr>
            <a:spLocks noGrp="1" noRot="1" noChangeAspect="1" noChangeArrowheads="1" noTextEdit="1"/>
          </p:cNvSpPr>
          <p:nvPr>
            <p:ph type="sldImg"/>
          </p:nvPr>
        </p:nvSpPr>
        <p:spPr>
          <a:xfrm>
            <a:off x="855663" y="746125"/>
            <a:ext cx="4960937" cy="3721100"/>
          </a:xfrm>
          <a:prstGeom prst="rect">
            <a:avLst/>
          </a:prstGeom>
          <a:ln/>
        </p:spPr>
      </p:sp>
      <p:sp>
        <p:nvSpPr>
          <p:cNvPr id="230404" name="Rectangle 3"/>
          <p:cNvSpPr>
            <a:spLocks noGrp="1" noChangeArrowheads="1"/>
          </p:cNvSpPr>
          <p:nvPr>
            <p:ph type="body" idx="1"/>
          </p:nvPr>
        </p:nvSpPr>
        <p:spPr>
          <a:xfrm>
            <a:off x="887413" y="4714875"/>
            <a:ext cx="4894262" cy="4467225"/>
          </a:xfrm>
          <a:prstGeom prst="rect">
            <a:avLst/>
          </a:prstGeom>
          <a:noFill/>
        </p:spPr>
        <p:txBody>
          <a:bodyPr lIns="87544" tIns="43772" rIns="87544" bIns="43772"/>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A836EDB7-D27C-424C-87ED-A071921AE781}" type="slidenum">
              <a:rPr lang="en-GB">
                <a:latin typeface="Times New Roman" pitchFamily="18" charset="0"/>
              </a:rPr>
              <a:pPr eaLnBrk="1" hangingPunct="1"/>
              <a:t>15</a:t>
            </a:fld>
            <a:endParaRPr lang="en-GB">
              <a:latin typeface="Times New Roman" pitchFamily="18" charset="0"/>
            </a:endParaRPr>
          </a:p>
        </p:txBody>
      </p:sp>
      <p:sp>
        <p:nvSpPr>
          <p:cNvPr id="231427" name="Rectangle 2"/>
          <p:cNvSpPr>
            <a:spLocks noGrp="1" noRot="1" noChangeAspect="1" noChangeArrowheads="1" noTextEdit="1"/>
          </p:cNvSpPr>
          <p:nvPr>
            <p:ph type="sldImg"/>
          </p:nvPr>
        </p:nvSpPr>
        <p:spPr>
          <a:xfrm>
            <a:off x="855663" y="746125"/>
            <a:ext cx="4960937" cy="3721100"/>
          </a:xfrm>
          <a:prstGeom prst="rect">
            <a:avLst/>
          </a:prstGeom>
          <a:ln/>
        </p:spPr>
      </p:sp>
      <p:sp>
        <p:nvSpPr>
          <p:cNvPr id="231428" name="Rectangle 3"/>
          <p:cNvSpPr>
            <a:spLocks noGrp="1" noChangeArrowheads="1"/>
          </p:cNvSpPr>
          <p:nvPr>
            <p:ph type="body" idx="1"/>
          </p:nvPr>
        </p:nvSpPr>
        <p:spPr>
          <a:xfrm>
            <a:off x="666750" y="4714875"/>
            <a:ext cx="5335588" cy="4467225"/>
          </a:xfrm>
          <a:prstGeom prst="rect">
            <a:avLst/>
          </a:prstGeom>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9BC23B64-C629-4FCE-B0F4-4D293B35C7D0}" type="slidenum">
              <a:rPr lang="en-GB">
                <a:latin typeface="Times New Roman" pitchFamily="18" charset="0"/>
              </a:rPr>
              <a:pPr eaLnBrk="1" hangingPunct="1"/>
              <a:t>16</a:t>
            </a:fld>
            <a:endParaRPr lang="en-GB">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8A7E63F5-5117-4475-8211-5FE7818E73F8}" type="slidenum">
              <a:rPr lang="en-GB">
                <a:latin typeface="Times New Roman" pitchFamily="18" charset="0"/>
              </a:rPr>
              <a:pPr eaLnBrk="1" hangingPunct="1"/>
              <a:t>20</a:t>
            </a:fld>
            <a:endParaRPr lang="en-GB">
              <a:latin typeface="Times New Roman" pitchFamily="18" charset="0"/>
            </a:endParaRPr>
          </a:p>
        </p:txBody>
      </p:sp>
      <p:sp>
        <p:nvSpPr>
          <p:cNvPr id="235523" name="Rectangle 2"/>
          <p:cNvSpPr>
            <a:spLocks noGrp="1" noRot="1" noChangeAspect="1" noChangeArrowheads="1" noTextEdit="1"/>
          </p:cNvSpPr>
          <p:nvPr>
            <p:ph type="sldImg"/>
          </p:nvPr>
        </p:nvSpPr>
        <p:spPr>
          <a:xfrm>
            <a:off x="855663" y="746125"/>
            <a:ext cx="4960937" cy="3721100"/>
          </a:xfrm>
          <a:prstGeom prst="rect">
            <a:avLst/>
          </a:prstGeom>
          <a:ln/>
        </p:spPr>
      </p:sp>
      <p:sp>
        <p:nvSpPr>
          <p:cNvPr id="235524" name="Rectangle 3"/>
          <p:cNvSpPr>
            <a:spLocks noGrp="1" noChangeArrowheads="1"/>
          </p:cNvSpPr>
          <p:nvPr>
            <p:ph type="body" idx="1"/>
          </p:nvPr>
        </p:nvSpPr>
        <p:spPr>
          <a:xfrm>
            <a:off x="887413" y="4714875"/>
            <a:ext cx="4894262" cy="4467225"/>
          </a:xfrm>
          <a:prstGeom prst="rect">
            <a:avLst/>
          </a:prstGeom>
          <a:noFill/>
        </p:spPr>
        <p:txBody>
          <a:bodyPr lIns="87544" tIns="43772" rIns="87544" bIns="43772"/>
          <a:lstStyle/>
          <a:p>
            <a:pPr eaLnBrk="1" hangingPunct="1"/>
            <a:r>
              <a:rPr lang="en-GB" smtClean="0"/>
              <a:t>Taps into the literature – sociograms – again managing complexity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78D1644B-98C9-4F26-987A-55D7A8ED10DD}" type="slidenum">
              <a:rPr lang="en-GB">
                <a:latin typeface="Times New Roman" pitchFamily="18" charset="0"/>
              </a:rPr>
              <a:pPr eaLnBrk="1" hangingPunct="1"/>
              <a:t>21</a:t>
            </a:fld>
            <a:endParaRPr lang="en-GB">
              <a:latin typeface="Times New Roman" pitchFamily="18" charset="0"/>
            </a:endParaRPr>
          </a:p>
        </p:txBody>
      </p:sp>
      <p:sp>
        <p:nvSpPr>
          <p:cNvPr id="237571" name="Rectangle 2"/>
          <p:cNvSpPr>
            <a:spLocks noGrp="1" noRot="1" noChangeAspect="1" noChangeArrowheads="1" noTextEdit="1"/>
          </p:cNvSpPr>
          <p:nvPr>
            <p:ph type="sldImg"/>
          </p:nvPr>
        </p:nvSpPr>
        <p:spPr>
          <a:xfrm>
            <a:off x="855663" y="746125"/>
            <a:ext cx="4960937" cy="3721100"/>
          </a:xfrm>
          <a:prstGeom prst="rect">
            <a:avLst/>
          </a:prstGeom>
          <a:ln/>
        </p:spPr>
      </p:sp>
      <p:sp>
        <p:nvSpPr>
          <p:cNvPr id="237572" name="Rectangle 3"/>
          <p:cNvSpPr>
            <a:spLocks noGrp="1" noChangeArrowheads="1"/>
          </p:cNvSpPr>
          <p:nvPr>
            <p:ph type="body" idx="1"/>
          </p:nvPr>
        </p:nvSpPr>
        <p:spPr>
          <a:xfrm>
            <a:off x="887413" y="4714875"/>
            <a:ext cx="4894262" cy="4467225"/>
          </a:xfrm>
          <a:prstGeom prst="rect">
            <a:avLst/>
          </a:prstGeom>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3FCD4438-FDD6-4302-9A55-2B7B1D247A33}" type="slidenum">
              <a:rPr lang="en-GB">
                <a:latin typeface="Times New Roman" pitchFamily="18" charset="0"/>
              </a:rPr>
              <a:pPr eaLnBrk="1" hangingPunct="1"/>
              <a:t>26</a:t>
            </a:fld>
            <a:endParaRPr lang="en-GB">
              <a:latin typeface="Times New Roman" pitchFamily="18" charset="0"/>
            </a:endParaRPr>
          </a:p>
        </p:txBody>
      </p:sp>
      <p:sp>
        <p:nvSpPr>
          <p:cNvPr id="238595" name="Rectangle 2"/>
          <p:cNvSpPr>
            <a:spLocks noGrp="1" noRot="1" noChangeAspect="1" noChangeArrowheads="1" noTextEdit="1"/>
          </p:cNvSpPr>
          <p:nvPr>
            <p:ph type="sldImg"/>
          </p:nvPr>
        </p:nvSpPr>
        <p:spPr>
          <a:xfrm>
            <a:off x="855663" y="746125"/>
            <a:ext cx="4960937" cy="3721100"/>
          </a:xfrm>
          <a:prstGeom prst="rect">
            <a:avLst/>
          </a:prstGeom>
          <a:ln/>
        </p:spPr>
      </p:sp>
      <p:sp>
        <p:nvSpPr>
          <p:cNvPr id="238596" name="Rectangle 3"/>
          <p:cNvSpPr>
            <a:spLocks noGrp="1" noChangeArrowheads="1"/>
          </p:cNvSpPr>
          <p:nvPr>
            <p:ph type="body" idx="1"/>
          </p:nvPr>
        </p:nvSpPr>
        <p:spPr>
          <a:xfrm>
            <a:off x="887413" y="4714875"/>
            <a:ext cx="4894262" cy="4467225"/>
          </a:xfrm>
          <a:prstGeom prst="rect">
            <a:avLst/>
          </a:prstGeom>
          <a:noFill/>
        </p:spPr>
        <p:txBody>
          <a:bodyPr lIns="87544" tIns="43772" rIns="87544" bIns="43772"/>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AF9F2BB4-781B-40CE-99FA-A9F361874237}" type="slidenum">
              <a:rPr lang="en-GB">
                <a:latin typeface="Times New Roman" pitchFamily="18" charset="0"/>
              </a:rPr>
              <a:pPr eaLnBrk="1" hangingPunct="1"/>
              <a:t>27</a:t>
            </a:fld>
            <a:endParaRPr lang="en-GB">
              <a:latin typeface="Times New Roman" pitchFamily="18" charset="0"/>
            </a:endParaRPr>
          </a:p>
        </p:txBody>
      </p:sp>
      <p:sp>
        <p:nvSpPr>
          <p:cNvPr id="239619" name="Rectangle 2"/>
          <p:cNvSpPr>
            <a:spLocks noGrp="1" noRot="1" noChangeAspect="1" noChangeArrowheads="1" noTextEdit="1"/>
          </p:cNvSpPr>
          <p:nvPr>
            <p:ph type="sldImg"/>
          </p:nvPr>
        </p:nvSpPr>
        <p:spPr>
          <a:xfrm>
            <a:off x="855663" y="746125"/>
            <a:ext cx="4960937" cy="3721100"/>
          </a:xfrm>
          <a:prstGeom prst="rect">
            <a:avLst/>
          </a:prstGeom>
          <a:ln/>
        </p:spPr>
      </p:sp>
      <p:sp>
        <p:nvSpPr>
          <p:cNvPr id="239620" name="Rectangle 3"/>
          <p:cNvSpPr>
            <a:spLocks noGrp="1" noChangeArrowheads="1"/>
          </p:cNvSpPr>
          <p:nvPr>
            <p:ph type="body" idx="1"/>
          </p:nvPr>
        </p:nvSpPr>
        <p:spPr>
          <a:xfrm>
            <a:off x="666750" y="4714875"/>
            <a:ext cx="5335588" cy="4467225"/>
          </a:xfrm>
          <a:prstGeom prst="rect">
            <a:avLst/>
          </a:prstGeom>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8C6A71AA-CAA5-4546-8F8C-68A6704CE4A8}" type="slidenum">
              <a:rPr lang="en-GB">
                <a:latin typeface="Times New Roman" pitchFamily="18" charset="0"/>
              </a:rPr>
              <a:pPr eaLnBrk="1" hangingPunct="1"/>
              <a:t>28</a:t>
            </a:fld>
            <a:endParaRPr lang="en-GB">
              <a:latin typeface="Times New Roman" pitchFamily="18" charset="0"/>
            </a:endParaRPr>
          </a:p>
        </p:txBody>
      </p:sp>
      <p:sp>
        <p:nvSpPr>
          <p:cNvPr id="240643" name="Rectangle 2"/>
          <p:cNvSpPr>
            <a:spLocks noGrp="1" noRot="1" noChangeAspect="1" noChangeArrowheads="1" noTextEdit="1"/>
          </p:cNvSpPr>
          <p:nvPr>
            <p:ph type="sldImg"/>
          </p:nvPr>
        </p:nvSpPr>
        <p:spPr>
          <a:xfrm>
            <a:off x="855663" y="746125"/>
            <a:ext cx="4960937" cy="3721100"/>
          </a:xfrm>
          <a:prstGeom prst="rect">
            <a:avLst/>
          </a:prstGeom>
          <a:ln/>
        </p:spPr>
      </p:sp>
      <p:sp>
        <p:nvSpPr>
          <p:cNvPr id="240644" name="Rectangle 3"/>
          <p:cNvSpPr>
            <a:spLocks noGrp="1" noChangeArrowheads="1"/>
          </p:cNvSpPr>
          <p:nvPr>
            <p:ph type="body" idx="1"/>
          </p:nvPr>
        </p:nvSpPr>
        <p:spPr>
          <a:xfrm>
            <a:off x="666750" y="4714875"/>
            <a:ext cx="5335588" cy="4467225"/>
          </a:xfrm>
          <a:prstGeom prst="rect">
            <a:avLst/>
          </a:prstGeom>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B77DD157-822E-49D0-92CA-DB82FFFE6A92}" type="slidenum">
              <a:rPr lang="en-GB">
                <a:latin typeface="Times New Roman" pitchFamily="18" charset="0"/>
              </a:rPr>
              <a:pPr eaLnBrk="1" hangingPunct="1"/>
              <a:t>30</a:t>
            </a:fld>
            <a:endParaRPr lang="en-GB">
              <a:latin typeface="Times New Roman" pitchFamily="18" charset="0"/>
            </a:endParaRPr>
          </a:p>
        </p:txBody>
      </p:sp>
      <p:sp>
        <p:nvSpPr>
          <p:cNvPr id="247811" name="Rectangle 2"/>
          <p:cNvSpPr>
            <a:spLocks noGrp="1" noRot="1" noChangeAspect="1" noChangeArrowheads="1" noTextEdit="1"/>
          </p:cNvSpPr>
          <p:nvPr>
            <p:ph type="sldImg"/>
          </p:nvPr>
        </p:nvSpPr>
        <p:spPr>
          <a:xfrm>
            <a:off x="854075" y="744538"/>
            <a:ext cx="4960938" cy="3722687"/>
          </a:xfrm>
          <a:prstGeom prst="rect">
            <a:avLst/>
          </a:prstGeom>
          <a:ln/>
        </p:spPr>
      </p:sp>
      <p:sp>
        <p:nvSpPr>
          <p:cNvPr id="247812" name="Rectangle 3"/>
          <p:cNvSpPr>
            <a:spLocks noGrp="1" noChangeArrowheads="1"/>
          </p:cNvSpPr>
          <p:nvPr>
            <p:ph type="body" idx="1"/>
          </p:nvPr>
        </p:nvSpPr>
        <p:spPr>
          <a:xfrm>
            <a:off x="666750" y="4716463"/>
            <a:ext cx="5335588" cy="4467225"/>
          </a:xfrm>
          <a:prstGeom prst="rect">
            <a:avLst/>
          </a:prstGeom>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5</a:t>
            </a:fld>
            <a:endParaRPr lang="en-US" smtClean="0"/>
          </a:p>
        </p:txBody>
      </p:sp>
      <p:sp>
        <p:nvSpPr>
          <p:cNvPr id="35021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5"/>
          <p:cNvSpPr>
            <a:spLocks noGrp="1" noChangeArrowheads="1"/>
          </p:cNvSpPr>
          <p:nvPr>
            <p:ph type="sldNum" sz="quarter" idx="5"/>
          </p:nvPr>
        </p:nvSpPr>
        <p:spPr>
          <a:noFill/>
        </p:spPr>
        <p:txBody>
          <a:bodyPr/>
          <a:lstStyle/>
          <a:p>
            <a:fld id="{13F51BA8-D616-482D-9B0F-C56A9C9161C3}" type="slidenum">
              <a:rPr lang="en-US" smtClean="0"/>
              <a:pPr/>
              <a:t>6</a:t>
            </a:fld>
            <a:endParaRPr lang="en-US" smtClean="0"/>
          </a:p>
        </p:txBody>
      </p:sp>
      <p:sp>
        <p:nvSpPr>
          <p:cNvPr id="4055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55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6ACF926E-A60D-483C-A493-150BF1BD0C86}" type="slidenum">
              <a:rPr lang="en-GB">
                <a:latin typeface="Times New Roman" pitchFamily="18" charset="0"/>
              </a:rPr>
              <a:pPr eaLnBrk="1" hangingPunct="1"/>
              <a:t>7</a:t>
            </a:fld>
            <a:endParaRPr lang="en-GB">
              <a:latin typeface="Times New Roman" pitchFamily="18" charset="0"/>
            </a:endParaRPr>
          </a:p>
        </p:txBody>
      </p:sp>
      <p:sp>
        <p:nvSpPr>
          <p:cNvPr id="223235" name="Rectangle 2"/>
          <p:cNvSpPr>
            <a:spLocks noGrp="1" noRot="1" noChangeAspect="1" noChangeArrowheads="1" noTextEdit="1"/>
          </p:cNvSpPr>
          <p:nvPr>
            <p:ph type="sldImg"/>
          </p:nvPr>
        </p:nvSpPr>
        <p:spPr>
          <a:xfrm>
            <a:off x="854075" y="744538"/>
            <a:ext cx="4960938" cy="3722687"/>
          </a:xfrm>
          <a:prstGeom prst="rect">
            <a:avLst/>
          </a:prstGeom>
          <a:ln/>
        </p:spPr>
      </p:sp>
      <p:sp>
        <p:nvSpPr>
          <p:cNvPr id="223236" name="Rectangle 3"/>
          <p:cNvSpPr>
            <a:spLocks noGrp="1" noChangeArrowheads="1"/>
          </p:cNvSpPr>
          <p:nvPr>
            <p:ph type="body" idx="1"/>
          </p:nvPr>
        </p:nvSpPr>
        <p:spPr>
          <a:xfrm>
            <a:off x="666750" y="4716463"/>
            <a:ext cx="5335588" cy="4467225"/>
          </a:xfrm>
          <a:prstGeom prst="rect">
            <a:avLst/>
          </a:prstGeom>
          <a:noFill/>
        </p:spPr>
        <p:txBody>
          <a:bodyPr/>
          <a:lstStyle/>
          <a:p>
            <a:pPr eaLnBrk="1" hangingPunct="1">
              <a:buFontTx/>
              <a:buChar char="•"/>
            </a:pPr>
            <a:r>
              <a:rPr lang="en-GB" smtClean="0"/>
              <a:t>Stakeholder analysis is only first part – it is the </a:t>
            </a:r>
            <a:r>
              <a:rPr lang="en-GB" b="1" smtClean="0"/>
              <a:t>management </a:t>
            </a:r>
            <a:r>
              <a:rPr lang="en-GB" smtClean="0"/>
              <a:t>that provides options </a:t>
            </a:r>
          </a:p>
          <a:p>
            <a:pPr eaLnBrk="1" hangingPunct="1">
              <a:buFontTx/>
              <a:buChar char="•"/>
            </a:pPr>
            <a:r>
              <a:rPr lang="en-GB" smtClean="0"/>
              <a:t>Provides valuable clues as to who to involve or NOT – need to be clear about choices – cannot please all</a:t>
            </a:r>
          </a:p>
          <a:p>
            <a:pPr eaLnBrk="1" hangingPunct="1">
              <a:buFontTx/>
              <a:buChar char="•"/>
            </a:pPr>
            <a:r>
              <a:rPr lang="en-GB" smtClean="0"/>
              <a:t>Questions cover areas such as the processes of doing this, how to get the right balance between working with stakeholders but not diluting completely the message, the impact of the stock market, conflicts that emerge etc</a:t>
            </a: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04E3A59A-C2B4-4BF9-90D7-A8B5245D638E}" type="slidenum">
              <a:rPr lang="en-GB">
                <a:latin typeface="Times New Roman" pitchFamily="18" charset="0"/>
              </a:rPr>
              <a:pPr eaLnBrk="1" hangingPunct="1"/>
              <a:t>8</a:t>
            </a:fld>
            <a:endParaRPr lang="en-GB">
              <a:latin typeface="Times New Roman" pitchFamily="18" charset="0"/>
            </a:endParaRPr>
          </a:p>
        </p:txBody>
      </p:sp>
      <p:sp>
        <p:nvSpPr>
          <p:cNvPr id="225283" name="Rectangle 2"/>
          <p:cNvSpPr>
            <a:spLocks noGrp="1" noRot="1" noChangeAspect="1" noChangeArrowheads="1" noTextEdit="1"/>
          </p:cNvSpPr>
          <p:nvPr>
            <p:ph type="sldImg"/>
          </p:nvPr>
        </p:nvSpPr>
        <p:spPr>
          <a:xfrm>
            <a:off x="855663" y="744538"/>
            <a:ext cx="4965700" cy="3724275"/>
          </a:xfrm>
          <a:prstGeom prst="rect">
            <a:avLst/>
          </a:prstGeom>
          <a:ln/>
        </p:spPr>
      </p:sp>
      <p:sp>
        <p:nvSpPr>
          <p:cNvPr id="225284" name="Rectangle 3"/>
          <p:cNvSpPr>
            <a:spLocks noGrp="1" noChangeArrowheads="1"/>
          </p:cNvSpPr>
          <p:nvPr>
            <p:ph type="body" idx="1"/>
          </p:nvPr>
        </p:nvSpPr>
        <p:spPr>
          <a:xfrm>
            <a:off x="889000" y="4716463"/>
            <a:ext cx="4891088" cy="4467225"/>
          </a:xfrm>
          <a:prstGeom prst="rect">
            <a:avLst/>
          </a:prstGeom>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AE645074-D21B-44C5-AA16-078CAA9F51D7}" type="slidenum">
              <a:rPr lang="en-GB">
                <a:latin typeface="Times New Roman" pitchFamily="18" charset="0"/>
              </a:rPr>
              <a:pPr eaLnBrk="1" hangingPunct="1"/>
              <a:t>9</a:t>
            </a:fld>
            <a:endParaRPr lang="en-GB">
              <a:latin typeface="Times New Roman" pitchFamily="18" charset="0"/>
            </a:endParaRPr>
          </a:p>
        </p:txBody>
      </p:sp>
      <p:sp>
        <p:nvSpPr>
          <p:cNvPr id="226307" name="Rectangle 2"/>
          <p:cNvSpPr>
            <a:spLocks noGrp="1" noRot="1" noChangeAspect="1" noChangeArrowheads="1" noTextEdit="1"/>
          </p:cNvSpPr>
          <p:nvPr>
            <p:ph type="sldImg"/>
          </p:nvPr>
        </p:nvSpPr>
        <p:spPr>
          <a:xfrm>
            <a:off x="855663" y="746125"/>
            <a:ext cx="4960937" cy="3721100"/>
          </a:xfrm>
          <a:prstGeom prst="rect">
            <a:avLst/>
          </a:prstGeom>
          <a:ln/>
        </p:spPr>
      </p:sp>
      <p:sp>
        <p:nvSpPr>
          <p:cNvPr id="226308" name="Rectangle 3"/>
          <p:cNvSpPr>
            <a:spLocks noGrp="1" noChangeArrowheads="1"/>
          </p:cNvSpPr>
          <p:nvPr>
            <p:ph type="body" idx="1"/>
          </p:nvPr>
        </p:nvSpPr>
        <p:spPr>
          <a:xfrm>
            <a:off x="889000" y="4714875"/>
            <a:ext cx="4891088" cy="4467225"/>
          </a:xfrm>
          <a:prstGeom prst="rect">
            <a:avLst/>
          </a:prstGeom>
          <a:noFill/>
        </p:spPr>
        <p:txBody>
          <a:bodyPr lIns="90730" tIns="45365" rIns="90730" bIns="45365"/>
          <a:lstStyle/>
          <a:p>
            <a:pPr eaLnBrk="1" hangingPunct="1"/>
            <a:r>
              <a:rPr lang="en-GB" smtClean="0"/>
              <a:t>Opportunities and impact of stakeholders/external environment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CAA40874-5CD7-4A9C-AE92-5B8758D53FCF}" type="slidenum">
              <a:rPr lang="en-GB">
                <a:latin typeface="Times New Roman" pitchFamily="18" charset="0"/>
              </a:rPr>
              <a:pPr eaLnBrk="1" hangingPunct="1"/>
              <a:t>10</a:t>
            </a:fld>
            <a:endParaRPr lang="en-GB">
              <a:latin typeface="Times New Roman" pitchFamily="18" charset="0"/>
            </a:endParaRPr>
          </a:p>
        </p:txBody>
      </p:sp>
      <p:sp>
        <p:nvSpPr>
          <p:cNvPr id="227331" name="Rectangle 2"/>
          <p:cNvSpPr>
            <a:spLocks noGrp="1" noRot="1" noChangeAspect="1" noChangeArrowheads="1" noTextEdit="1"/>
          </p:cNvSpPr>
          <p:nvPr>
            <p:ph type="sldImg"/>
          </p:nvPr>
        </p:nvSpPr>
        <p:spPr>
          <a:xfrm>
            <a:off x="855663" y="746125"/>
            <a:ext cx="4960937" cy="3721100"/>
          </a:xfrm>
          <a:prstGeom prst="rect">
            <a:avLst/>
          </a:prstGeom>
          <a:ln/>
        </p:spPr>
      </p:sp>
      <p:sp>
        <p:nvSpPr>
          <p:cNvPr id="227332" name="Rectangle 3"/>
          <p:cNvSpPr>
            <a:spLocks noGrp="1" noChangeArrowheads="1"/>
          </p:cNvSpPr>
          <p:nvPr>
            <p:ph type="body" idx="1"/>
          </p:nvPr>
        </p:nvSpPr>
        <p:spPr>
          <a:xfrm>
            <a:off x="887413" y="4714875"/>
            <a:ext cx="4894262" cy="4467225"/>
          </a:xfrm>
          <a:prstGeom prst="rect">
            <a:avLst/>
          </a:prstGeom>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45478FEB-5FA4-454B-A4D1-0FEC16C8A61A}" type="slidenum">
              <a:rPr lang="en-GB">
                <a:latin typeface="Times New Roman" pitchFamily="18" charset="0"/>
              </a:rPr>
              <a:pPr eaLnBrk="1" hangingPunct="1"/>
              <a:t>11</a:t>
            </a:fld>
            <a:endParaRPr lang="en-GB">
              <a:latin typeface="Times New Roman" pitchFamily="18" charset="0"/>
            </a:endParaRPr>
          </a:p>
        </p:txBody>
      </p:sp>
      <p:sp>
        <p:nvSpPr>
          <p:cNvPr id="228355" name="Rectangle 2"/>
          <p:cNvSpPr>
            <a:spLocks noGrp="1" noRot="1" noChangeAspect="1" noChangeArrowheads="1" noTextEdit="1"/>
          </p:cNvSpPr>
          <p:nvPr>
            <p:ph type="sldImg"/>
          </p:nvPr>
        </p:nvSpPr>
        <p:spPr>
          <a:xfrm>
            <a:off x="862013" y="781050"/>
            <a:ext cx="4940300" cy="3705225"/>
          </a:xfrm>
          <a:prstGeom prst="rect">
            <a:avLst/>
          </a:prstGeom>
          <a:ln w="12700" cap="flat">
            <a:solidFill>
              <a:schemeClr val="tx1"/>
            </a:solidFill>
          </a:ln>
        </p:spPr>
      </p:sp>
      <p:sp>
        <p:nvSpPr>
          <p:cNvPr id="228356" name="Rectangle 3"/>
          <p:cNvSpPr>
            <a:spLocks noGrp="1" noChangeArrowheads="1"/>
          </p:cNvSpPr>
          <p:nvPr>
            <p:ph type="body" idx="1"/>
          </p:nvPr>
        </p:nvSpPr>
        <p:spPr>
          <a:xfrm>
            <a:off x="889000" y="4745038"/>
            <a:ext cx="4887913" cy="4411662"/>
          </a:xfrm>
          <a:prstGeom prst="rect">
            <a:avLst/>
          </a:prstGeom>
          <a:noFill/>
        </p:spPr>
        <p:txBody>
          <a:bodyPr lIns="91368" tIns="45685" rIns="91368" bIns="45685"/>
          <a:lstStyle/>
          <a:p>
            <a:pPr eaLnBrk="1" hangingPunct="1"/>
            <a:r>
              <a:rPr lang="en-GB" smtClean="0">
                <a:cs typeface="Times New Roman" pitchFamily="18" charset="0"/>
              </a:rPr>
              <a:t>legitimising the effort expended in surfacing and discussing stakeholders</a:t>
            </a:r>
            <a:r>
              <a:rPr lang="en-GB" smtClean="0"/>
              <a:t> </a:t>
            </a:r>
          </a:p>
          <a:p>
            <a:pPr eaLnBrk="1" hangingPunct="1"/>
            <a:r>
              <a:rPr lang="en-GB" smtClean="0">
                <a:cs typeface="Times New Roman" pitchFamily="18" charset="0"/>
              </a:rPr>
              <a:t>logic of considering the role and impact of stakeholders can be readily argued, taking time out from the business to surface and discuss who are the stakeholders, what position do they hold and how can we best manage them is not always seen as a particularly use of time.</a:t>
            </a:r>
            <a:r>
              <a:rPr lang="en-GB" smtClean="0"/>
              <a:t> </a:t>
            </a:r>
          </a:p>
          <a:p>
            <a:pPr eaLnBrk="1" hangingPunct="1"/>
            <a:r>
              <a:rPr lang="en-GB" smtClean="0">
                <a:cs typeface="Times New Roman" pitchFamily="18" charset="0"/>
              </a:rPr>
              <a:t>knowledge is held about the organization’s stakeholders. This knowledge might have been acquired through attending trade fairs, conferences, award events, through reading publicity material or media contacts or through a simple act of sharing a taxi ride</a:t>
            </a:r>
            <a:r>
              <a:rPr lang="en-GB"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p:spPr>
        <p:txBody>
          <a:bodyPr/>
          <a:lstStyle>
            <a:lvl1pPr defTabSz="906463" eaLnBrk="0" hangingPunct="0">
              <a:defRPr>
                <a:solidFill>
                  <a:schemeClr val="tx1"/>
                </a:solidFill>
                <a:latin typeface="Arial" charset="0"/>
                <a:cs typeface="Arial" charset="0"/>
              </a:defRPr>
            </a:lvl1pPr>
            <a:lvl2pPr marL="742950" indent="-285750" defTabSz="906463" eaLnBrk="0" hangingPunct="0">
              <a:defRPr>
                <a:solidFill>
                  <a:schemeClr val="tx1"/>
                </a:solidFill>
                <a:latin typeface="Arial" charset="0"/>
                <a:cs typeface="Arial" charset="0"/>
              </a:defRPr>
            </a:lvl2pPr>
            <a:lvl3pPr marL="1143000" indent="-228600" defTabSz="906463" eaLnBrk="0" hangingPunct="0">
              <a:defRPr>
                <a:solidFill>
                  <a:schemeClr val="tx1"/>
                </a:solidFill>
                <a:latin typeface="Arial" charset="0"/>
                <a:cs typeface="Arial" charset="0"/>
              </a:defRPr>
            </a:lvl3pPr>
            <a:lvl4pPr marL="1600200" indent="-228600" defTabSz="906463" eaLnBrk="0" hangingPunct="0">
              <a:defRPr>
                <a:solidFill>
                  <a:schemeClr val="tx1"/>
                </a:solidFill>
                <a:latin typeface="Arial" charset="0"/>
                <a:cs typeface="Arial" charset="0"/>
              </a:defRPr>
            </a:lvl4pPr>
            <a:lvl5pPr marL="2057400" indent="-228600" defTabSz="906463" eaLnBrk="0" hangingPunct="0">
              <a:defRPr>
                <a:solidFill>
                  <a:schemeClr val="tx1"/>
                </a:solidFill>
                <a:latin typeface="Arial" charset="0"/>
                <a:cs typeface="Arial" charset="0"/>
              </a:defRPr>
            </a:lvl5pPr>
            <a:lvl6pPr marL="2514600" indent="-228600" defTabSz="906463" eaLnBrk="0" fontAlgn="base" hangingPunct="0">
              <a:spcBef>
                <a:spcPct val="0"/>
              </a:spcBef>
              <a:spcAft>
                <a:spcPct val="0"/>
              </a:spcAft>
              <a:defRPr>
                <a:solidFill>
                  <a:schemeClr val="tx1"/>
                </a:solidFill>
                <a:latin typeface="Arial" charset="0"/>
                <a:cs typeface="Arial" charset="0"/>
              </a:defRPr>
            </a:lvl6pPr>
            <a:lvl7pPr marL="2971800" indent="-228600" defTabSz="906463" eaLnBrk="0" fontAlgn="base" hangingPunct="0">
              <a:spcBef>
                <a:spcPct val="0"/>
              </a:spcBef>
              <a:spcAft>
                <a:spcPct val="0"/>
              </a:spcAft>
              <a:defRPr>
                <a:solidFill>
                  <a:schemeClr val="tx1"/>
                </a:solidFill>
                <a:latin typeface="Arial" charset="0"/>
                <a:cs typeface="Arial" charset="0"/>
              </a:defRPr>
            </a:lvl7pPr>
            <a:lvl8pPr marL="3429000" indent="-228600" defTabSz="906463" eaLnBrk="0" fontAlgn="base" hangingPunct="0">
              <a:spcBef>
                <a:spcPct val="0"/>
              </a:spcBef>
              <a:spcAft>
                <a:spcPct val="0"/>
              </a:spcAft>
              <a:defRPr>
                <a:solidFill>
                  <a:schemeClr val="tx1"/>
                </a:solidFill>
                <a:latin typeface="Arial" charset="0"/>
                <a:cs typeface="Arial" charset="0"/>
              </a:defRPr>
            </a:lvl8pPr>
            <a:lvl9pPr marL="3886200" indent="-228600" defTabSz="906463" eaLnBrk="0" fontAlgn="base" hangingPunct="0">
              <a:spcBef>
                <a:spcPct val="0"/>
              </a:spcBef>
              <a:spcAft>
                <a:spcPct val="0"/>
              </a:spcAft>
              <a:defRPr>
                <a:solidFill>
                  <a:schemeClr val="tx1"/>
                </a:solidFill>
                <a:latin typeface="Arial" charset="0"/>
                <a:cs typeface="Arial" charset="0"/>
              </a:defRPr>
            </a:lvl9pPr>
          </a:lstStyle>
          <a:p>
            <a:pPr eaLnBrk="1" hangingPunct="1"/>
            <a:fld id="{09DFB689-DA4D-415F-BA5F-FFE541634C38}" type="slidenum">
              <a:rPr lang="en-GB">
                <a:latin typeface="Times New Roman" pitchFamily="18" charset="0"/>
              </a:rPr>
              <a:pPr eaLnBrk="1" hangingPunct="1"/>
              <a:t>12</a:t>
            </a:fld>
            <a:endParaRPr lang="en-GB">
              <a:latin typeface="Times New Roman" pitchFamily="18" charset="0"/>
            </a:endParaRPr>
          </a:p>
        </p:txBody>
      </p:sp>
      <p:sp>
        <p:nvSpPr>
          <p:cNvPr id="229379" name="Rectangle 2"/>
          <p:cNvSpPr>
            <a:spLocks noGrp="1" noRot="1" noChangeAspect="1" noChangeArrowheads="1" noTextEdit="1"/>
          </p:cNvSpPr>
          <p:nvPr>
            <p:ph type="sldImg"/>
          </p:nvPr>
        </p:nvSpPr>
        <p:spPr>
          <a:xfrm>
            <a:off x="855663" y="746125"/>
            <a:ext cx="4960937" cy="3721100"/>
          </a:xfrm>
          <a:prstGeom prst="rect">
            <a:avLst/>
          </a:prstGeom>
          <a:ln/>
        </p:spPr>
      </p:sp>
      <p:sp>
        <p:nvSpPr>
          <p:cNvPr id="229380" name="Rectangle 3"/>
          <p:cNvSpPr>
            <a:spLocks noGrp="1" noChangeArrowheads="1"/>
          </p:cNvSpPr>
          <p:nvPr>
            <p:ph type="body" idx="1"/>
          </p:nvPr>
        </p:nvSpPr>
        <p:spPr>
          <a:xfrm>
            <a:off x="889000" y="4714875"/>
            <a:ext cx="4891088" cy="4467225"/>
          </a:xfrm>
          <a:prstGeom prst="rect">
            <a:avLst/>
          </a:prstGeom>
          <a:noFill/>
        </p:spPr>
        <p:txBody>
          <a:bodyPr lIns="90730" tIns="45365" rIns="90730" bIns="45365"/>
          <a:lstStyle/>
          <a:p>
            <a:pPr eaLnBrk="1" hangingPunct="1"/>
            <a:r>
              <a:rPr lang="en-GB" smtClean="0"/>
              <a:t>Disaggregation, anchor points, categories, chess board - Greenpeace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008EAFB-C690-49A0-A375-242BFC914F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8813AE73-4F51-4EA6-AA4D-0415513832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34950"/>
            <a:ext cx="1943100" cy="5784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34950"/>
            <a:ext cx="5676900"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EA2BBD9-B25E-4714-9257-6555F1994EE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69"/>
          <p:cNvSpPr>
            <a:spLocks noGrp="1" noChangeArrowheads="1"/>
          </p:cNvSpPr>
          <p:nvPr>
            <p:ph type="dt" sz="half" idx="10"/>
          </p:nvPr>
        </p:nvSpPr>
        <p:spPr>
          <a:ln/>
        </p:spPr>
        <p:txBody>
          <a:bodyPr/>
          <a:lstStyle>
            <a:lvl1pPr>
              <a:defRPr/>
            </a:lvl1pPr>
          </a:lstStyle>
          <a:p>
            <a:pPr>
              <a:defRPr/>
            </a:pPr>
            <a:endParaRPr lang="en-GB"/>
          </a:p>
        </p:txBody>
      </p:sp>
      <p:sp>
        <p:nvSpPr>
          <p:cNvPr id="5" name="Rectangle 70"/>
          <p:cNvSpPr>
            <a:spLocks noGrp="1" noChangeArrowheads="1"/>
          </p:cNvSpPr>
          <p:nvPr>
            <p:ph type="ftr" sz="quarter" idx="11"/>
          </p:nvPr>
        </p:nvSpPr>
        <p:spPr>
          <a:ln/>
        </p:spPr>
        <p:txBody>
          <a:bodyPr/>
          <a:lstStyle>
            <a:lvl1pPr>
              <a:defRPr/>
            </a:lvl1pPr>
          </a:lstStyle>
          <a:p>
            <a:pPr>
              <a:defRPr/>
            </a:pPr>
            <a:endParaRPr lang="en-GB"/>
          </a:p>
        </p:txBody>
      </p:sp>
      <p:sp>
        <p:nvSpPr>
          <p:cNvPr id="6" name="Rectangle 71"/>
          <p:cNvSpPr>
            <a:spLocks noGrp="1" noChangeArrowheads="1"/>
          </p:cNvSpPr>
          <p:nvPr>
            <p:ph type="sldNum" sz="quarter" idx="12"/>
          </p:nvPr>
        </p:nvSpPr>
        <p:spPr>
          <a:ln/>
        </p:spPr>
        <p:txBody>
          <a:bodyPr/>
          <a:lstStyle>
            <a:lvl1pPr>
              <a:defRPr/>
            </a:lvl1pPr>
          </a:lstStyle>
          <a:p>
            <a:pPr>
              <a:defRPr/>
            </a:pPr>
            <a:fld id="{F7A3CCE0-DF7E-4456-B6E2-9E034BA77750}" type="slidenum">
              <a:rPr lang="en-GB"/>
              <a:pPr>
                <a:defRPr/>
              </a:pPr>
              <a:t>‹#›</a:t>
            </a:fld>
            <a:endParaRPr lang="en-GB"/>
          </a:p>
        </p:txBody>
      </p:sp>
    </p:spTree>
    <p:extLst>
      <p:ext uri="{BB962C8B-B14F-4D97-AF65-F5344CB8AC3E}">
        <p14:creationId xmlns:p14="http://schemas.microsoft.com/office/powerpoint/2010/main" xmlns="" val="2078861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69"/>
          <p:cNvSpPr>
            <a:spLocks noGrp="1" noChangeArrowheads="1"/>
          </p:cNvSpPr>
          <p:nvPr>
            <p:ph type="dt" sz="half" idx="10"/>
          </p:nvPr>
        </p:nvSpPr>
        <p:spPr>
          <a:ln/>
        </p:spPr>
        <p:txBody>
          <a:bodyPr/>
          <a:lstStyle>
            <a:lvl1pPr>
              <a:defRPr/>
            </a:lvl1pPr>
          </a:lstStyle>
          <a:p>
            <a:pPr>
              <a:defRPr/>
            </a:pPr>
            <a:endParaRPr lang="en-GB"/>
          </a:p>
        </p:txBody>
      </p:sp>
      <p:sp>
        <p:nvSpPr>
          <p:cNvPr id="6" name="Rectangle 70"/>
          <p:cNvSpPr>
            <a:spLocks noGrp="1" noChangeArrowheads="1"/>
          </p:cNvSpPr>
          <p:nvPr>
            <p:ph type="ftr" sz="quarter" idx="11"/>
          </p:nvPr>
        </p:nvSpPr>
        <p:spPr>
          <a:ln/>
        </p:spPr>
        <p:txBody>
          <a:bodyPr/>
          <a:lstStyle>
            <a:lvl1pPr>
              <a:defRPr/>
            </a:lvl1pPr>
          </a:lstStyle>
          <a:p>
            <a:pPr>
              <a:defRPr/>
            </a:pPr>
            <a:endParaRPr lang="en-GB"/>
          </a:p>
        </p:txBody>
      </p:sp>
      <p:sp>
        <p:nvSpPr>
          <p:cNvPr id="7" name="Rectangle 71"/>
          <p:cNvSpPr>
            <a:spLocks noGrp="1" noChangeArrowheads="1"/>
          </p:cNvSpPr>
          <p:nvPr>
            <p:ph type="sldNum" sz="quarter" idx="12"/>
          </p:nvPr>
        </p:nvSpPr>
        <p:spPr>
          <a:ln/>
        </p:spPr>
        <p:txBody>
          <a:bodyPr/>
          <a:lstStyle>
            <a:lvl1pPr>
              <a:defRPr/>
            </a:lvl1pPr>
          </a:lstStyle>
          <a:p>
            <a:pPr>
              <a:defRPr/>
            </a:pPr>
            <a:fld id="{A11CCA72-04BC-4B39-B297-348BDD7696CC}" type="slidenum">
              <a:rPr lang="en-GB"/>
              <a:pPr>
                <a:defRPr/>
              </a:pPr>
              <a:t>‹#›</a:t>
            </a:fld>
            <a:endParaRPr lang="en-GB"/>
          </a:p>
        </p:txBody>
      </p:sp>
    </p:spTree>
    <p:extLst>
      <p:ext uri="{BB962C8B-B14F-4D97-AF65-F5344CB8AC3E}">
        <p14:creationId xmlns:p14="http://schemas.microsoft.com/office/powerpoint/2010/main" xmlns="" val="112605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D13D98B-180D-4943-9A4C-A76234979A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C5E02BE-422A-49F1-91E3-F03120FFB0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68B6E2A-4024-4472-99CC-9014F770BD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75B24D62-92A5-424E-B766-318BCB6BA0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637955AB-C7D9-46A2-B453-6A8AA7FAE6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2"/>
          </p:nvPr>
        </p:nvSpPr>
        <p:spPr>
          <a:ln/>
        </p:spPr>
        <p:txBody>
          <a:bodyPr/>
          <a:lstStyle>
            <a:lvl1pPr>
              <a:defRPr/>
            </a:lvl1pPr>
          </a:lstStyle>
          <a:p>
            <a:pPr>
              <a:defRPr/>
            </a:pPr>
            <a:fld id="{B937284D-79FE-4F4F-8256-6A1CFCAC4E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AC9BA8F-0CC0-43B6-9A69-235B9583A7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D0309D8-A0BB-4BEE-9146-2C92983110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9137C985-6E3D-4669-8A43-56D79E170C7B}" type="slidenum">
              <a:rPr lang="en-US"/>
              <a:pPr>
                <a:defRPr/>
              </a:pPr>
              <a:t>‹#›</a:t>
            </a:fld>
            <a:endParaRPr lang="en-US"/>
          </a:p>
        </p:txBody>
      </p:sp>
      <p:sp>
        <p:nvSpPr>
          <p:cNvPr id="1029" name="Rectangle 5"/>
          <p:cNvSpPr>
            <a:spLocks noGrp="1" noChangeArrowheads="1"/>
          </p:cNvSpPr>
          <p:nvPr>
            <p:ph type="title"/>
          </p:nvPr>
        </p:nvSpPr>
        <p:spPr bwMode="auto">
          <a:xfrm>
            <a:off x="768350" y="234950"/>
            <a:ext cx="7759700" cy="1149350"/>
          </a:xfrm>
          <a:prstGeom prst="rect">
            <a:avLst/>
          </a:prstGeom>
          <a:solidFill>
            <a:schemeClr val="bg1"/>
          </a:solidFill>
          <a:ln w="12700">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body" idx="1"/>
          </p:nvPr>
        </p:nvSpPr>
        <p:spPr bwMode="auto">
          <a:xfrm>
            <a:off x="7620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1"/>
          <p:cNvSpPr txBox="1"/>
          <p:nvPr userDrawn="1"/>
        </p:nvSpPr>
        <p:spPr>
          <a:xfrm>
            <a:off x="3865" y="6334780"/>
            <a:ext cx="4918078" cy="523220"/>
          </a:xfrm>
          <a:prstGeom prst="rect">
            <a:avLst/>
          </a:prstGeom>
          <a:noFill/>
        </p:spPr>
        <p:txBody>
          <a:bodyPr wrap="none" rtlCol="0">
            <a:spAutoFit/>
          </a:bodyPr>
          <a:lstStyle/>
          <a:p>
            <a:r>
              <a:rPr lang="en-GB" sz="1400" dirty="0" smtClean="0"/>
              <a:t>© Colin Eden and Fran Ackermann: Lecture Notes</a:t>
            </a:r>
          </a:p>
          <a:p>
            <a:r>
              <a:rPr lang="en-GB" sz="1400" dirty="0" smtClean="0"/>
              <a:t>For</a:t>
            </a:r>
            <a:r>
              <a:rPr lang="en-GB" sz="1400" baseline="0" dirty="0" smtClean="0"/>
              <a:t> Making Strategy: Mapping Out Strategic Success, Sage, 2011</a:t>
            </a:r>
            <a:endParaRPr lang="en-GB"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FC0128"/>
        </a:buClr>
        <a:buSzPct val="75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C0128"/>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rgbClr val="FC0128"/>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chemeClr val="accent2"/>
                </a:solidFill>
                <a:effectLst>
                  <a:outerShdw blurRad="38100" dist="38100" dir="2700000" algn="tl">
                    <a:srgbClr val="000000">
                      <a:alpha val="43137"/>
                    </a:srgbClr>
                  </a:outerShdw>
                </a:effectLst>
              </a:rPr>
              <a:t>Files mounted on the </a:t>
            </a:r>
            <a:r>
              <a:rPr lang="en-GB" sz="2000" dirty="0" smtClean="0">
                <a:solidFill>
                  <a:schemeClr val="accent2"/>
                </a:solidFill>
                <a:effectLst>
                  <a:outerShdw blurRad="38100" dist="38100" dir="2700000" algn="tl">
                    <a:srgbClr val="000000">
                      <a:alpha val="43137"/>
                    </a:srgbClr>
                  </a:outerShdw>
                </a:effectLst>
              </a:rPr>
              <a:t>Making </a:t>
            </a:r>
            <a:r>
              <a:rPr lang="en-GB" sz="2000" dirty="0">
                <a:solidFill>
                  <a:schemeClr val="accent2"/>
                </a:solidFill>
                <a:effectLst>
                  <a:outerShdw blurRad="38100" dist="38100" dir="2700000" algn="tl">
                    <a:srgbClr val="000000">
                      <a:alpha val="43137"/>
                    </a:srgbClr>
                  </a:outerShdw>
                </a:effectLst>
              </a:rPr>
              <a:t>Strategy </a:t>
            </a:r>
            <a:r>
              <a:rPr lang="en-GB" sz="2000" dirty="0" smtClean="0">
                <a:solidFill>
                  <a:schemeClr val="accent2"/>
                </a:solidFill>
                <a:effectLst>
                  <a:outerShdw blurRad="38100" dist="38100" dir="2700000" algn="tl">
                    <a:srgbClr val="000000">
                      <a:alpha val="43137"/>
                    </a:srgbClr>
                  </a:outerShdw>
                </a:effectLst>
              </a:rPr>
              <a:t>Sage web </a:t>
            </a:r>
            <a:r>
              <a:rPr lang="en-GB" sz="2000" dirty="0">
                <a:solidFill>
                  <a:schemeClr val="accent2"/>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154491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95536" y="476672"/>
            <a:ext cx="8424936" cy="1143000"/>
          </a:xfrm>
        </p:spPr>
        <p:txBody>
          <a:bodyPr/>
          <a:lstStyle/>
          <a:p>
            <a:pPr eaLnBrk="1" hangingPunct="1"/>
            <a:r>
              <a:rPr lang="en-GB" sz="3200" dirty="0" smtClean="0">
                <a:effectLst>
                  <a:outerShdw blurRad="38100" dist="38100" dir="2700000" algn="tl">
                    <a:srgbClr val="000000">
                      <a:alpha val="43137"/>
                    </a:srgbClr>
                  </a:outerShdw>
                </a:effectLst>
                <a:latin typeface="Tahoma" pitchFamily="34" charset="0"/>
              </a:rPr>
              <a:t>Some Considerations </a:t>
            </a:r>
            <a:r>
              <a:rPr lang="en-GB" sz="2400" dirty="0" smtClean="0">
                <a:effectLst>
                  <a:outerShdw blurRad="38100" dist="38100" dir="2700000" algn="tl">
                    <a:srgbClr val="000000">
                      <a:alpha val="43137"/>
                    </a:srgbClr>
                  </a:outerShdw>
                </a:effectLst>
                <a:latin typeface="Tahoma" pitchFamily="34" charset="0"/>
              </a:rPr>
              <a:t>(from the literature)</a:t>
            </a:r>
            <a:r>
              <a:rPr lang="en-GB" sz="3200" dirty="0" smtClean="0">
                <a:effectLst>
                  <a:outerShdw blurRad="38100" dist="38100" dir="2700000" algn="tl">
                    <a:srgbClr val="000000">
                      <a:alpha val="43137"/>
                    </a:srgbClr>
                  </a:outerShdw>
                </a:effectLst>
                <a:latin typeface="Tahoma" pitchFamily="34" charset="0"/>
              </a:rPr>
              <a:t> for Successful </a:t>
            </a:r>
            <a:r>
              <a:rPr lang="en-GB" sz="3200" dirty="0">
                <a:effectLst>
                  <a:outerShdw blurRad="38100" dist="38100" dir="2700000" algn="tl">
                    <a:srgbClr val="000000">
                      <a:alpha val="43137"/>
                    </a:srgbClr>
                  </a:outerShdw>
                </a:effectLst>
                <a:latin typeface="Tahoma" pitchFamily="34" charset="0"/>
              </a:rPr>
              <a:t>S</a:t>
            </a:r>
            <a:r>
              <a:rPr lang="en-GB" sz="3200" dirty="0" smtClean="0">
                <a:effectLst>
                  <a:outerShdw blurRad="38100" dist="38100" dir="2700000" algn="tl">
                    <a:srgbClr val="000000">
                      <a:alpha val="43137"/>
                    </a:srgbClr>
                  </a:outerShdw>
                </a:effectLst>
                <a:latin typeface="Tahoma" pitchFamily="34" charset="0"/>
              </a:rPr>
              <a:t>takeholder Management</a:t>
            </a:r>
          </a:p>
        </p:txBody>
      </p:sp>
      <p:sp>
        <p:nvSpPr>
          <p:cNvPr id="555011" name="Rectangle 3"/>
          <p:cNvSpPr>
            <a:spLocks noGrp="1" noChangeArrowheads="1"/>
          </p:cNvSpPr>
          <p:nvPr>
            <p:ph type="body" idx="1"/>
          </p:nvPr>
        </p:nvSpPr>
        <p:spPr/>
        <p:txBody>
          <a:bodyPr/>
          <a:lstStyle/>
          <a:p>
            <a:pPr eaLnBrk="1" hangingPunct="1">
              <a:defRPr/>
            </a:pPr>
            <a:r>
              <a:rPr lang="en-GB" sz="2800" smtClean="0"/>
              <a:t>Stakeholder management should:</a:t>
            </a:r>
          </a:p>
          <a:p>
            <a:pPr lvl="1" eaLnBrk="1" hangingPunct="1">
              <a:defRPr/>
            </a:pPr>
            <a:r>
              <a:rPr lang="en-GB" sz="2400" smtClean="0"/>
              <a:t>Apply clear and useful definitions of stakeholders that attend to the stakeholder’s </a:t>
            </a:r>
            <a:r>
              <a:rPr lang="en-GB" sz="2400" u="sng" smtClean="0"/>
              <a:t>uniqueness</a:t>
            </a:r>
          </a:p>
          <a:p>
            <a:pPr lvl="1" eaLnBrk="1" hangingPunct="1">
              <a:defRPr/>
            </a:pPr>
            <a:r>
              <a:rPr lang="en-GB" sz="2400" smtClean="0"/>
              <a:t>Identify the </a:t>
            </a:r>
            <a:r>
              <a:rPr lang="en-GB" sz="2400" u="sng" smtClean="0"/>
              <a:t>relative significance</a:t>
            </a:r>
            <a:r>
              <a:rPr lang="en-GB" sz="2400" smtClean="0"/>
              <a:t> of stakeholders</a:t>
            </a:r>
          </a:p>
          <a:p>
            <a:pPr lvl="1" eaLnBrk="1" hangingPunct="1">
              <a:defRPr/>
            </a:pPr>
            <a:r>
              <a:rPr lang="en-GB" sz="2400" smtClean="0"/>
              <a:t>Manage </a:t>
            </a:r>
            <a:r>
              <a:rPr lang="en-GB" sz="2400" u="sng" smtClean="0"/>
              <a:t>multiple and interdependent</a:t>
            </a:r>
            <a:r>
              <a:rPr lang="en-GB" sz="2400" smtClean="0"/>
              <a:t> interactions between stakeholders and potential stakeholders</a:t>
            </a:r>
          </a:p>
          <a:p>
            <a:pPr lvl="1" eaLnBrk="1" hangingPunct="1">
              <a:defRPr/>
            </a:pPr>
            <a:r>
              <a:rPr lang="en-GB" sz="2400" smtClean="0"/>
              <a:t>Determine </a:t>
            </a:r>
            <a:r>
              <a:rPr lang="en-GB" sz="2400" u="sng" smtClean="0"/>
              <a:t>how to intervene</a:t>
            </a:r>
            <a:r>
              <a:rPr lang="en-GB" sz="2400" smtClean="0"/>
              <a:t>, when appropriate to develop or alter the bases of individual stakeholder significance</a:t>
            </a:r>
          </a:p>
        </p:txBody>
      </p:sp>
      <p:sp>
        <p:nvSpPr>
          <p:cNvPr id="4" name="TextBox 3"/>
          <p:cNvSpPr txBox="1"/>
          <p:nvPr/>
        </p:nvSpPr>
        <p:spPr>
          <a:xfrm>
            <a:off x="6588224" y="5589240"/>
            <a:ext cx="2064989"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Chapter 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394308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685800" y="1219200"/>
            <a:ext cx="7864475" cy="40940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defTabSz="762000" eaLnBrk="0" hangingPunct="0">
              <a:buFontTx/>
              <a:buChar char="•"/>
            </a:pPr>
            <a:r>
              <a:rPr lang="en-US" sz="3600" dirty="0">
                <a:solidFill>
                  <a:schemeClr val="tx1"/>
                </a:solidFill>
                <a:latin typeface="Tahoma" pitchFamily="34" charset="0"/>
              </a:rPr>
              <a:t> Range of complimentary techniques</a:t>
            </a:r>
          </a:p>
          <a:p>
            <a:pPr marL="571500" lvl="1" defTabSz="762000" eaLnBrk="0" hangingPunct="0">
              <a:buFontTx/>
              <a:buChar char="•"/>
            </a:pPr>
            <a:r>
              <a:rPr lang="en-US" sz="3200" i="1" dirty="0">
                <a:solidFill>
                  <a:schemeClr val="tx1"/>
                </a:solidFill>
                <a:latin typeface="Tahoma" pitchFamily="34" charset="0"/>
              </a:rPr>
              <a:t> Power vs. Interest grid</a:t>
            </a:r>
          </a:p>
          <a:p>
            <a:pPr marL="571500" lvl="1" defTabSz="762000" eaLnBrk="0" hangingPunct="0">
              <a:buFontTx/>
              <a:buChar char="•"/>
            </a:pPr>
            <a:r>
              <a:rPr lang="en-US" sz="3200" i="1" dirty="0">
                <a:solidFill>
                  <a:schemeClr val="tx1"/>
                </a:solidFill>
                <a:latin typeface="Tahoma" pitchFamily="34" charset="0"/>
              </a:rPr>
              <a:t> “Sanctions/Interests” Stakeholder Management Web</a:t>
            </a:r>
          </a:p>
          <a:p>
            <a:pPr marL="571500" lvl="1" defTabSz="762000" eaLnBrk="0" hangingPunct="0">
              <a:buFontTx/>
              <a:buChar char="•"/>
            </a:pPr>
            <a:r>
              <a:rPr lang="en-US" sz="3200" i="1" dirty="0">
                <a:solidFill>
                  <a:schemeClr val="tx1"/>
                </a:solidFill>
                <a:latin typeface="Tahoma" pitchFamily="34" charset="0"/>
              </a:rPr>
              <a:t> Actor Influence network maps</a:t>
            </a:r>
          </a:p>
          <a:p>
            <a:pPr marL="571500" lvl="1" defTabSz="762000" eaLnBrk="0" hangingPunct="0">
              <a:buFontTx/>
              <a:buChar char="•"/>
            </a:pPr>
            <a:r>
              <a:rPr lang="en-US" sz="3200" i="1" dirty="0">
                <a:solidFill>
                  <a:schemeClr val="tx1"/>
                </a:solidFill>
                <a:latin typeface="Tahoma" pitchFamily="34" charset="0"/>
              </a:rPr>
              <a:t> Stakeholder role </a:t>
            </a:r>
            <a:r>
              <a:rPr lang="en-US" sz="3200" i="1" dirty="0" smtClean="0">
                <a:solidFill>
                  <a:schemeClr val="tx1"/>
                </a:solidFill>
                <a:latin typeface="Tahoma" pitchFamily="34" charset="0"/>
              </a:rPr>
              <a:t>think</a:t>
            </a:r>
          </a:p>
          <a:p>
            <a:pPr marL="571500" lvl="1" defTabSz="762000" eaLnBrk="0" hangingPunct="0">
              <a:buFontTx/>
              <a:buChar char="•"/>
            </a:pPr>
            <a:r>
              <a:rPr lang="en-US" sz="3200" i="1" dirty="0" smtClean="0">
                <a:solidFill>
                  <a:schemeClr val="tx1"/>
                </a:solidFill>
                <a:latin typeface="Tahoma" pitchFamily="34" charset="0"/>
              </a:rPr>
              <a:t>Stakeholder dynamics</a:t>
            </a:r>
            <a:endParaRPr lang="en-US" sz="3200" i="1" dirty="0">
              <a:solidFill>
                <a:schemeClr val="tx1"/>
              </a:solidFill>
              <a:latin typeface="Tahoma" pitchFamily="34" charset="0"/>
            </a:endParaRPr>
          </a:p>
          <a:p>
            <a:pPr defTabSz="762000" eaLnBrk="0" hangingPunct="0"/>
            <a:endParaRPr lang="en-US" sz="3200" dirty="0">
              <a:solidFill>
                <a:schemeClr val="tx1"/>
              </a:solidFill>
              <a:latin typeface="Tahoma" pitchFamily="34" charset="0"/>
            </a:endParaRPr>
          </a:p>
        </p:txBody>
      </p:sp>
      <p:sp>
        <p:nvSpPr>
          <p:cNvPr id="81923" name="Text Box 3"/>
          <p:cNvSpPr txBox="1">
            <a:spLocks noChangeArrowheads="1"/>
          </p:cNvSpPr>
          <p:nvPr/>
        </p:nvSpPr>
        <p:spPr bwMode="auto">
          <a:xfrm>
            <a:off x="1593366" y="332656"/>
            <a:ext cx="6049342"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4000" b="1" dirty="0">
                <a:solidFill>
                  <a:schemeClr val="accent2"/>
                </a:solidFill>
                <a:effectLst>
                  <a:outerShdw blurRad="38100" dist="38100" dir="2700000" algn="tl">
                    <a:srgbClr val="000000">
                      <a:alpha val="43137"/>
                    </a:srgbClr>
                  </a:outerShdw>
                </a:effectLst>
                <a:latin typeface="Tahoma" pitchFamily="34" charset="0"/>
              </a:rPr>
              <a:t>Stakeholder Analysis </a:t>
            </a:r>
            <a:endParaRPr lang="en-US" sz="4000" b="1" dirty="0">
              <a:solidFill>
                <a:schemeClr val="accent2"/>
              </a:solidFill>
              <a:effectLst>
                <a:outerShdw blurRad="38100" dist="38100" dir="2700000" algn="tl">
                  <a:srgbClr val="000000">
                    <a:alpha val="43137"/>
                  </a:srgbClr>
                </a:outerShdw>
              </a:effectLst>
              <a:latin typeface="Tahoma" pitchFamily="34" charset="0"/>
            </a:endParaRPr>
          </a:p>
        </p:txBody>
      </p:sp>
      <p:sp>
        <p:nvSpPr>
          <p:cNvPr id="4" name="TextBox 3"/>
          <p:cNvSpPr txBox="1"/>
          <p:nvPr/>
        </p:nvSpPr>
        <p:spPr>
          <a:xfrm>
            <a:off x="6588224" y="5589240"/>
            <a:ext cx="203934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p240-245</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3407684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11188" y="260350"/>
            <a:ext cx="7772400" cy="762000"/>
          </a:xfrm>
        </p:spPr>
        <p:txBody>
          <a:bodyPr/>
          <a:lstStyle/>
          <a:p>
            <a:pPr eaLnBrk="1" hangingPunct="1"/>
            <a:r>
              <a:rPr lang="en-GB" sz="3600" dirty="0" smtClean="0">
                <a:effectLst>
                  <a:outerShdw blurRad="38100" dist="38100" dir="2700000" algn="tl">
                    <a:srgbClr val="000000">
                      <a:alpha val="43137"/>
                    </a:srgbClr>
                  </a:outerShdw>
                </a:effectLst>
                <a:latin typeface="Tahoma" pitchFamily="34" charset="0"/>
              </a:rPr>
              <a:t>Power-Interest Grid</a:t>
            </a:r>
          </a:p>
        </p:txBody>
      </p:sp>
      <p:graphicFrame>
        <p:nvGraphicFramePr>
          <p:cNvPr id="559107" name="Group 3"/>
          <p:cNvGraphicFramePr>
            <a:graphicFrameLocks noGrp="1"/>
          </p:cNvGraphicFramePr>
          <p:nvPr>
            <p:ph type="tbl" idx="1"/>
          </p:nvPr>
        </p:nvGraphicFramePr>
        <p:xfrm>
          <a:off x="1919288" y="2970213"/>
          <a:ext cx="5865812" cy="2851150"/>
        </p:xfrm>
        <a:graphic>
          <a:graphicData uri="http://schemas.openxmlformats.org/drawingml/2006/table">
            <a:tbl>
              <a:tblPr/>
              <a:tblGrid>
                <a:gridCol w="2933700"/>
                <a:gridCol w="2932112"/>
              </a:tblGrid>
              <a:tr h="1425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rPr>
                        <a:t>“Subjects”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rPr>
                        <a:t>“Players”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5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rPr>
                        <a:t>“Crowd”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GB" sz="2400" b="0"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rPr>
                        <a:t>“Leaders and Context setters”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958" name="Line 14"/>
          <p:cNvSpPr>
            <a:spLocks noChangeShapeType="1"/>
          </p:cNvSpPr>
          <p:nvPr/>
        </p:nvSpPr>
        <p:spPr bwMode="auto">
          <a:xfrm>
            <a:off x="1911350" y="6198814"/>
            <a:ext cx="5181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2959" name="Text Box 15"/>
          <p:cNvSpPr txBox="1">
            <a:spLocks noChangeArrowheads="1"/>
          </p:cNvSpPr>
          <p:nvPr/>
        </p:nvSpPr>
        <p:spPr bwMode="auto">
          <a:xfrm>
            <a:off x="7128137" y="5940236"/>
            <a:ext cx="877676" cy="400110"/>
          </a:xfrm>
          <a:prstGeom prst="rect">
            <a:avLst/>
          </a:prstGeom>
          <a:noFill/>
          <a:ln>
            <a:noFill/>
          </a:ln>
          <a:effectLst/>
          <a:extLst>
            <a:ext uri="{909E8E84-426E-40DD-AFC4-6F175D3DCCD1}">
              <a14:hiddenFill xmlns:a14="http://schemas.microsoft.com/office/drawing/2010/main" xmlns="">
                <a:solidFill>
                  <a:srgbClr val="3333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latin typeface="Tahoma" pitchFamily="34" charset="0"/>
              </a:rPr>
              <a:t>Power</a:t>
            </a:r>
          </a:p>
        </p:txBody>
      </p:sp>
      <p:sp>
        <p:nvSpPr>
          <p:cNvPr id="82960" name="Line 16"/>
          <p:cNvSpPr>
            <a:spLocks noChangeShapeType="1"/>
          </p:cNvSpPr>
          <p:nvPr/>
        </p:nvSpPr>
        <p:spPr bwMode="auto">
          <a:xfrm flipV="1">
            <a:off x="1504016" y="3643530"/>
            <a:ext cx="0" cy="2286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2961" name="Text Box 17"/>
          <p:cNvSpPr txBox="1">
            <a:spLocks noChangeArrowheads="1"/>
          </p:cNvSpPr>
          <p:nvPr/>
        </p:nvSpPr>
        <p:spPr bwMode="auto">
          <a:xfrm>
            <a:off x="982314" y="2997199"/>
            <a:ext cx="980653" cy="646331"/>
          </a:xfrm>
          <a:prstGeom prst="rect">
            <a:avLst/>
          </a:prstGeom>
          <a:noFill/>
          <a:ln>
            <a:noFill/>
          </a:ln>
          <a:effectLst/>
          <a:extLst>
            <a:ext uri="{909E8E84-426E-40DD-AFC4-6F175D3DCCD1}">
              <a14:hiddenFill xmlns:a14="http://schemas.microsoft.com/office/drawing/2010/main" xmlns="">
                <a:solidFill>
                  <a:srgbClr val="3333FF"/>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1800" dirty="0">
                <a:latin typeface="Tahoma" pitchFamily="34" charset="0"/>
              </a:rPr>
              <a:t>Interest</a:t>
            </a:r>
          </a:p>
          <a:p>
            <a:pPr algn="ctr" eaLnBrk="1" hangingPunct="1"/>
            <a:r>
              <a:rPr lang="en-GB" sz="1800" dirty="0">
                <a:latin typeface="Tahoma" pitchFamily="34" charset="0"/>
              </a:rPr>
              <a:t>(stake)</a:t>
            </a:r>
          </a:p>
        </p:txBody>
      </p:sp>
      <p:sp>
        <p:nvSpPr>
          <p:cNvPr id="82962" name="Text Box 18"/>
          <p:cNvSpPr txBox="1">
            <a:spLocks noChangeArrowheads="1"/>
          </p:cNvSpPr>
          <p:nvPr/>
        </p:nvSpPr>
        <p:spPr bwMode="auto">
          <a:xfrm>
            <a:off x="755576" y="1124744"/>
            <a:ext cx="7753350"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FontTx/>
              <a:buChar char="•"/>
            </a:pPr>
            <a:r>
              <a:rPr lang="en-GB" sz="2000" dirty="0">
                <a:latin typeface="Tahoma" pitchFamily="34" charset="0"/>
                <a:ea typeface="Tahoma" pitchFamily="34" charset="0"/>
                <a:cs typeface="Tahoma" pitchFamily="34" charset="0"/>
              </a:rPr>
              <a:t> </a:t>
            </a:r>
            <a:r>
              <a:rPr lang="en-GB" sz="2000" i="1" dirty="0">
                <a:latin typeface="Tahoma" pitchFamily="34" charset="0"/>
                <a:ea typeface="Tahoma" pitchFamily="34" charset="0"/>
                <a:cs typeface="Tahoma" pitchFamily="34" charset="0"/>
              </a:rPr>
              <a:t>P</a:t>
            </a:r>
            <a:r>
              <a:rPr lang="en-GB" sz="2000" i="1" dirty="0" smtClean="0">
                <a:latin typeface="Tahoma" pitchFamily="34" charset="0"/>
                <a:ea typeface="Tahoma" pitchFamily="34" charset="0"/>
                <a:cs typeface="Tahoma" pitchFamily="34" charset="0"/>
              </a:rPr>
              <a:t>ower </a:t>
            </a:r>
            <a:r>
              <a:rPr lang="en-GB" sz="2000" i="1" dirty="0">
                <a:latin typeface="Tahoma" pitchFamily="34" charset="0"/>
                <a:ea typeface="Tahoma" pitchFamily="34" charset="0"/>
                <a:cs typeface="Tahoma" pitchFamily="34" charset="0"/>
              </a:rPr>
              <a:t>to affect what happens</a:t>
            </a:r>
            <a:r>
              <a:rPr lang="en-GB" sz="2000" dirty="0">
                <a:latin typeface="Tahoma" pitchFamily="34" charset="0"/>
                <a:ea typeface="Tahoma" pitchFamily="34" charset="0"/>
                <a:cs typeface="Tahoma" pitchFamily="34" charset="0"/>
              </a:rPr>
              <a:t> (they can take actions that will affect the </a:t>
            </a:r>
            <a:r>
              <a:rPr lang="en-GB" sz="2000" dirty="0" smtClean="0">
                <a:latin typeface="Tahoma" pitchFamily="34" charset="0"/>
                <a:ea typeface="Tahoma" pitchFamily="34" charset="0"/>
                <a:cs typeface="Tahoma" pitchFamily="34" charset="0"/>
              </a:rPr>
              <a:t>outcomes of strategy)</a:t>
            </a:r>
            <a:endParaRPr lang="en-GB" sz="2000" dirty="0">
              <a:latin typeface="Tahoma" pitchFamily="34" charset="0"/>
              <a:ea typeface="Tahoma" pitchFamily="34" charset="0"/>
              <a:cs typeface="Tahoma" pitchFamily="34" charset="0"/>
            </a:endParaRPr>
          </a:p>
          <a:p>
            <a:pPr eaLnBrk="1" hangingPunct="1">
              <a:spcBef>
                <a:spcPct val="50000"/>
              </a:spcBef>
              <a:buFontTx/>
              <a:buChar char="•"/>
            </a:pPr>
            <a:r>
              <a:rPr lang="en-GB" sz="2000" dirty="0">
                <a:latin typeface="Tahoma" pitchFamily="34" charset="0"/>
                <a:ea typeface="Tahoma" pitchFamily="34" charset="0"/>
                <a:cs typeface="Tahoma" pitchFamily="34" charset="0"/>
              </a:rPr>
              <a:t> </a:t>
            </a:r>
            <a:r>
              <a:rPr lang="en-GB" sz="2000" i="1" dirty="0">
                <a:latin typeface="Tahoma" pitchFamily="34" charset="0"/>
                <a:ea typeface="Tahoma" pitchFamily="34" charset="0"/>
                <a:cs typeface="Tahoma" pitchFamily="34" charset="0"/>
              </a:rPr>
              <a:t>S</a:t>
            </a:r>
            <a:r>
              <a:rPr lang="en-GB" sz="2000" i="1" dirty="0" smtClean="0">
                <a:latin typeface="Tahoma" pitchFamily="34" charset="0"/>
                <a:ea typeface="Tahoma" pitchFamily="34" charset="0"/>
                <a:cs typeface="Tahoma" pitchFamily="34" charset="0"/>
              </a:rPr>
              <a:t>take </a:t>
            </a:r>
            <a:r>
              <a:rPr lang="en-GB" sz="2000" i="1" dirty="0">
                <a:latin typeface="Tahoma" pitchFamily="34" charset="0"/>
                <a:ea typeface="Tahoma" pitchFamily="34" charset="0"/>
                <a:cs typeface="Tahoma" pitchFamily="34" charset="0"/>
              </a:rPr>
              <a:t>in the situation</a:t>
            </a:r>
            <a:r>
              <a:rPr lang="en-GB" sz="2000" dirty="0">
                <a:latin typeface="Tahoma" pitchFamily="34" charset="0"/>
                <a:ea typeface="Tahoma" pitchFamily="34" charset="0"/>
                <a:cs typeface="Tahoma" pitchFamily="34" charset="0"/>
              </a:rPr>
              <a:t> (they like some possible outcomes better than others)</a:t>
            </a:r>
          </a:p>
        </p:txBody>
      </p:sp>
      <p:grpSp>
        <p:nvGrpSpPr>
          <p:cNvPr id="559123" name="Group 19"/>
          <p:cNvGrpSpPr>
            <a:grpSpLocks/>
          </p:cNvGrpSpPr>
          <p:nvPr/>
        </p:nvGrpSpPr>
        <p:grpSpPr bwMode="auto">
          <a:xfrm>
            <a:off x="4419600" y="3886200"/>
            <a:ext cx="1905000" cy="914400"/>
            <a:chOff x="2496" y="2352"/>
            <a:chExt cx="1200" cy="576"/>
          </a:xfrm>
        </p:grpSpPr>
        <p:sp>
          <p:nvSpPr>
            <p:cNvPr id="82964" name="AutoShape 20"/>
            <p:cNvSpPr>
              <a:spLocks noChangeArrowheads="1"/>
            </p:cNvSpPr>
            <p:nvPr/>
          </p:nvSpPr>
          <p:spPr bwMode="auto">
            <a:xfrm>
              <a:off x="2496" y="2352"/>
              <a:ext cx="576" cy="96"/>
            </a:xfrm>
            <a:prstGeom prst="leftRightArrow">
              <a:avLst>
                <a:gd name="adj1" fmla="val 50000"/>
                <a:gd name="adj2" fmla="val 120000"/>
              </a:avLst>
            </a:prstGeom>
            <a:solidFill>
              <a:srgbClr val="3333FF"/>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965" name="AutoShape 21"/>
            <p:cNvSpPr>
              <a:spLocks noChangeArrowheads="1"/>
            </p:cNvSpPr>
            <p:nvPr/>
          </p:nvSpPr>
          <p:spPr bwMode="auto">
            <a:xfrm>
              <a:off x="3600" y="2496"/>
              <a:ext cx="96" cy="432"/>
            </a:xfrm>
            <a:prstGeom prst="upDownArrow">
              <a:avLst>
                <a:gd name="adj1" fmla="val 50000"/>
                <a:gd name="adj2" fmla="val 90000"/>
              </a:avLst>
            </a:prstGeom>
            <a:solidFill>
              <a:srgbClr val="3333FF"/>
            </a:solidFill>
            <a:ln w="12700">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12" name="TextBox 11"/>
          <p:cNvSpPr txBox="1"/>
          <p:nvPr/>
        </p:nvSpPr>
        <p:spPr>
          <a:xfrm>
            <a:off x="6172200" y="476672"/>
            <a:ext cx="2561920"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p231-235, 256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330576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59123"/>
                                        </p:tgtEl>
                                        <p:attrNameLst>
                                          <p:attrName>style.visibility</p:attrName>
                                        </p:attrNameLst>
                                      </p:cBhvr>
                                      <p:to>
                                        <p:strVal val="visible"/>
                                      </p:to>
                                    </p:set>
                                    <p:anim calcmode="lin" valueType="num">
                                      <p:cBhvr additive="base">
                                        <p:cTn id="7" dur="500" fill="hold"/>
                                        <p:tgtEl>
                                          <p:spTgt spid="559123"/>
                                        </p:tgtEl>
                                        <p:attrNameLst>
                                          <p:attrName>ppt_x</p:attrName>
                                        </p:attrNameLst>
                                      </p:cBhvr>
                                      <p:tavLst>
                                        <p:tav tm="0">
                                          <p:val>
                                            <p:strVal val="0-#ppt_w/2"/>
                                          </p:val>
                                        </p:tav>
                                        <p:tav tm="100000">
                                          <p:val>
                                            <p:strVal val="#ppt_x"/>
                                          </p:val>
                                        </p:tav>
                                      </p:tavLst>
                                    </p:anim>
                                    <p:anim calcmode="lin" valueType="num">
                                      <p:cBhvr additive="base">
                                        <p:cTn id="8" dur="500" fill="hold"/>
                                        <p:tgtEl>
                                          <p:spTgt spid="5591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457200"/>
            <a:ext cx="8220075" cy="60388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3"/>
          <p:cNvSpPr>
            <a:spLocks noChangeArrowheads="1"/>
          </p:cNvSpPr>
          <p:nvPr/>
        </p:nvSpPr>
        <p:spPr bwMode="auto">
          <a:xfrm>
            <a:off x="0" y="64960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6444208" y="612671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p257</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5638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3568" y="764704"/>
            <a:ext cx="7772400" cy="762000"/>
          </a:xfrm>
        </p:spPr>
        <p:txBody>
          <a:bodyPr/>
          <a:lstStyle/>
          <a:p>
            <a:pPr eaLnBrk="1" hangingPunct="1"/>
            <a:r>
              <a:rPr lang="en-GB" sz="4000" dirty="0" smtClean="0">
                <a:effectLst>
                  <a:outerShdw blurRad="38100" dist="38100" dir="2700000" algn="tl">
                    <a:srgbClr val="000000">
                      <a:alpha val="43137"/>
                    </a:srgbClr>
                  </a:outerShdw>
                </a:effectLst>
                <a:latin typeface="Tahoma" pitchFamily="34" charset="0"/>
              </a:rPr>
              <a:t>Developing the </a:t>
            </a:r>
            <a:br>
              <a:rPr lang="en-GB" sz="4000" dirty="0" smtClean="0">
                <a:effectLst>
                  <a:outerShdw blurRad="38100" dist="38100" dir="2700000" algn="tl">
                    <a:srgbClr val="000000">
                      <a:alpha val="43137"/>
                    </a:srgbClr>
                  </a:outerShdw>
                </a:effectLst>
                <a:latin typeface="Tahoma" pitchFamily="34" charset="0"/>
              </a:rPr>
            </a:br>
            <a:r>
              <a:rPr lang="en-GB" sz="4000" dirty="0" smtClean="0">
                <a:effectLst>
                  <a:outerShdw blurRad="38100" dist="38100" dir="2700000" algn="tl">
                    <a:srgbClr val="000000">
                      <a:alpha val="43137"/>
                    </a:srgbClr>
                  </a:outerShdw>
                </a:effectLst>
                <a:latin typeface="Tahoma" pitchFamily="34" charset="0"/>
              </a:rPr>
              <a:t>Power-Interest Grid</a:t>
            </a:r>
          </a:p>
        </p:txBody>
      </p:sp>
      <p:sp>
        <p:nvSpPr>
          <p:cNvPr id="561155" name="Rectangle 3"/>
          <p:cNvSpPr>
            <a:spLocks noGrp="1" noChangeArrowheads="1"/>
          </p:cNvSpPr>
          <p:nvPr>
            <p:ph type="body" idx="1"/>
          </p:nvPr>
        </p:nvSpPr>
        <p:spPr>
          <a:xfrm>
            <a:off x="683568" y="1556792"/>
            <a:ext cx="7772400" cy="4614862"/>
          </a:xfrm>
        </p:spPr>
        <p:txBody>
          <a:bodyPr/>
          <a:lstStyle/>
          <a:p>
            <a:pPr eaLnBrk="1" hangingPunct="1">
              <a:lnSpc>
                <a:spcPct val="80000"/>
              </a:lnSpc>
              <a:defRPr/>
            </a:pPr>
            <a:r>
              <a:rPr lang="en-GB" sz="2800" dirty="0" smtClean="0"/>
              <a:t>Analysis</a:t>
            </a:r>
          </a:p>
          <a:p>
            <a:pPr lvl="1" eaLnBrk="1" hangingPunct="1">
              <a:lnSpc>
                <a:spcPct val="80000"/>
              </a:lnSpc>
              <a:defRPr/>
            </a:pPr>
            <a:r>
              <a:rPr lang="en-GB" sz="2000" dirty="0" smtClean="0"/>
              <a:t>Surface a wide range of stakeholders which can be structured on the grid – not untypical to have 100+ in public sector organisations</a:t>
            </a:r>
          </a:p>
          <a:p>
            <a:pPr lvl="1" eaLnBrk="1" hangingPunct="1">
              <a:lnSpc>
                <a:spcPct val="80000"/>
              </a:lnSpc>
              <a:defRPr/>
            </a:pPr>
            <a:r>
              <a:rPr lang="en-GB" sz="2000" dirty="0" smtClean="0"/>
              <a:t>Dis-aggregate the stakeholders to a ‘management’ level </a:t>
            </a:r>
          </a:p>
          <a:p>
            <a:pPr lvl="1" eaLnBrk="1" hangingPunct="1">
              <a:lnSpc>
                <a:spcPct val="80000"/>
              </a:lnSpc>
              <a:defRPr/>
            </a:pPr>
            <a:r>
              <a:rPr lang="en-GB" sz="2000" dirty="0" smtClean="0"/>
              <a:t>Separate influencers (power) from stakeholders (interest) – different options</a:t>
            </a:r>
          </a:p>
          <a:p>
            <a:pPr lvl="1" eaLnBrk="1" hangingPunct="1">
              <a:lnSpc>
                <a:spcPct val="80000"/>
              </a:lnSpc>
              <a:defRPr/>
            </a:pPr>
            <a:r>
              <a:rPr lang="en-GB" sz="2000" dirty="0" smtClean="0"/>
              <a:t>Consider the disposition of stakeholders</a:t>
            </a:r>
          </a:p>
          <a:p>
            <a:pPr lvl="1" eaLnBrk="1" hangingPunct="1">
              <a:lnSpc>
                <a:spcPct val="80000"/>
              </a:lnSpc>
              <a:defRPr/>
            </a:pPr>
            <a:r>
              <a:rPr lang="en-GB" sz="2000" dirty="0" smtClean="0"/>
              <a:t>Categorise stakeholders (e.g. internal, external, media, government </a:t>
            </a:r>
            <a:r>
              <a:rPr lang="en-GB" sz="2000" dirty="0" err="1" smtClean="0"/>
              <a:t>etc</a:t>
            </a:r>
            <a:r>
              <a:rPr lang="en-GB" sz="2000" dirty="0" smtClean="0"/>
              <a:t>)</a:t>
            </a:r>
          </a:p>
          <a:p>
            <a:pPr eaLnBrk="1" hangingPunct="1">
              <a:lnSpc>
                <a:spcPct val="80000"/>
              </a:lnSpc>
              <a:defRPr/>
            </a:pPr>
            <a:r>
              <a:rPr lang="en-GB" sz="2800" dirty="0" smtClean="0"/>
              <a:t>Management</a:t>
            </a:r>
          </a:p>
          <a:p>
            <a:pPr lvl="1" eaLnBrk="1" hangingPunct="1">
              <a:lnSpc>
                <a:spcPct val="80000"/>
              </a:lnSpc>
              <a:defRPr/>
            </a:pPr>
            <a:r>
              <a:rPr lang="en-GB" sz="2000" dirty="0" smtClean="0"/>
              <a:t>Determines which players must be considered - prioritisation</a:t>
            </a:r>
          </a:p>
          <a:p>
            <a:pPr lvl="1" eaLnBrk="1" hangingPunct="1">
              <a:lnSpc>
                <a:spcPct val="80000"/>
              </a:lnSpc>
              <a:defRPr/>
            </a:pPr>
            <a:r>
              <a:rPr lang="en-GB" sz="2000" dirty="0" smtClean="0"/>
              <a:t>Reveals instability in interest</a:t>
            </a:r>
          </a:p>
          <a:p>
            <a:pPr lvl="1" eaLnBrk="1" hangingPunct="1">
              <a:lnSpc>
                <a:spcPct val="80000"/>
              </a:lnSpc>
              <a:defRPr/>
            </a:pPr>
            <a:r>
              <a:rPr lang="en-GB" sz="2000" dirty="0" smtClean="0"/>
              <a:t>Highlights behaviour to be terminated/avoided, coalitions to be encourage, stakeholders to be ‘bought in’</a:t>
            </a:r>
          </a:p>
          <a:p>
            <a:pPr lvl="1" eaLnBrk="1" hangingPunct="1">
              <a:lnSpc>
                <a:spcPct val="80000"/>
              </a:lnSpc>
              <a:defRPr/>
            </a:pPr>
            <a:r>
              <a:rPr lang="en-GB" sz="2000" dirty="0" smtClean="0"/>
              <a:t>Suggests new options</a:t>
            </a:r>
          </a:p>
        </p:txBody>
      </p:sp>
      <p:sp>
        <p:nvSpPr>
          <p:cNvPr id="4" name="TextBox 3"/>
          <p:cNvSpPr txBox="1"/>
          <p:nvPr/>
        </p:nvSpPr>
        <p:spPr>
          <a:xfrm>
            <a:off x="6172200" y="476672"/>
            <a:ext cx="2561920"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p231-235, 256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404877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3" name="Text Box 3"/>
          <p:cNvSpPr txBox="1">
            <a:spLocks noChangeArrowheads="1"/>
          </p:cNvSpPr>
          <p:nvPr/>
        </p:nvSpPr>
        <p:spPr bwMode="auto">
          <a:xfrm>
            <a:off x="344897" y="347643"/>
            <a:ext cx="8352606"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defRPr/>
            </a:pPr>
            <a:r>
              <a:rPr lang="en-GB" sz="2800" b="1" dirty="0">
                <a:solidFill>
                  <a:schemeClr val="accent2"/>
                </a:solidFill>
                <a:latin typeface="Tahoma" pitchFamily="34" charset="0"/>
              </a:rPr>
              <a:t>The Power Interest Grid </a:t>
            </a:r>
            <a:endParaRPr lang="en-GB" sz="2800" b="1" dirty="0" smtClean="0">
              <a:solidFill>
                <a:schemeClr val="accent2"/>
              </a:solidFill>
              <a:latin typeface="Tahoma" pitchFamily="34" charset="0"/>
            </a:endParaRPr>
          </a:p>
          <a:p>
            <a:pPr>
              <a:defRPr/>
            </a:pPr>
            <a:r>
              <a:rPr lang="en-GB" sz="2800" b="1" dirty="0" smtClean="0">
                <a:solidFill>
                  <a:schemeClr val="accent2"/>
                </a:solidFill>
                <a:latin typeface="Tahoma" pitchFamily="34" charset="0"/>
              </a:rPr>
              <a:t>with </a:t>
            </a:r>
            <a:r>
              <a:rPr lang="en-GB" sz="2800" b="1" dirty="0">
                <a:solidFill>
                  <a:schemeClr val="accent2"/>
                </a:solidFill>
                <a:latin typeface="Tahoma" pitchFamily="34" charset="0"/>
              </a:rPr>
              <a:t>stakeholders positioned</a:t>
            </a:r>
            <a:r>
              <a:rPr lang="en-GB" b="1" dirty="0">
                <a:solidFill>
                  <a:schemeClr val="accent2"/>
                </a:solidFill>
                <a:latin typeface="Tahoma" pitchFamily="34" charset="0"/>
              </a:rPr>
              <a:t> </a:t>
            </a:r>
          </a:p>
        </p:txBody>
      </p:sp>
      <p:sp>
        <p:nvSpPr>
          <p:cNvPr id="84995" name="Line 4"/>
          <p:cNvSpPr>
            <a:spLocks noChangeShapeType="1"/>
          </p:cNvSpPr>
          <p:nvPr/>
        </p:nvSpPr>
        <p:spPr bwMode="auto">
          <a:xfrm>
            <a:off x="1444625" y="6034088"/>
            <a:ext cx="5614988"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4996" name="Line 5"/>
          <p:cNvSpPr>
            <a:spLocks noChangeShapeType="1"/>
          </p:cNvSpPr>
          <p:nvPr/>
        </p:nvSpPr>
        <p:spPr bwMode="auto">
          <a:xfrm flipV="1">
            <a:off x="1444625" y="1641475"/>
            <a:ext cx="0" cy="4392613"/>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4997" name="Rectangle 6"/>
          <p:cNvSpPr>
            <a:spLocks noChangeArrowheads="1"/>
          </p:cNvSpPr>
          <p:nvPr/>
        </p:nvSpPr>
        <p:spPr bwMode="auto">
          <a:xfrm>
            <a:off x="1660525" y="1641475"/>
            <a:ext cx="5400675" cy="4176713"/>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4998" name="Line 7"/>
          <p:cNvSpPr>
            <a:spLocks noChangeShapeType="1"/>
          </p:cNvSpPr>
          <p:nvPr/>
        </p:nvSpPr>
        <p:spPr bwMode="auto">
          <a:xfrm>
            <a:off x="1660525" y="3729038"/>
            <a:ext cx="5400675"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4999" name="Line 8"/>
          <p:cNvSpPr>
            <a:spLocks noChangeShapeType="1"/>
          </p:cNvSpPr>
          <p:nvPr/>
        </p:nvSpPr>
        <p:spPr bwMode="auto">
          <a:xfrm flipV="1">
            <a:off x="4395788" y="1641475"/>
            <a:ext cx="0" cy="41767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5000" name="Text Box 9"/>
          <p:cNvSpPr txBox="1">
            <a:spLocks noChangeArrowheads="1"/>
          </p:cNvSpPr>
          <p:nvPr/>
        </p:nvSpPr>
        <p:spPr bwMode="auto">
          <a:xfrm>
            <a:off x="2360613" y="2454275"/>
            <a:ext cx="766762"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a:t>Subjects</a:t>
            </a:r>
          </a:p>
        </p:txBody>
      </p:sp>
      <p:sp>
        <p:nvSpPr>
          <p:cNvPr id="85001" name="Text Box 10"/>
          <p:cNvSpPr txBox="1">
            <a:spLocks noChangeArrowheads="1"/>
          </p:cNvSpPr>
          <p:nvPr/>
        </p:nvSpPr>
        <p:spPr bwMode="auto">
          <a:xfrm>
            <a:off x="4943475" y="2462213"/>
            <a:ext cx="690563"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a:t>Players</a:t>
            </a:r>
          </a:p>
        </p:txBody>
      </p:sp>
      <p:sp>
        <p:nvSpPr>
          <p:cNvPr id="85002" name="Text Box 11"/>
          <p:cNvSpPr txBox="1">
            <a:spLocks noChangeArrowheads="1"/>
          </p:cNvSpPr>
          <p:nvPr/>
        </p:nvSpPr>
        <p:spPr bwMode="auto">
          <a:xfrm>
            <a:off x="2419350" y="4673600"/>
            <a:ext cx="6223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a:t>Crowd</a:t>
            </a:r>
          </a:p>
        </p:txBody>
      </p:sp>
      <p:sp>
        <p:nvSpPr>
          <p:cNvPr id="85003" name="Text Box 12"/>
          <p:cNvSpPr txBox="1">
            <a:spLocks noChangeArrowheads="1"/>
          </p:cNvSpPr>
          <p:nvPr/>
        </p:nvSpPr>
        <p:spPr bwMode="auto">
          <a:xfrm>
            <a:off x="4757738" y="4559300"/>
            <a:ext cx="1233487"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t>Leaders or </a:t>
            </a:r>
          </a:p>
          <a:p>
            <a:pPr eaLnBrk="1" hangingPunct="1"/>
            <a:r>
              <a:rPr lang="en-GB" sz="1200" dirty="0"/>
              <a:t>Context Setters</a:t>
            </a:r>
          </a:p>
        </p:txBody>
      </p:sp>
      <p:sp>
        <p:nvSpPr>
          <p:cNvPr id="85004" name="Text Box 13"/>
          <p:cNvSpPr txBox="1">
            <a:spLocks noChangeArrowheads="1"/>
          </p:cNvSpPr>
          <p:nvPr/>
        </p:nvSpPr>
        <p:spPr bwMode="auto">
          <a:xfrm>
            <a:off x="4028748" y="6143298"/>
            <a:ext cx="6413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b="1" dirty="0"/>
              <a:t>Power</a:t>
            </a:r>
          </a:p>
        </p:txBody>
      </p:sp>
      <p:sp>
        <p:nvSpPr>
          <p:cNvPr id="85005" name="Text Box 14"/>
          <p:cNvSpPr txBox="1">
            <a:spLocks noChangeArrowheads="1"/>
          </p:cNvSpPr>
          <p:nvPr/>
        </p:nvSpPr>
        <p:spPr bwMode="auto">
          <a:xfrm>
            <a:off x="776288" y="1301750"/>
            <a:ext cx="733425"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b="1"/>
              <a:t>Interest</a:t>
            </a:r>
          </a:p>
        </p:txBody>
      </p:sp>
      <p:sp>
        <p:nvSpPr>
          <p:cNvPr id="85006" name="AutoShape 15"/>
          <p:cNvSpPr>
            <a:spLocks noChangeArrowheads="1"/>
          </p:cNvSpPr>
          <p:nvPr/>
        </p:nvSpPr>
        <p:spPr bwMode="auto">
          <a:xfrm>
            <a:off x="3584575" y="2957513"/>
            <a:ext cx="1582738" cy="215900"/>
          </a:xfrm>
          <a:prstGeom prst="leftRightArrow">
            <a:avLst>
              <a:gd name="adj1" fmla="val 50000"/>
              <a:gd name="adj2" fmla="val 146618"/>
            </a:avLst>
          </a:prstGeom>
          <a:solidFill>
            <a:schemeClr val="bg2"/>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07" name="AutoShape 16"/>
          <p:cNvSpPr>
            <a:spLocks noChangeArrowheads="1"/>
          </p:cNvSpPr>
          <p:nvPr/>
        </p:nvSpPr>
        <p:spPr bwMode="auto">
          <a:xfrm>
            <a:off x="5745163" y="3173413"/>
            <a:ext cx="215900" cy="1295400"/>
          </a:xfrm>
          <a:prstGeom prst="upDownArrow">
            <a:avLst>
              <a:gd name="adj1" fmla="val 50000"/>
              <a:gd name="adj2" fmla="val 12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08" name="Text Box 17"/>
          <p:cNvSpPr txBox="1">
            <a:spLocks noChangeArrowheads="1"/>
          </p:cNvSpPr>
          <p:nvPr/>
        </p:nvSpPr>
        <p:spPr bwMode="auto">
          <a:xfrm>
            <a:off x="5897563" y="1943100"/>
            <a:ext cx="71278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09" name="Text Box 18"/>
          <p:cNvSpPr txBox="1">
            <a:spLocks noChangeArrowheads="1"/>
          </p:cNvSpPr>
          <p:nvPr/>
        </p:nvSpPr>
        <p:spPr bwMode="auto">
          <a:xfrm>
            <a:off x="5849938" y="2322513"/>
            <a:ext cx="712787"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0" name="Text Box 19"/>
          <p:cNvSpPr txBox="1">
            <a:spLocks noChangeArrowheads="1"/>
          </p:cNvSpPr>
          <p:nvPr/>
        </p:nvSpPr>
        <p:spPr bwMode="auto">
          <a:xfrm>
            <a:off x="3201988" y="1900238"/>
            <a:ext cx="712787"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1" name="Text Box 20"/>
          <p:cNvSpPr txBox="1">
            <a:spLocks noChangeArrowheads="1"/>
          </p:cNvSpPr>
          <p:nvPr/>
        </p:nvSpPr>
        <p:spPr bwMode="auto">
          <a:xfrm>
            <a:off x="3511550" y="3317875"/>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2" name="Text Box 21"/>
          <p:cNvSpPr txBox="1">
            <a:spLocks noChangeArrowheads="1"/>
          </p:cNvSpPr>
          <p:nvPr/>
        </p:nvSpPr>
        <p:spPr bwMode="auto">
          <a:xfrm>
            <a:off x="4078288" y="1738313"/>
            <a:ext cx="712787"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3" name="Text Box 22"/>
          <p:cNvSpPr txBox="1">
            <a:spLocks noChangeArrowheads="1"/>
          </p:cNvSpPr>
          <p:nvPr/>
        </p:nvSpPr>
        <p:spPr bwMode="auto">
          <a:xfrm>
            <a:off x="2000250" y="1927225"/>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4" name="Text Box 23"/>
          <p:cNvSpPr txBox="1">
            <a:spLocks noChangeArrowheads="1"/>
          </p:cNvSpPr>
          <p:nvPr/>
        </p:nvSpPr>
        <p:spPr bwMode="auto">
          <a:xfrm>
            <a:off x="2144713" y="2143125"/>
            <a:ext cx="71278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5" name="Text Box 24"/>
          <p:cNvSpPr txBox="1">
            <a:spLocks noChangeArrowheads="1"/>
          </p:cNvSpPr>
          <p:nvPr/>
        </p:nvSpPr>
        <p:spPr bwMode="auto">
          <a:xfrm>
            <a:off x="3584575" y="2216150"/>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6" name="Text Box 25"/>
          <p:cNvSpPr txBox="1">
            <a:spLocks noChangeArrowheads="1"/>
          </p:cNvSpPr>
          <p:nvPr/>
        </p:nvSpPr>
        <p:spPr bwMode="auto">
          <a:xfrm>
            <a:off x="4737100" y="2000250"/>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7" name="Text Box 26"/>
          <p:cNvSpPr txBox="1">
            <a:spLocks noChangeArrowheads="1"/>
          </p:cNvSpPr>
          <p:nvPr/>
        </p:nvSpPr>
        <p:spPr bwMode="auto">
          <a:xfrm>
            <a:off x="5816600" y="2863850"/>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18" name="Line 27"/>
          <p:cNvSpPr>
            <a:spLocks noChangeShapeType="1"/>
          </p:cNvSpPr>
          <p:nvPr/>
        </p:nvSpPr>
        <p:spPr bwMode="auto">
          <a:xfrm flipV="1">
            <a:off x="3656013" y="4684713"/>
            <a:ext cx="865187" cy="504825"/>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5019" name="Line 28"/>
          <p:cNvSpPr>
            <a:spLocks noChangeShapeType="1"/>
          </p:cNvSpPr>
          <p:nvPr/>
        </p:nvSpPr>
        <p:spPr bwMode="auto">
          <a:xfrm flipV="1">
            <a:off x="6392863" y="3821113"/>
            <a:ext cx="0" cy="360362"/>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5020" name="Line 29"/>
          <p:cNvSpPr>
            <a:spLocks noChangeShapeType="1"/>
          </p:cNvSpPr>
          <p:nvPr/>
        </p:nvSpPr>
        <p:spPr bwMode="auto">
          <a:xfrm>
            <a:off x="4016375" y="2381250"/>
            <a:ext cx="0" cy="50323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5021" name="Line 30"/>
          <p:cNvSpPr>
            <a:spLocks noChangeShapeType="1"/>
          </p:cNvSpPr>
          <p:nvPr/>
        </p:nvSpPr>
        <p:spPr bwMode="auto">
          <a:xfrm flipV="1">
            <a:off x="4016375" y="3173413"/>
            <a:ext cx="1512888" cy="8636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5022" name="Text Box 31"/>
          <p:cNvSpPr txBox="1">
            <a:spLocks noChangeArrowheads="1"/>
          </p:cNvSpPr>
          <p:nvPr/>
        </p:nvSpPr>
        <p:spPr bwMode="auto">
          <a:xfrm>
            <a:off x="4855368" y="6102350"/>
            <a:ext cx="406876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dirty="0"/>
              <a:t>Note: dotted arrows represent the extent and nature of instability and the solid arrows </a:t>
            </a:r>
          </a:p>
          <a:p>
            <a:pPr eaLnBrk="1" hangingPunct="1"/>
            <a:r>
              <a:rPr lang="en-GB" sz="800" dirty="0"/>
              <a:t>suggest  the direction of likely </a:t>
            </a:r>
            <a:r>
              <a:rPr lang="en-GB" sz="800" i="1" dirty="0"/>
              <a:t>management</a:t>
            </a:r>
            <a:r>
              <a:rPr lang="en-GB" sz="800" dirty="0"/>
              <a:t> of the power or interest of stakeholders </a:t>
            </a:r>
          </a:p>
        </p:txBody>
      </p:sp>
      <p:sp>
        <p:nvSpPr>
          <p:cNvPr id="85023" name="Line 32"/>
          <p:cNvSpPr>
            <a:spLocks noChangeShapeType="1"/>
          </p:cNvSpPr>
          <p:nvPr/>
        </p:nvSpPr>
        <p:spPr bwMode="auto">
          <a:xfrm flipV="1">
            <a:off x="2576513" y="3605213"/>
            <a:ext cx="0" cy="431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grpSp>
        <p:nvGrpSpPr>
          <p:cNvPr id="85024" name="Group 33"/>
          <p:cNvGrpSpPr>
            <a:grpSpLocks/>
          </p:cNvGrpSpPr>
          <p:nvPr/>
        </p:nvGrpSpPr>
        <p:grpSpPr bwMode="auto">
          <a:xfrm>
            <a:off x="2144713" y="4048125"/>
            <a:ext cx="935037" cy="420688"/>
            <a:chOff x="1701" y="2303"/>
            <a:chExt cx="589" cy="265"/>
          </a:xfrm>
        </p:grpSpPr>
        <p:sp>
          <p:nvSpPr>
            <p:cNvPr id="85075" name="Text Box 34"/>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76" name="Rectangle 35"/>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77" name="Text Box 36"/>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sp>
        <p:nvSpPr>
          <p:cNvPr id="85025" name="Rectangle 37"/>
          <p:cNvSpPr>
            <a:spLocks noChangeArrowheads="1"/>
          </p:cNvSpPr>
          <p:nvPr/>
        </p:nvSpPr>
        <p:spPr bwMode="auto">
          <a:xfrm>
            <a:off x="5767388" y="2854325"/>
            <a:ext cx="1019175"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26" name="Text Box 38"/>
          <p:cNvSpPr txBox="1">
            <a:spLocks noChangeArrowheads="1"/>
          </p:cNvSpPr>
          <p:nvPr/>
        </p:nvSpPr>
        <p:spPr bwMode="auto">
          <a:xfrm>
            <a:off x="5745163" y="2868613"/>
            <a:ext cx="712787"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27" name="Rectangle 39"/>
          <p:cNvSpPr>
            <a:spLocks noChangeArrowheads="1"/>
          </p:cNvSpPr>
          <p:nvPr/>
        </p:nvSpPr>
        <p:spPr bwMode="auto">
          <a:xfrm>
            <a:off x="5837238" y="2319338"/>
            <a:ext cx="936625" cy="217487"/>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28" name="Text Box 40"/>
          <p:cNvSpPr txBox="1">
            <a:spLocks noChangeArrowheads="1"/>
          </p:cNvSpPr>
          <p:nvPr/>
        </p:nvSpPr>
        <p:spPr bwMode="auto">
          <a:xfrm>
            <a:off x="5816600" y="2333625"/>
            <a:ext cx="712788"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29" name="Rectangle 41"/>
          <p:cNvSpPr>
            <a:spLocks noChangeArrowheads="1"/>
          </p:cNvSpPr>
          <p:nvPr/>
        </p:nvSpPr>
        <p:spPr bwMode="auto">
          <a:xfrm>
            <a:off x="5888038" y="1901825"/>
            <a:ext cx="936625"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30" name="Text Box 42"/>
          <p:cNvSpPr txBox="1">
            <a:spLocks noChangeArrowheads="1"/>
          </p:cNvSpPr>
          <p:nvPr/>
        </p:nvSpPr>
        <p:spPr bwMode="auto">
          <a:xfrm>
            <a:off x="5867400" y="1916113"/>
            <a:ext cx="712788"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31" name="Rectangle 43"/>
          <p:cNvSpPr>
            <a:spLocks noChangeArrowheads="1"/>
          </p:cNvSpPr>
          <p:nvPr/>
        </p:nvSpPr>
        <p:spPr bwMode="auto">
          <a:xfrm>
            <a:off x="4829175" y="1960563"/>
            <a:ext cx="936625" cy="217487"/>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32" name="Text Box 44"/>
          <p:cNvSpPr txBox="1">
            <a:spLocks noChangeArrowheads="1"/>
          </p:cNvSpPr>
          <p:nvPr/>
        </p:nvSpPr>
        <p:spPr bwMode="auto">
          <a:xfrm>
            <a:off x="4808538" y="1974850"/>
            <a:ext cx="71278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33" name="Rectangle 45"/>
          <p:cNvSpPr>
            <a:spLocks noChangeArrowheads="1"/>
          </p:cNvSpPr>
          <p:nvPr/>
        </p:nvSpPr>
        <p:spPr bwMode="auto">
          <a:xfrm>
            <a:off x="4060825" y="1724025"/>
            <a:ext cx="1035050"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34" name="Text Box 46"/>
          <p:cNvSpPr txBox="1">
            <a:spLocks noChangeArrowheads="1"/>
          </p:cNvSpPr>
          <p:nvPr/>
        </p:nvSpPr>
        <p:spPr bwMode="auto">
          <a:xfrm>
            <a:off x="4038600" y="1738313"/>
            <a:ext cx="712788"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35" name="Rectangle 47"/>
          <p:cNvSpPr>
            <a:spLocks noChangeArrowheads="1"/>
          </p:cNvSpPr>
          <p:nvPr/>
        </p:nvSpPr>
        <p:spPr bwMode="auto">
          <a:xfrm>
            <a:off x="3175000" y="1863725"/>
            <a:ext cx="1020763"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36" name="Text Box 48"/>
          <p:cNvSpPr txBox="1">
            <a:spLocks noChangeArrowheads="1"/>
          </p:cNvSpPr>
          <p:nvPr/>
        </p:nvSpPr>
        <p:spPr bwMode="auto">
          <a:xfrm>
            <a:off x="3152775" y="1878013"/>
            <a:ext cx="712788"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37" name="Rectangle 49"/>
          <p:cNvSpPr>
            <a:spLocks noChangeArrowheads="1"/>
          </p:cNvSpPr>
          <p:nvPr/>
        </p:nvSpPr>
        <p:spPr bwMode="auto">
          <a:xfrm>
            <a:off x="3463925" y="2193925"/>
            <a:ext cx="1062038"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38" name="Text Box 50"/>
          <p:cNvSpPr txBox="1">
            <a:spLocks noChangeArrowheads="1"/>
          </p:cNvSpPr>
          <p:nvPr/>
        </p:nvSpPr>
        <p:spPr bwMode="auto">
          <a:xfrm>
            <a:off x="3440113" y="2208213"/>
            <a:ext cx="712787"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39" name="Rectangle 51"/>
          <p:cNvSpPr>
            <a:spLocks noChangeArrowheads="1"/>
          </p:cNvSpPr>
          <p:nvPr/>
        </p:nvSpPr>
        <p:spPr bwMode="auto">
          <a:xfrm>
            <a:off x="3462338" y="3255963"/>
            <a:ext cx="985837" cy="217487"/>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40" name="Text Box 52"/>
          <p:cNvSpPr txBox="1">
            <a:spLocks noChangeArrowheads="1"/>
          </p:cNvSpPr>
          <p:nvPr/>
        </p:nvSpPr>
        <p:spPr bwMode="auto">
          <a:xfrm>
            <a:off x="3440113" y="3270250"/>
            <a:ext cx="71278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t>stakeholder</a:t>
            </a:r>
          </a:p>
        </p:txBody>
      </p:sp>
      <p:sp>
        <p:nvSpPr>
          <p:cNvPr id="85041" name="Rectangle 53"/>
          <p:cNvSpPr>
            <a:spLocks noChangeArrowheads="1"/>
          </p:cNvSpPr>
          <p:nvPr/>
        </p:nvSpPr>
        <p:spPr bwMode="auto">
          <a:xfrm>
            <a:off x="2165350" y="3040063"/>
            <a:ext cx="936625" cy="217487"/>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42" name="Text Box 54"/>
          <p:cNvSpPr txBox="1">
            <a:spLocks noChangeArrowheads="1"/>
          </p:cNvSpPr>
          <p:nvPr/>
        </p:nvSpPr>
        <p:spPr bwMode="auto">
          <a:xfrm>
            <a:off x="2144713" y="3054350"/>
            <a:ext cx="712787" cy="214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43" name="Rectangle 55"/>
          <p:cNvSpPr>
            <a:spLocks noChangeArrowheads="1"/>
          </p:cNvSpPr>
          <p:nvPr/>
        </p:nvSpPr>
        <p:spPr bwMode="auto">
          <a:xfrm>
            <a:off x="2130425" y="2130425"/>
            <a:ext cx="1022350"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44" name="Text Box 56"/>
          <p:cNvSpPr txBox="1">
            <a:spLocks noChangeArrowheads="1"/>
          </p:cNvSpPr>
          <p:nvPr/>
        </p:nvSpPr>
        <p:spPr bwMode="auto">
          <a:xfrm>
            <a:off x="2108200" y="2144713"/>
            <a:ext cx="712788"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45" name="Rectangle 57"/>
          <p:cNvSpPr>
            <a:spLocks noChangeArrowheads="1"/>
          </p:cNvSpPr>
          <p:nvPr/>
        </p:nvSpPr>
        <p:spPr bwMode="auto">
          <a:xfrm>
            <a:off x="1939925" y="1863725"/>
            <a:ext cx="996950" cy="21748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46" name="Text Box 58"/>
          <p:cNvSpPr txBox="1">
            <a:spLocks noChangeArrowheads="1"/>
          </p:cNvSpPr>
          <p:nvPr/>
        </p:nvSpPr>
        <p:spPr bwMode="auto">
          <a:xfrm>
            <a:off x="1917700" y="1878013"/>
            <a:ext cx="712788"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grpSp>
        <p:nvGrpSpPr>
          <p:cNvPr id="85047" name="Group 59"/>
          <p:cNvGrpSpPr>
            <a:grpSpLocks/>
          </p:cNvGrpSpPr>
          <p:nvPr/>
        </p:nvGrpSpPr>
        <p:grpSpPr bwMode="auto">
          <a:xfrm>
            <a:off x="3368675" y="3976688"/>
            <a:ext cx="935038" cy="420687"/>
            <a:chOff x="1701" y="2303"/>
            <a:chExt cx="589" cy="265"/>
          </a:xfrm>
        </p:grpSpPr>
        <p:sp>
          <p:nvSpPr>
            <p:cNvPr id="85072" name="Text Box 60"/>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73" name="Rectangle 61"/>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74" name="Text Box 62"/>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48" name="Group 63"/>
          <p:cNvGrpSpPr>
            <a:grpSpLocks/>
          </p:cNvGrpSpPr>
          <p:nvPr/>
        </p:nvGrpSpPr>
        <p:grpSpPr bwMode="auto">
          <a:xfrm>
            <a:off x="4592638" y="3903663"/>
            <a:ext cx="935037" cy="420687"/>
            <a:chOff x="1701" y="2303"/>
            <a:chExt cx="589" cy="265"/>
          </a:xfrm>
        </p:grpSpPr>
        <p:sp>
          <p:nvSpPr>
            <p:cNvPr id="85069" name="Text Box 64"/>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70" name="Rectangle 65"/>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71" name="Text Box 66"/>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49" name="Group 67"/>
          <p:cNvGrpSpPr>
            <a:grpSpLocks/>
          </p:cNvGrpSpPr>
          <p:nvPr/>
        </p:nvGrpSpPr>
        <p:grpSpPr bwMode="auto">
          <a:xfrm>
            <a:off x="5961063" y="4192588"/>
            <a:ext cx="935037" cy="420687"/>
            <a:chOff x="1701" y="2303"/>
            <a:chExt cx="589" cy="265"/>
          </a:xfrm>
        </p:grpSpPr>
        <p:sp>
          <p:nvSpPr>
            <p:cNvPr id="85066" name="Text Box 68"/>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67" name="Rectangle 69"/>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68" name="Text Box 70"/>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50" name="Group 71"/>
          <p:cNvGrpSpPr>
            <a:grpSpLocks/>
          </p:cNvGrpSpPr>
          <p:nvPr/>
        </p:nvGrpSpPr>
        <p:grpSpPr bwMode="auto">
          <a:xfrm>
            <a:off x="5961063" y="5127625"/>
            <a:ext cx="935037" cy="420688"/>
            <a:chOff x="1701" y="2303"/>
            <a:chExt cx="589" cy="265"/>
          </a:xfrm>
        </p:grpSpPr>
        <p:sp>
          <p:nvSpPr>
            <p:cNvPr id="85063" name="Text Box 72"/>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64" name="Rectangle 73"/>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65" name="Text Box 74"/>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51" name="Group 75"/>
          <p:cNvGrpSpPr>
            <a:grpSpLocks/>
          </p:cNvGrpSpPr>
          <p:nvPr/>
        </p:nvGrpSpPr>
        <p:grpSpPr bwMode="auto">
          <a:xfrm>
            <a:off x="3295650" y="5200650"/>
            <a:ext cx="935038" cy="420688"/>
            <a:chOff x="1701" y="2303"/>
            <a:chExt cx="589" cy="265"/>
          </a:xfrm>
        </p:grpSpPr>
        <p:sp>
          <p:nvSpPr>
            <p:cNvPr id="85060" name="Text Box 76"/>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61" name="Rectangle 77"/>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62" name="Text Box 78"/>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52" name="Group 79"/>
          <p:cNvGrpSpPr>
            <a:grpSpLocks/>
          </p:cNvGrpSpPr>
          <p:nvPr/>
        </p:nvGrpSpPr>
        <p:grpSpPr bwMode="auto">
          <a:xfrm>
            <a:off x="1928813" y="5127625"/>
            <a:ext cx="935037" cy="420688"/>
            <a:chOff x="1701" y="2303"/>
            <a:chExt cx="589" cy="265"/>
          </a:xfrm>
        </p:grpSpPr>
        <p:sp>
          <p:nvSpPr>
            <p:cNvPr id="85057" name="Text Box 80"/>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58" name="Rectangle 81"/>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59" name="Text Box 82"/>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grpSp>
        <p:nvGrpSpPr>
          <p:cNvPr id="85053" name="Group 83"/>
          <p:cNvGrpSpPr>
            <a:grpSpLocks/>
          </p:cNvGrpSpPr>
          <p:nvPr/>
        </p:nvGrpSpPr>
        <p:grpSpPr bwMode="auto">
          <a:xfrm>
            <a:off x="4303713" y="5345113"/>
            <a:ext cx="935037" cy="420687"/>
            <a:chOff x="1701" y="2303"/>
            <a:chExt cx="589" cy="265"/>
          </a:xfrm>
        </p:grpSpPr>
        <p:sp>
          <p:nvSpPr>
            <p:cNvPr id="85054" name="Text Box 84"/>
            <p:cNvSpPr txBox="1">
              <a:spLocks noChangeArrowheads="1"/>
            </p:cNvSpPr>
            <p:nvPr/>
          </p:nvSpPr>
          <p:spPr bwMode="auto">
            <a:xfrm>
              <a:off x="1701" y="2328"/>
              <a:ext cx="449" cy="1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stakeholder</a:t>
              </a:r>
            </a:p>
          </p:txBody>
        </p:sp>
        <p:sp>
          <p:nvSpPr>
            <p:cNvPr id="85055" name="Rectangle 85"/>
            <p:cNvSpPr>
              <a:spLocks noChangeArrowheads="1"/>
            </p:cNvSpPr>
            <p:nvPr/>
          </p:nvSpPr>
          <p:spPr bwMode="auto">
            <a:xfrm>
              <a:off x="1714" y="2303"/>
              <a:ext cx="576" cy="26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5056" name="Text Box 86"/>
            <p:cNvSpPr txBox="1">
              <a:spLocks noChangeArrowheads="1"/>
            </p:cNvSpPr>
            <p:nvPr/>
          </p:nvSpPr>
          <p:spPr bwMode="auto">
            <a:xfrm>
              <a:off x="1701" y="2312"/>
              <a:ext cx="449" cy="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800">
                  <a:solidFill>
                    <a:srgbClr val="000000"/>
                  </a:solidFill>
                </a:rPr>
                <a:t>Potential </a:t>
              </a:r>
            </a:p>
            <a:p>
              <a:pPr eaLnBrk="1" hangingPunct="1"/>
              <a:r>
                <a:rPr lang="en-GB" sz="800">
                  <a:solidFill>
                    <a:srgbClr val="000000"/>
                  </a:solidFill>
                </a:rPr>
                <a:t>stakeholder</a:t>
              </a:r>
            </a:p>
          </p:txBody>
        </p:sp>
      </p:grpSp>
      <p:sp>
        <p:nvSpPr>
          <p:cNvPr id="86" name="TextBox 85"/>
          <p:cNvSpPr txBox="1"/>
          <p:nvPr/>
        </p:nvSpPr>
        <p:spPr>
          <a:xfrm>
            <a:off x="5734365" y="496144"/>
            <a:ext cx="317683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p261 for an example</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490123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p:cNvPicPr>
            <a:picLocks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6613" y="76200"/>
            <a:ext cx="7394575" cy="6054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7043" name="Rectangle 3"/>
          <p:cNvSpPr>
            <a:spLocks noChangeArrowheads="1"/>
          </p:cNvSpPr>
          <p:nvPr/>
        </p:nvSpPr>
        <p:spPr bwMode="auto">
          <a:xfrm>
            <a:off x="428624" y="5964019"/>
            <a:ext cx="8491107"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GB" sz="2400" b="1" dirty="0">
                <a:solidFill>
                  <a:schemeClr val="accent2"/>
                </a:solidFill>
                <a:latin typeface="Tahoma" pitchFamily="34" charset="0"/>
              </a:rPr>
              <a:t>Stakeholder Analysis – Power Interest</a:t>
            </a:r>
            <a:r>
              <a:rPr lang="en-US" sz="2400" b="1" dirty="0">
                <a:solidFill>
                  <a:schemeClr val="accent2"/>
                </a:solidFill>
                <a:latin typeface="Tahoma" pitchFamily="34" charset="0"/>
              </a:rPr>
              <a:t> Grid - example</a:t>
            </a:r>
          </a:p>
        </p:txBody>
      </p:sp>
    </p:spTree>
    <p:extLst>
      <p:ext uri="{BB962C8B-B14F-4D97-AF65-F5344CB8AC3E}">
        <p14:creationId xmlns:p14="http://schemas.microsoft.com/office/powerpoint/2010/main" xmlns="" val="76644951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2"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69987" name="Rectangle 3"/>
          <p:cNvSpPr>
            <a:spLocks noGrp="1" noChangeArrowheads="1"/>
          </p:cNvSpPr>
          <p:nvPr>
            <p:ph type="body" idx="1"/>
          </p:nvPr>
        </p:nvSpPr>
        <p:spPr>
          <a:xfrm>
            <a:off x="857250" y="2357438"/>
            <a:ext cx="7772400" cy="4114800"/>
          </a:xfrm>
        </p:spPr>
        <p:txBody>
          <a:bodyPr/>
          <a:lstStyle/>
          <a:p>
            <a:r>
              <a:rPr lang="en-GB" dirty="0" smtClean="0"/>
              <a:t>In DE construct a Power-Interest matrix that includes &gt;20 potential stakeholders</a:t>
            </a:r>
          </a:p>
          <a:p>
            <a:r>
              <a:rPr lang="en-GB" dirty="0" smtClean="0"/>
              <a:t>Position them according to their relative power and interest</a:t>
            </a:r>
          </a:p>
          <a:p>
            <a:r>
              <a:rPr lang="en-GB" dirty="0" smtClean="0"/>
              <a:t>Check for appropriate disaggregation</a:t>
            </a:r>
          </a:p>
          <a:p>
            <a:r>
              <a:rPr lang="en-GB" dirty="0" smtClean="0"/>
              <a:t>Colour according disposition</a:t>
            </a:r>
            <a:endParaRPr lang="en-US" dirty="0" smtClean="0"/>
          </a:p>
        </p:txBody>
      </p:sp>
    </p:spTree>
    <p:extLst>
      <p:ext uri="{BB962C8B-B14F-4D97-AF65-F5344CB8AC3E}">
        <p14:creationId xmlns:p14="http://schemas.microsoft.com/office/powerpoint/2010/main" xmlns="" val="4709990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00:50/01:30</a:t>
            </a:r>
          </a:p>
          <a:p>
            <a:pPr lvl="1"/>
            <a:r>
              <a:rPr lang="en-GB" dirty="0" smtClean="0"/>
              <a:t>Developing a </a:t>
            </a:r>
            <a:r>
              <a:rPr lang="en-GB" smtClean="0"/>
              <a:t>first draft P-I grid (50-90mins</a:t>
            </a:r>
            <a:r>
              <a:rPr lang="en-GB" dirty="0" smtClean="0"/>
              <a:t>)</a:t>
            </a:r>
          </a:p>
          <a:p>
            <a:pPr lvl="1"/>
            <a:endParaRPr lang="en-GB" dirty="0"/>
          </a:p>
          <a:p>
            <a:pPr lvl="1">
              <a:buFontTx/>
              <a:buNone/>
            </a:pPr>
            <a:endParaRPr lang="en-GB" dirty="0" smtClean="0"/>
          </a:p>
        </p:txBody>
      </p:sp>
    </p:spTree>
    <p:extLst>
      <p:ext uri="{BB962C8B-B14F-4D97-AF65-F5344CB8AC3E}">
        <p14:creationId xmlns:p14="http://schemas.microsoft.com/office/powerpoint/2010/main" xmlns="" val="4144327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9441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5970865"/>
          </a:xfrm>
          <a:prstGeom prst="rect">
            <a:avLst/>
          </a:prstGeom>
        </p:spPr>
        <p:txBody>
          <a:bodyPr wrap="square">
            <a:spAutoFit/>
          </a:bodyPr>
          <a:lstStyle/>
          <a:p>
            <a:pPr algn="ctr"/>
            <a:r>
              <a:rPr lang="en-GB" b="1" i="1" dirty="0">
                <a:solidFill>
                  <a:schemeClr val="accent2"/>
                </a:solidFill>
                <a:effectLst>
                  <a:outerShdw blurRad="38100" dist="38100" dir="2700000" algn="tl">
                    <a:srgbClr val="000000">
                      <a:alpha val="43137"/>
                    </a:srgbClr>
                  </a:outerShdw>
                </a:effectLst>
              </a:rPr>
              <a:t>Group </a:t>
            </a:r>
            <a:r>
              <a:rPr lang="en-GB" b="1" i="1" dirty="0" smtClean="0">
                <a:solidFill>
                  <a:schemeClr val="accent2"/>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3573331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11188" y="188913"/>
            <a:ext cx="7772400" cy="762000"/>
          </a:xfrm>
        </p:spPr>
        <p:txBody>
          <a:bodyPr/>
          <a:lstStyle/>
          <a:p>
            <a:pPr eaLnBrk="1" hangingPunct="1"/>
            <a:r>
              <a:rPr lang="en-GB" sz="3600" dirty="0" smtClean="0">
                <a:effectLst>
                  <a:outerShdw blurRad="38100" dist="38100" dir="2700000" algn="tl">
                    <a:srgbClr val="000000">
                      <a:alpha val="43137"/>
                    </a:srgbClr>
                  </a:outerShdw>
                </a:effectLst>
                <a:latin typeface="Tahoma" pitchFamily="34" charset="0"/>
              </a:rPr>
              <a:t>Actor Influence diagrams</a:t>
            </a:r>
          </a:p>
        </p:txBody>
      </p:sp>
      <p:sp>
        <p:nvSpPr>
          <p:cNvPr id="567299" name="Rectangle 3"/>
          <p:cNvSpPr>
            <a:spLocks noGrp="1" noChangeArrowheads="1"/>
          </p:cNvSpPr>
          <p:nvPr>
            <p:ph type="body" sz="half" idx="1"/>
          </p:nvPr>
        </p:nvSpPr>
        <p:spPr>
          <a:xfrm>
            <a:off x="468313" y="1052513"/>
            <a:ext cx="8351837" cy="4359275"/>
          </a:xfrm>
        </p:spPr>
        <p:txBody>
          <a:bodyPr/>
          <a:lstStyle/>
          <a:p>
            <a:pPr eaLnBrk="1" hangingPunct="1">
              <a:lnSpc>
                <a:spcPct val="90000"/>
              </a:lnSpc>
              <a:defRPr/>
            </a:pPr>
            <a:r>
              <a:rPr lang="en-GB" sz="2400" dirty="0" smtClean="0"/>
              <a:t>Analysis</a:t>
            </a:r>
          </a:p>
          <a:p>
            <a:pPr lvl="1" eaLnBrk="1" hangingPunct="1">
              <a:lnSpc>
                <a:spcPct val="90000"/>
              </a:lnSpc>
              <a:defRPr/>
            </a:pPr>
            <a:r>
              <a:rPr lang="en-GB" sz="2000" dirty="0" smtClean="0"/>
              <a:t>Surfaces both formal and informal links (might be both)</a:t>
            </a:r>
          </a:p>
          <a:p>
            <a:pPr lvl="1" eaLnBrk="1" hangingPunct="1">
              <a:lnSpc>
                <a:spcPct val="90000"/>
              </a:lnSpc>
              <a:defRPr/>
            </a:pPr>
            <a:r>
              <a:rPr lang="en-GB" sz="2000" dirty="0" smtClean="0"/>
              <a:t>One sided versus equal relationships – nature of the link’s directionality</a:t>
            </a:r>
          </a:p>
          <a:p>
            <a:pPr lvl="1" eaLnBrk="1" hangingPunct="1">
              <a:lnSpc>
                <a:spcPct val="90000"/>
              </a:lnSpc>
              <a:defRPr/>
            </a:pPr>
            <a:r>
              <a:rPr lang="en-GB" sz="2000" dirty="0" smtClean="0"/>
              <a:t>Allow analysis to be undertaken </a:t>
            </a:r>
          </a:p>
          <a:p>
            <a:pPr lvl="2" eaLnBrk="1" hangingPunct="1">
              <a:lnSpc>
                <a:spcPct val="90000"/>
              </a:lnSpc>
              <a:defRPr/>
            </a:pPr>
            <a:r>
              <a:rPr lang="en-GB" sz="1800" dirty="0" smtClean="0"/>
              <a:t>Revealing ‘potent’ relationships</a:t>
            </a:r>
          </a:p>
          <a:p>
            <a:pPr lvl="2" eaLnBrk="1" hangingPunct="1">
              <a:lnSpc>
                <a:spcPct val="90000"/>
              </a:lnSpc>
              <a:defRPr/>
            </a:pPr>
            <a:r>
              <a:rPr lang="en-GB" sz="1800" dirty="0" smtClean="0"/>
              <a:t>Revealing unique patterns of influence</a:t>
            </a:r>
          </a:p>
          <a:p>
            <a:pPr eaLnBrk="1" hangingPunct="1">
              <a:lnSpc>
                <a:spcPct val="90000"/>
              </a:lnSpc>
              <a:defRPr/>
            </a:pPr>
            <a:r>
              <a:rPr lang="en-GB" sz="2400" dirty="0" smtClean="0"/>
              <a:t>Management</a:t>
            </a:r>
          </a:p>
          <a:p>
            <a:pPr lvl="1" eaLnBrk="1" hangingPunct="1">
              <a:lnSpc>
                <a:spcPct val="90000"/>
              </a:lnSpc>
              <a:defRPr/>
            </a:pPr>
            <a:r>
              <a:rPr lang="en-GB" sz="2000" dirty="0" smtClean="0"/>
              <a:t>Identify new bases of power </a:t>
            </a:r>
          </a:p>
          <a:p>
            <a:pPr lvl="1" eaLnBrk="1" hangingPunct="1">
              <a:lnSpc>
                <a:spcPct val="90000"/>
              </a:lnSpc>
              <a:defRPr/>
            </a:pPr>
            <a:r>
              <a:rPr lang="en-GB" sz="2000" dirty="0" smtClean="0"/>
              <a:t>Identify where special relationships need to be built</a:t>
            </a:r>
          </a:p>
          <a:p>
            <a:pPr lvl="1" eaLnBrk="1" hangingPunct="1">
              <a:lnSpc>
                <a:spcPct val="90000"/>
              </a:lnSpc>
              <a:defRPr/>
            </a:pPr>
            <a:r>
              <a:rPr lang="en-GB" sz="2000" dirty="0" smtClean="0"/>
              <a:t>Reveals potential coalitions through dynamic behaviour – game theory</a:t>
            </a:r>
          </a:p>
          <a:p>
            <a:pPr lvl="1" eaLnBrk="1" hangingPunct="1">
              <a:lnSpc>
                <a:spcPct val="90000"/>
              </a:lnSpc>
              <a:defRPr/>
            </a:pPr>
            <a:r>
              <a:rPr lang="en-GB" sz="2000" dirty="0" smtClean="0"/>
              <a:t>Shows communication flows and thus management option opportunities</a:t>
            </a:r>
          </a:p>
          <a:p>
            <a:pPr lvl="1" eaLnBrk="1" hangingPunct="1">
              <a:lnSpc>
                <a:spcPct val="90000"/>
              </a:lnSpc>
              <a:buFont typeface="Wingdings" pitchFamily="2" charset="2"/>
              <a:buNone/>
              <a:defRPr/>
            </a:pPr>
            <a:endParaRPr lang="en-GB" sz="2000" dirty="0" smtClean="0"/>
          </a:p>
          <a:p>
            <a:pPr lvl="1" eaLnBrk="1" hangingPunct="1">
              <a:lnSpc>
                <a:spcPct val="90000"/>
              </a:lnSpc>
              <a:buFont typeface="Wingdings" pitchFamily="2" charset="2"/>
              <a:buNone/>
              <a:defRPr/>
            </a:pPr>
            <a:r>
              <a:rPr lang="en-GB" sz="2000" dirty="0" smtClean="0"/>
              <a:t>NOTE: The richer the picture the more confidential it becomes</a:t>
            </a:r>
          </a:p>
        </p:txBody>
      </p:sp>
      <p:sp>
        <p:nvSpPr>
          <p:cNvPr id="4" name="TextBox 3"/>
          <p:cNvSpPr txBox="1"/>
          <p:nvPr/>
        </p:nvSpPr>
        <p:spPr>
          <a:xfrm>
            <a:off x="6660232" y="476672"/>
            <a:ext cx="20986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p235, 263</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902643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3568" y="332656"/>
            <a:ext cx="7772400" cy="738188"/>
          </a:xfrm>
        </p:spPr>
        <p:txBody>
          <a:bodyPr/>
          <a:lstStyle/>
          <a:p>
            <a:pPr eaLnBrk="1" hangingPunct="1"/>
            <a:r>
              <a:rPr lang="en-GB" sz="3200" dirty="0" smtClean="0">
                <a:effectLst>
                  <a:outerShdw blurRad="38100" dist="38100" dir="2700000" algn="tl">
                    <a:srgbClr val="000000">
                      <a:alpha val="43137"/>
                    </a:srgbClr>
                  </a:outerShdw>
                </a:effectLst>
                <a:latin typeface="Tahoma" pitchFamily="34" charset="0"/>
              </a:rPr>
              <a:t>Using </a:t>
            </a:r>
            <a:r>
              <a:rPr lang="en-GB" sz="3200" i="1" dirty="0" smtClean="0">
                <a:effectLst>
                  <a:outerShdw blurRad="38100" dist="38100" dir="2700000" algn="tl">
                    <a:srgbClr val="000000">
                      <a:alpha val="43137"/>
                    </a:srgbClr>
                  </a:outerShdw>
                </a:effectLst>
                <a:latin typeface="Tahoma" pitchFamily="34" charset="0"/>
              </a:rPr>
              <a:t>Decision Explorer </a:t>
            </a:r>
            <a:r>
              <a:rPr lang="en-GB" sz="3200" dirty="0" smtClean="0">
                <a:effectLst>
                  <a:outerShdw blurRad="38100" dist="38100" dir="2700000" algn="tl">
                    <a:srgbClr val="000000">
                      <a:alpha val="43137"/>
                    </a:srgbClr>
                  </a:outerShdw>
                </a:effectLst>
                <a:latin typeface="Tahoma" pitchFamily="34" charset="0"/>
              </a:rPr>
              <a:t>to create an actor influence diagram</a:t>
            </a:r>
          </a:p>
        </p:txBody>
      </p:sp>
      <p:pic>
        <p:nvPicPr>
          <p:cNvPr id="91139" name="Picture 3"/>
          <p:cNvPicPr>
            <a:picLocks noGrp="1" noChangeAspect="1" noChangeArrowheads="1"/>
          </p:cNvPicPr>
          <p:nvPr>
            <p:ph type="body" idx="1"/>
          </p:nvPr>
        </p:nvPicPr>
        <p:blipFill>
          <a:blip r:embed="rId3" cstate="print">
            <a:extLst>
              <a:ext uri="{28A0092B-C50C-407E-A947-70E740481C1C}">
                <a14:useLocalDpi xmlns:a14="http://schemas.microsoft.com/office/drawing/2010/main" xmlns="" val="0"/>
              </a:ext>
            </a:extLst>
          </a:blip>
          <a:srcRect/>
          <a:stretch>
            <a:fillRect/>
          </a:stretch>
        </p:blipFill>
        <p:spPr>
          <a:xfrm>
            <a:off x="0" y="1066800"/>
            <a:ext cx="7273925" cy="5791200"/>
          </a:xfrm>
          <a:noFill/>
        </p:spPr>
      </p:pic>
    </p:spTree>
    <p:extLst>
      <p:ext uri="{BB962C8B-B14F-4D97-AF65-F5344CB8AC3E}">
        <p14:creationId xmlns:p14="http://schemas.microsoft.com/office/powerpoint/2010/main" xmlns="" val="337123189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2656" y="0"/>
            <a:ext cx="12030075" cy="6181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0" y="5085184"/>
            <a:ext cx="2483768" cy="1077218"/>
          </a:xfrm>
          <a:prstGeom prst="rect">
            <a:avLst/>
          </a:prstGeom>
          <a:noFill/>
        </p:spPr>
        <p:txBody>
          <a:bodyPr wrap="square" rtlCol="0">
            <a:spAutoFit/>
          </a:bodyPr>
          <a:lstStyle/>
          <a:p>
            <a:r>
              <a:rPr lang="en-GB" sz="1600" dirty="0" smtClean="0">
                <a:solidFill>
                  <a:schemeClr val="tx1"/>
                </a:solidFill>
                <a:latin typeface="Tahoma" pitchFamily="34" charset="0"/>
                <a:ea typeface="Tahoma" pitchFamily="34" charset="0"/>
                <a:cs typeface="Tahoma" pitchFamily="34" charset="0"/>
              </a:rPr>
              <a:t>News of the World Hacking case as seen by the Guardian newspaper August 2011</a:t>
            </a:r>
            <a:endParaRPr lang="en-GB" sz="1600" dirty="0">
              <a:solidFill>
                <a:schemeClr val="tx1"/>
              </a:solidFill>
              <a:latin typeface="Tahoma" pitchFamily="34" charset="0"/>
              <a:ea typeface="Tahoma" pitchFamily="34" charset="0"/>
              <a:cs typeface="Tahoma" pitchFamily="34" charset="0"/>
            </a:endParaRPr>
          </a:p>
        </p:txBody>
      </p:sp>
      <p:sp>
        <p:nvSpPr>
          <p:cNvPr id="3" name="TextBox 2"/>
          <p:cNvSpPr txBox="1"/>
          <p:nvPr/>
        </p:nvSpPr>
        <p:spPr>
          <a:xfrm>
            <a:off x="4932040" y="6181725"/>
            <a:ext cx="4023858"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Actor-Influence Diagram</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983479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2" name="Rectangle 2"/>
          <p:cNvSpPr>
            <a:spLocks noGrp="1" noChangeArrowheads="1"/>
          </p:cNvSpPr>
          <p:nvPr>
            <p:ph type="title"/>
          </p:nvPr>
        </p:nvSpPr>
        <p:spPr>
          <a:xfrm>
            <a:off x="899592" y="332656"/>
            <a:ext cx="7759700" cy="1149350"/>
          </a:xfrm>
        </p:spPr>
        <p:txBody>
          <a:bodyPr/>
          <a:lstStyle/>
          <a:p>
            <a:pPr>
              <a:defRPr/>
            </a:pPr>
            <a:r>
              <a:rPr lang="en-GB" dirty="0" smtClean="0"/>
              <a:t>Try it…</a:t>
            </a:r>
            <a:endParaRPr lang="en-US" dirty="0" smtClean="0"/>
          </a:p>
        </p:txBody>
      </p:sp>
      <p:sp>
        <p:nvSpPr>
          <p:cNvPr id="169987" name="Rectangle 3"/>
          <p:cNvSpPr>
            <a:spLocks noGrp="1" noChangeArrowheads="1"/>
          </p:cNvSpPr>
          <p:nvPr>
            <p:ph type="body" idx="1"/>
          </p:nvPr>
        </p:nvSpPr>
        <p:spPr>
          <a:xfrm>
            <a:off x="827584" y="1628800"/>
            <a:ext cx="7772400" cy="4114800"/>
          </a:xfrm>
        </p:spPr>
        <p:txBody>
          <a:bodyPr/>
          <a:lstStyle/>
          <a:p>
            <a:r>
              <a:rPr lang="en-US" sz="2800" dirty="0" smtClean="0"/>
              <a:t>On the DE map put in links to show informal (dashed) and formal influences [arrow goes towards the stakeholder being influenced]</a:t>
            </a:r>
          </a:p>
          <a:p>
            <a:r>
              <a:rPr lang="en-US" sz="2800" dirty="0" smtClean="0"/>
              <a:t>On a new DE view, remap the influence network to show structure</a:t>
            </a:r>
          </a:p>
          <a:p>
            <a:r>
              <a:rPr lang="en-US" sz="2800" dirty="0" smtClean="0"/>
              <a:t>Re-assess positions on P-I grid to show changes in power as a result of centrality in network</a:t>
            </a:r>
          </a:p>
        </p:txBody>
      </p:sp>
    </p:spTree>
    <p:extLst>
      <p:ext uri="{BB962C8B-B14F-4D97-AF65-F5344CB8AC3E}">
        <p14:creationId xmlns:p14="http://schemas.microsoft.com/office/powerpoint/2010/main" xmlns="" val="158928748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01:30/02:25</a:t>
            </a:r>
          </a:p>
          <a:p>
            <a:pPr lvl="1"/>
            <a:r>
              <a:rPr lang="en-GB" dirty="0" smtClean="0"/>
              <a:t>Developing an influence network and reviewing P-I grid (40-55mins)</a:t>
            </a:r>
          </a:p>
          <a:p>
            <a:pPr lvl="1"/>
            <a:endParaRPr lang="en-GB" dirty="0"/>
          </a:p>
          <a:p>
            <a:pPr lvl="1">
              <a:buFontTx/>
              <a:buNone/>
            </a:pPr>
            <a:endParaRPr lang="en-GB" dirty="0" smtClean="0"/>
          </a:p>
        </p:txBody>
      </p:sp>
    </p:spTree>
    <p:extLst>
      <p:ext uri="{BB962C8B-B14F-4D97-AF65-F5344CB8AC3E}">
        <p14:creationId xmlns:p14="http://schemas.microsoft.com/office/powerpoint/2010/main" xmlns="" val="1313915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858181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67544" y="260648"/>
            <a:ext cx="7772400" cy="762000"/>
          </a:xfrm>
        </p:spPr>
        <p:txBody>
          <a:bodyPr/>
          <a:lstStyle/>
          <a:p>
            <a:pPr eaLnBrk="1" hangingPunct="1"/>
            <a:r>
              <a:rPr lang="en-GB" sz="3200" dirty="0" smtClean="0">
                <a:effectLst>
                  <a:outerShdw blurRad="38100" dist="38100" dir="2700000" algn="tl">
                    <a:srgbClr val="000000">
                      <a:alpha val="43137"/>
                    </a:srgbClr>
                  </a:outerShdw>
                </a:effectLst>
                <a:latin typeface="Tahoma" pitchFamily="34" charset="0"/>
              </a:rPr>
              <a:t>Stakeholder Management Web</a:t>
            </a:r>
          </a:p>
        </p:txBody>
      </p:sp>
      <p:sp>
        <p:nvSpPr>
          <p:cNvPr id="573443" name="Rectangle 3"/>
          <p:cNvSpPr>
            <a:spLocks noGrp="1" noChangeArrowheads="1"/>
          </p:cNvSpPr>
          <p:nvPr>
            <p:ph type="body" idx="1"/>
          </p:nvPr>
        </p:nvSpPr>
        <p:spPr>
          <a:xfrm>
            <a:off x="468313" y="1268413"/>
            <a:ext cx="7772400" cy="4495800"/>
          </a:xfrm>
        </p:spPr>
        <p:txBody>
          <a:bodyPr/>
          <a:lstStyle/>
          <a:p>
            <a:pPr eaLnBrk="1" hangingPunct="1">
              <a:lnSpc>
                <a:spcPct val="80000"/>
              </a:lnSpc>
              <a:defRPr/>
            </a:pPr>
            <a:r>
              <a:rPr lang="en-GB" sz="2800" smtClean="0"/>
              <a:t>Analysis – captures a richer detail</a:t>
            </a:r>
          </a:p>
          <a:p>
            <a:pPr lvl="1" eaLnBrk="1" hangingPunct="1">
              <a:lnSpc>
                <a:spcPct val="80000"/>
              </a:lnSpc>
              <a:defRPr/>
            </a:pPr>
            <a:r>
              <a:rPr lang="en-GB" sz="2400" smtClean="0"/>
              <a:t>Determines what specific strategies are monitored (interests)</a:t>
            </a:r>
          </a:p>
          <a:p>
            <a:pPr lvl="1" eaLnBrk="1" hangingPunct="1">
              <a:lnSpc>
                <a:spcPct val="80000"/>
              </a:lnSpc>
              <a:defRPr/>
            </a:pPr>
            <a:r>
              <a:rPr lang="en-GB" sz="2400" smtClean="0"/>
              <a:t>Identifies the support mechanisms and sanctions available to stakeholders</a:t>
            </a:r>
          </a:p>
          <a:p>
            <a:pPr lvl="1" eaLnBrk="1" hangingPunct="1">
              <a:lnSpc>
                <a:spcPct val="80000"/>
              </a:lnSpc>
              <a:defRPr/>
            </a:pPr>
            <a:r>
              <a:rPr lang="en-GB" sz="2400" smtClean="0"/>
              <a:t>Helps check whether there are commonalities between monitoring/action</a:t>
            </a:r>
          </a:p>
          <a:p>
            <a:pPr lvl="1" eaLnBrk="1" hangingPunct="1">
              <a:lnSpc>
                <a:spcPct val="80000"/>
              </a:lnSpc>
              <a:defRPr/>
            </a:pPr>
            <a:r>
              <a:rPr lang="en-GB" sz="2400" smtClean="0"/>
              <a:t>Uses both relationships and PI position</a:t>
            </a:r>
          </a:p>
          <a:p>
            <a:pPr eaLnBrk="1" hangingPunct="1">
              <a:lnSpc>
                <a:spcPct val="80000"/>
              </a:lnSpc>
              <a:defRPr/>
            </a:pPr>
            <a:r>
              <a:rPr lang="en-GB" sz="2800" smtClean="0"/>
              <a:t>Management</a:t>
            </a:r>
          </a:p>
          <a:p>
            <a:pPr lvl="1" eaLnBrk="1" hangingPunct="1">
              <a:lnSpc>
                <a:spcPct val="80000"/>
              </a:lnSpc>
              <a:defRPr/>
            </a:pPr>
            <a:r>
              <a:rPr lang="en-GB" sz="2400" smtClean="0"/>
              <a:t>Helps clarify particular action plans for stakeholder management</a:t>
            </a:r>
          </a:p>
          <a:p>
            <a:pPr lvl="1" eaLnBrk="1" hangingPunct="1">
              <a:lnSpc>
                <a:spcPct val="80000"/>
              </a:lnSpc>
              <a:defRPr/>
            </a:pPr>
            <a:r>
              <a:rPr lang="en-US" sz="2400" smtClean="0"/>
              <a:t>Takes a holistic view rather than just a discrete one</a:t>
            </a:r>
          </a:p>
          <a:p>
            <a:pPr eaLnBrk="1" hangingPunct="1">
              <a:lnSpc>
                <a:spcPct val="80000"/>
              </a:lnSpc>
              <a:defRPr/>
            </a:pPr>
            <a:endParaRPr lang="en-GB" sz="2400" smtClean="0"/>
          </a:p>
        </p:txBody>
      </p:sp>
      <p:sp>
        <p:nvSpPr>
          <p:cNvPr id="4" name="TextBox 3"/>
          <p:cNvSpPr txBox="1"/>
          <p:nvPr/>
        </p:nvSpPr>
        <p:spPr>
          <a:xfrm>
            <a:off x="6804248" y="908720"/>
            <a:ext cx="2160240" cy="646331"/>
          </a:xfrm>
          <a:prstGeom prst="rect">
            <a:avLst/>
          </a:prstGeom>
          <a:noFill/>
        </p:spPr>
        <p:txBody>
          <a:bodyPr wrap="square" rtlCol="0">
            <a:spAutoFit/>
          </a:bodyPr>
          <a:lstStyle/>
          <a:p>
            <a:r>
              <a:rPr lang="en-GB" sz="1800" i="1" dirty="0" smtClean="0">
                <a:solidFill>
                  <a:srgbClr val="00B050"/>
                </a:solidFill>
                <a:latin typeface="Tahoma" pitchFamily="34" charset="0"/>
                <a:ea typeface="Tahoma" pitchFamily="34" charset="0"/>
                <a:cs typeface="Tahoma" pitchFamily="34" charset="0"/>
              </a:rPr>
              <a:t>Refer to p241-245, p266-270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528140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Line 2"/>
          <p:cNvSpPr>
            <a:spLocks noChangeShapeType="1"/>
          </p:cNvSpPr>
          <p:nvPr/>
        </p:nvSpPr>
        <p:spPr bwMode="auto">
          <a:xfrm>
            <a:off x="1619673" y="3589338"/>
            <a:ext cx="254513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187" name="Text Box 3"/>
          <p:cNvSpPr txBox="1">
            <a:spLocks noChangeArrowheads="1"/>
          </p:cNvSpPr>
          <p:nvPr/>
        </p:nvSpPr>
        <p:spPr bwMode="auto">
          <a:xfrm>
            <a:off x="2005760" y="3666005"/>
            <a:ext cx="10096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dirty="0"/>
              <a:t>Interest</a:t>
            </a:r>
          </a:p>
        </p:txBody>
      </p:sp>
      <p:sp>
        <p:nvSpPr>
          <p:cNvPr id="93188" name="Text Box 4"/>
          <p:cNvSpPr txBox="1">
            <a:spLocks noChangeArrowheads="1"/>
          </p:cNvSpPr>
          <p:nvPr/>
        </p:nvSpPr>
        <p:spPr bwMode="auto">
          <a:xfrm>
            <a:off x="6575425" y="3114675"/>
            <a:ext cx="8699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a:t>Power</a:t>
            </a:r>
          </a:p>
        </p:txBody>
      </p:sp>
      <p:sp>
        <p:nvSpPr>
          <p:cNvPr id="93189" name="Rectangle 5"/>
          <p:cNvSpPr>
            <a:spLocks noChangeArrowheads="1"/>
          </p:cNvSpPr>
          <p:nvPr/>
        </p:nvSpPr>
        <p:spPr bwMode="auto">
          <a:xfrm>
            <a:off x="4067175" y="3141663"/>
            <a:ext cx="1352550" cy="6127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dirty="0">
                <a:solidFill>
                  <a:srgbClr val="FF0000"/>
                </a:solidFill>
              </a:rPr>
              <a:t>Player</a:t>
            </a:r>
          </a:p>
        </p:txBody>
      </p:sp>
      <p:sp>
        <p:nvSpPr>
          <p:cNvPr id="93190" name="Line 6"/>
          <p:cNvSpPr>
            <a:spLocks noChangeShapeType="1"/>
          </p:cNvSpPr>
          <p:nvPr/>
        </p:nvSpPr>
        <p:spPr bwMode="auto">
          <a:xfrm flipV="1">
            <a:off x="5049838" y="2773363"/>
            <a:ext cx="1144587" cy="6080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191" name="Line 7"/>
          <p:cNvSpPr>
            <a:spLocks noChangeShapeType="1"/>
          </p:cNvSpPr>
          <p:nvPr/>
        </p:nvSpPr>
        <p:spPr bwMode="auto">
          <a:xfrm flipV="1">
            <a:off x="4868863" y="2271713"/>
            <a:ext cx="476250" cy="10747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192" name="Line 8"/>
          <p:cNvSpPr>
            <a:spLocks noChangeShapeType="1"/>
          </p:cNvSpPr>
          <p:nvPr/>
        </p:nvSpPr>
        <p:spPr bwMode="auto">
          <a:xfrm flipH="1" flipV="1">
            <a:off x="3732213" y="2360613"/>
            <a:ext cx="822325" cy="971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193" name="Line 9"/>
          <p:cNvSpPr>
            <a:spLocks noChangeShapeType="1"/>
          </p:cNvSpPr>
          <p:nvPr/>
        </p:nvSpPr>
        <p:spPr bwMode="auto">
          <a:xfrm flipH="1" flipV="1">
            <a:off x="3198813" y="2974975"/>
            <a:ext cx="1152525" cy="481013"/>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194" name="Text Box 10"/>
          <p:cNvSpPr txBox="1">
            <a:spLocks noChangeArrowheads="1"/>
          </p:cNvSpPr>
          <p:nvPr/>
        </p:nvSpPr>
        <p:spPr bwMode="auto">
          <a:xfrm>
            <a:off x="2466975" y="2776538"/>
            <a:ext cx="66675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t>player</a:t>
            </a:r>
          </a:p>
        </p:txBody>
      </p:sp>
      <p:sp>
        <p:nvSpPr>
          <p:cNvPr id="93195" name="Text Box 11"/>
          <p:cNvSpPr txBox="1">
            <a:spLocks noChangeArrowheads="1"/>
          </p:cNvSpPr>
          <p:nvPr/>
        </p:nvSpPr>
        <p:spPr bwMode="auto">
          <a:xfrm>
            <a:off x="3150768" y="1887631"/>
            <a:ext cx="717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dirty="0"/>
              <a:t>Support</a:t>
            </a:r>
          </a:p>
          <a:p>
            <a:pPr eaLnBrk="1" hangingPunct="1"/>
            <a:r>
              <a:rPr lang="en-GB" sz="1200" i="1" dirty="0"/>
              <a:t>Tactic 1</a:t>
            </a:r>
          </a:p>
        </p:txBody>
      </p:sp>
      <p:sp>
        <p:nvSpPr>
          <p:cNvPr id="93196" name="Text Box 12"/>
          <p:cNvSpPr txBox="1">
            <a:spLocks noChangeArrowheads="1"/>
          </p:cNvSpPr>
          <p:nvPr/>
        </p:nvSpPr>
        <p:spPr bwMode="auto">
          <a:xfrm>
            <a:off x="4862513" y="1995488"/>
            <a:ext cx="90170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Sanction 2</a:t>
            </a:r>
          </a:p>
        </p:txBody>
      </p:sp>
      <p:sp>
        <p:nvSpPr>
          <p:cNvPr id="93197" name="Text Box 13"/>
          <p:cNvSpPr txBox="1">
            <a:spLocks noChangeArrowheads="1"/>
          </p:cNvSpPr>
          <p:nvPr/>
        </p:nvSpPr>
        <p:spPr bwMode="auto">
          <a:xfrm>
            <a:off x="1812552" y="1842341"/>
            <a:ext cx="717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dirty="0"/>
              <a:t>Support</a:t>
            </a:r>
          </a:p>
          <a:p>
            <a:pPr eaLnBrk="1" hangingPunct="1"/>
            <a:r>
              <a:rPr lang="en-GB" sz="1200" i="1" dirty="0"/>
              <a:t>Tactic 2</a:t>
            </a:r>
          </a:p>
        </p:txBody>
      </p:sp>
      <p:sp>
        <p:nvSpPr>
          <p:cNvPr id="93198" name="Text Box 14"/>
          <p:cNvSpPr txBox="1">
            <a:spLocks noChangeArrowheads="1"/>
          </p:cNvSpPr>
          <p:nvPr/>
        </p:nvSpPr>
        <p:spPr bwMode="auto">
          <a:xfrm>
            <a:off x="2001838" y="1074738"/>
            <a:ext cx="71755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Support</a:t>
            </a:r>
          </a:p>
          <a:p>
            <a:pPr eaLnBrk="1" hangingPunct="1"/>
            <a:r>
              <a:rPr lang="en-GB" sz="1200" i="1"/>
              <a:t>Tactic 1</a:t>
            </a:r>
          </a:p>
        </p:txBody>
      </p:sp>
      <p:sp>
        <p:nvSpPr>
          <p:cNvPr id="93199" name="Text Box 15"/>
          <p:cNvSpPr txBox="1">
            <a:spLocks noChangeArrowheads="1"/>
          </p:cNvSpPr>
          <p:nvPr/>
        </p:nvSpPr>
        <p:spPr bwMode="auto">
          <a:xfrm>
            <a:off x="6594475" y="1503363"/>
            <a:ext cx="90170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Sanction 3</a:t>
            </a:r>
          </a:p>
        </p:txBody>
      </p:sp>
      <p:sp>
        <p:nvSpPr>
          <p:cNvPr id="93200" name="Text Box 16"/>
          <p:cNvSpPr txBox="1">
            <a:spLocks noChangeArrowheads="1"/>
          </p:cNvSpPr>
          <p:nvPr/>
        </p:nvSpPr>
        <p:spPr bwMode="auto">
          <a:xfrm>
            <a:off x="6261100" y="2671763"/>
            <a:ext cx="90170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Sanction 1</a:t>
            </a:r>
          </a:p>
        </p:txBody>
      </p:sp>
      <p:sp>
        <p:nvSpPr>
          <p:cNvPr id="93201" name="Line 17"/>
          <p:cNvSpPr>
            <a:spLocks noChangeShapeType="1"/>
          </p:cNvSpPr>
          <p:nvPr/>
        </p:nvSpPr>
        <p:spPr bwMode="auto">
          <a:xfrm flipH="1" flipV="1">
            <a:off x="2266950" y="2238375"/>
            <a:ext cx="600075" cy="5524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02" name="Line 18"/>
          <p:cNvSpPr>
            <a:spLocks noChangeShapeType="1"/>
          </p:cNvSpPr>
          <p:nvPr/>
        </p:nvSpPr>
        <p:spPr bwMode="auto">
          <a:xfrm flipV="1">
            <a:off x="2201862" y="1562100"/>
            <a:ext cx="65087" cy="307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03" name="Line 19"/>
          <p:cNvSpPr>
            <a:spLocks noChangeShapeType="1"/>
          </p:cNvSpPr>
          <p:nvPr/>
        </p:nvSpPr>
        <p:spPr bwMode="auto">
          <a:xfrm flipH="1" flipV="1">
            <a:off x="2733675" y="1562100"/>
            <a:ext cx="533400" cy="307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04" name="Line 20"/>
          <p:cNvSpPr>
            <a:spLocks noChangeShapeType="1"/>
          </p:cNvSpPr>
          <p:nvPr/>
        </p:nvSpPr>
        <p:spPr bwMode="auto">
          <a:xfrm flipV="1">
            <a:off x="5529263" y="1624013"/>
            <a:ext cx="996950" cy="368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05" name="Line 21"/>
          <p:cNvSpPr>
            <a:spLocks noChangeShapeType="1"/>
          </p:cNvSpPr>
          <p:nvPr/>
        </p:nvSpPr>
        <p:spPr bwMode="auto">
          <a:xfrm flipV="1">
            <a:off x="6394450" y="1746250"/>
            <a:ext cx="200025" cy="922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06" name="Text Box 22"/>
          <p:cNvSpPr txBox="1">
            <a:spLocks noChangeArrowheads="1"/>
          </p:cNvSpPr>
          <p:nvPr/>
        </p:nvSpPr>
        <p:spPr bwMode="auto">
          <a:xfrm>
            <a:off x="5594350" y="4127500"/>
            <a:ext cx="66675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t>player</a:t>
            </a:r>
          </a:p>
        </p:txBody>
      </p:sp>
      <p:sp>
        <p:nvSpPr>
          <p:cNvPr id="93207" name="Text Box 23"/>
          <p:cNvSpPr txBox="1">
            <a:spLocks noChangeArrowheads="1"/>
          </p:cNvSpPr>
          <p:nvPr/>
        </p:nvSpPr>
        <p:spPr bwMode="auto">
          <a:xfrm>
            <a:off x="6659563" y="4865688"/>
            <a:ext cx="66675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t>player</a:t>
            </a:r>
          </a:p>
        </p:txBody>
      </p:sp>
      <p:sp>
        <p:nvSpPr>
          <p:cNvPr id="93208" name="Text Box 24"/>
          <p:cNvSpPr txBox="1">
            <a:spLocks noChangeArrowheads="1"/>
          </p:cNvSpPr>
          <p:nvPr/>
        </p:nvSpPr>
        <p:spPr bwMode="auto">
          <a:xfrm>
            <a:off x="6327775" y="5476875"/>
            <a:ext cx="819150"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Interest 5</a:t>
            </a:r>
          </a:p>
        </p:txBody>
      </p:sp>
      <p:sp>
        <p:nvSpPr>
          <p:cNvPr id="93209" name="Text Box 25"/>
          <p:cNvSpPr txBox="1">
            <a:spLocks noChangeArrowheads="1"/>
          </p:cNvSpPr>
          <p:nvPr/>
        </p:nvSpPr>
        <p:spPr bwMode="auto">
          <a:xfrm>
            <a:off x="5651500" y="5000813"/>
            <a:ext cx="8191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dirty="0"/>
              <a:t>Interest 4</a:t>
            </a:r>
          </a:p>
        </p:txBody>
      </p:sp>
      <p:sp>
        <p:nvSpPr>
          <p:cNvPr id="93210" name="Text Box 26"/>
          <p:cNvSpPr txBox="1">
            <a:spLocks noChangeArrowheads="1"/>
          </p:cNvSpPr>
          <p:nvPr/>
        </p:nvSpPr>
        <p:spPr bwMode="auto">
          <a:xfrm>
            <a:off x="3067050" y="4494213"/>
            <a:ext cx="819150" cy="273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Interest 2</a:t>
            </a:r>
          </a:p>
        </p:txBody>
      </p:sp>
      <p:sp>
        <p:nvSpPr>
          <p:cNvPr id="93211" name="Text Box 27"/>
          <p:cNvSpPr txBox="1">
            <a:spLocks noChangeArrowheads="1"/>
          </p:cNvSpPr>
          <p:nvPr/>
        </p:nvSpPr>
        <p:spPr bwMode="auto">
          <a:xfrm>
            <a:off x="3930650" y="5538788"/>
            <a:ext cx="81915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Interest 3</a:t>
            </a:r>
          </a:p>
        </p:txBody>
      </p:sp>
      <p:sp>
        <p:nvSpPr>
          <p:cNvPr id="93212" name="Text Box 28"/>
          <p:cNvSpPr txBox="1">
            <a:spLocks noChangeArrowheads="1"/>
          </p:cNvSpPr>
          <p:nvPr/>
        </p:nvSpPr>
        <p:spPr bwMode="auto">
          <a:xfrm>
            <a:off x="2466975" y="5416550"/>
            <a:ext cx="8191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i="1"/>
              <a:t>Interest 1</a:t>
            </a:r>
          </a:p>
        </p:txBody>
      </p:sp>
      <p:sp>
        <p:nvSpPr>
          <p:cNvPr id="93213" name="Line 29"/>
          <p:cNvSpPr>
            <a:spLocks noChangeShapeType="1"/>
          </p:cNvSpPr>
          <p:nvPr/>
        </p:nvSpPr>
        <p:spPr bwMode="auto">
          <a:xfrm flipH="1" flipV="1">
            <a:off x="4797425" y="3651250"/>
            <a:ext cx="865188" cy="490538"/>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4" name="Line 30"/>
          <p:cNvSpPr>
            <a:spLocks noChangeShapeType="1"/>
          </p:cNvSpPr>
          <p:nvPr/>
        </p:nvSpPr>
        <p:spPr bwMode="auto">
          <a:xfrm flipH="1" flipV="1">
            <a:off x="6127750" y="4389438"/>
            <a:ext cx="798513" cy="428625"/>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5" name="Line 31"/>
          <p:cNvSpPr>
            <a:spLocks noChangeShapeType="1"/>
          </p:cNvSpPr>
          <p:nvPr/>
        </p:nvSpPr>
        <p:spPr bwMode="auto">
          <a:xfrm flipV="1">
            <a:off x="6737351" y="5138131"/>
            <a:ext cx="273050" cy="35620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6" name="Line 32"/>
          <p:cNvSpPr>
            <a:spLocks noChangeShapeType="1"/>
          </p:cNvSpPr>
          <p:nvPr/>
        </p:nvSpPr>
        <p:spPr bwMode="auto">
          <a:xfrm flipH="1" flipV="1">
            <a:off x="6127747" y="5275449"/>
            <a:ext cx="531815" cy="2188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7" name="Line 33"/>
          <p:cNvSpPr>
            <a:spLocks noChangeShapeType="1"/>
          </p:cNvSpPr>
          <p:nvPr/>
        </p:nvSpPr>
        <p:spPr bwMode="auto">
          <a:xfrm flipH="1" flipV="1">
            <a:off x="5994400" y="4449763"/>
            <a:ext cx="66675" cy="614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8" name="Line 34"/>
          <p:cNvSpPr>
            <a:spLocks noChangeShapeType="1"/>
          </p:cNvSpPr>
          <p:nvPr/>
        </p:nvSpPr>
        <p:spPr bwMode="auto">
          <a:xfrm flipV="1">
            <a:off x="3732213" y="3713163"/>
            <a:ext cx="865187" cy="6762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19" name="Line 35"/>
          <p:cNvSpPr>
            <a:spLocks noChangeShapeType="1"/>
          </p:cNvSpPr>
          <p:nvPr/>
        </p:nvSpPr>
        <p:spPr bwMode="auto">
          <a:xfrm flipH="1" flipV="1">
            <a:off x="3732213" y="4757738"/>
            <a:ext cx="665162" cy="6746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20" name="Line 36"/>
          <p:cNvSpPr>
            <a:spLocks noChangeShapeType="1"/>
          </p:cNvSpPr>
          <p:nvPr/>
        </p:nvSpPr>
        <p:spPr bwMode="auto">
          <a:xfrm flipV="1">
            <a:off x="3011488" y="4816475"/>
            <a:ext cx="331788" cy="6159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3221" name="Text Box 37"/>
          <p:cNvSpPr txBox="1">
            <a:spLocks noChangeArrowheads="1"/>
          </p:cNvSpPr>
          <p:nvPr/>
        </p:nvSpPr>
        <p:spPr bwMode="auto">
          <a:xfrm>
            <a:off x="3348038" y="476250"/>
            <a:ext cx="219075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t>Power Base</a:t>
            </a:r>
          </a:p>
          <a:p>
            <a:pPr algn="ctr" eaLnBrk="1" hangingPunct="1"/>
            <a:r>
              <a:rPr lang="en-GB"/>
              <a:t>Stakeholder actions</a:t>
            </a:r>
          </a:p>
        </p:txBody>
      </p:sp>
      <p:sp>
        <p:nvSpPr>
          <p:cNvPr id="93222" name="Text Box 38"/>
          <p:cNvSpPr txBox="1">
            <a:spLocks noChangeArrowheads="1"/>
          </p:cNvSpPr>
          <p:nvPr/>
        </p:nvSpPr>
        <p:spPr bwMode="auto">
          <a:xfrm>
            <a:off x="1977137" y="5949950"/>
            <a:ext cx="507542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dirty="0" smtClean="0"/>
              <a:t>Interests &amp; Interpretation </a:t>
            </a:r>
            <a:r>
              <a:rPr lang="en-GB" dirty="0"/>
              <a:t>of strategy</a:t>
            </a:r>
          </a:p>
        </p:txBody>
      </p:sp>
      <p:sp>
        <p:nvSpPr>
          <p:cNvPr id="39" name="Line 2"/>
          <p:cNvSpPr>
            <a:spLocks noChangeShapeType="1"/>
          </p:cNvSpPr>
          <p:nvPr/>
        </p:nvSpPr>
        <p:spPr bwMode="auto">
          <a:xfrm>
            <a:off x="5230019" y="3579347"/>
            <a:ext cx="254513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41" name="TextBox 40"/>
          <p:cNvSpPr txBox="1"/>
          <p:nvPr/>
        </p:nvSpPr>
        <p:spPr>
          <a:xfrm>
            <a:off x="6804248" y="908720"/>
            <a:ext cx="2160240" cy="369332"/>
          </a:xfrm>
          <a:prstGeom prst="rect">
            <a:avLst/>
          </a:prstGeom>
          <a:noFill/>
        </p:spPr>
        <p:txBody>
          <a:bodyPr wrap="square" rtlCol="0">
            <a:spAutoFit/>
          </a:bodyPr>
          <a:lstStyle/>
          <a:p>
            <a:r>
              <a:rPr lang="en-GB" sz="1800" i="1" dirty="0" smtClean="0">
                <a:solidFill>
                  <a:srgbClr val="00B050"/>
                </a:solidFill>
                <a:latin typeface="Tahoma" pitchFamily="34" charset="0"/>
                <a:ea typeface="Tahoma" pitchFamily="34" charset="0"/>
                <a:cs typeface="Tahoma" pitchFamily="34" charset="0"/>
              </a:rPr>
              <a:t>Refer to p244, 269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1513560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013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4211" name="Text Box 3"/>
          <p:cNvSpPr txBox="1">
            <a:spLocks noChangeArrowheads="1"/>
          </p:cNvSpPr>
          <p:nvPr/>
        </p:nvSpPr>
        <p:spPr bwMode="auto">
          <a:xfrm>
            <a:off x="808038" y="6042959"/>
            <a:ext cx="7764883"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1600" dirty="0">
                <a:latin typeface="Tahoma" pitchFamily="34" charset="0"/>
              </a:rPr>
              <a:t>ovals and thick arrows show formal influence network links, other arrows are causal</a:t>
            </a:r>
            <a:endParaRPr lang="en-US" sz="1600" dirty="0">
              <a:latin typeface="Tahoma" pitchFamily="34" charset="0"/>
            </a:endParaRPr>
          </a:p>
        </p:txBody>
      </p:sp>
      <p:sp>
        <p:nvSpPr>
          <p:cNvPr id="94212" name="Line 4"/>
          <p:cNvSpPr>
            <a:spLocks noChangeShapeType="1"/>
          </p:cNvSpPr>
          <p:nvPr/>
        </p:nvSpPr>
        <p:spPr bwMode="auto">
          <a:xfrm>
            <a:off x="611188" y="3068638"/>
            <a:ext cx="2736850" cy="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4213" name="Line 5"/>
          <p:cNvSpPr>
            <a:spLocks noChangeShapeType="1"/>
          </p:cNvSpPr>
          <p:nvPr/>
        </p:nvSpPr>
        <p:spPr bwMode="auto">
          <a:xfrm>
            <a:off x="5580063" y="3068638"/>
            <a:ext cx="2736850" cy="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94214" name="Text Box 6"/>
          <p:cNvSpPr txBox="1">
            <a:spLocks noChangeArrowheads="1"/>
          </p:cNvSpPr>
          <p:nvPr/>
        </p:nvSpPr>
        <p:spPr bwMode="auto">
          <a:xfrm>
            <a:off x="6877050" y="2492375"/>
            <a:ext cx="17462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a:t>POWER BASE</a:t>
            </a:r>
            <a:endParaRPr lang="en-US" b="1"/>
          </a:p>
        </p:txBody>
      </p:sp>
      <p:sp>
        <p:nvSpPr>
          <p:cNvPr id="94215" name="Text Box 7"/>
          <p:cNvSpPr txBox="1">
            <a:spLocks noChangeArrowheads="1"/>
          </p:cNvSpPr>
          <p:nvPr/>
        </p:nvSpPr>
        <p:spPr bwMode="auto">
          <a:xfrm>
            <a:off x="808038" y="3305175"/>
            <a:ext cx="14668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a:t>INTERESTS</a:t>
            </a:r>
            <a:endParaRPr lang="en-US" b="1"/>
          </a:p>
        </p:txBody>
      </p:sp>
      <p:sp>
        <p:nvSpPr>
          <p:cNvPr id="8" name="TextBox 7"/>
          <p:cNvSpPr txBox="1"/>
          <p:nvPr/>
        </p:nvSpPr>
        <p:spPr>
          <a:xfrm>
            <a:off x="7236793" y="1628800"/>
            <a:ext cx="2160240" cy="369332"/>
          </a:xfrm>
          <a:prstGeom prst="rect">
            <a:avLst/>
          </a:prstGeom>
          <a:noFill/>
        </p:spPr>
        <p:txBody>
          <a:bodyPr wrap="square" rtlCol="0">
            <a:spAutoFit/>
          </a:bodyPr>
          <a:lstStyle/>
          <a:p>
            <a:r>
              <a:rPr lang="en-GB" sz="1800" i="1" dirty="0" smtClean="0">
                <a:solidFill>
                  <a:srgbClr val="00B050"/>
                </a:solidFill>
                <a:latin typeface="Tahoma" pitchFamily="34" charset="0"/>
                <a:ea typeface="Tahoma" pitchFamily="34" charset="0"/>
                <a:cs typeface="Tahoma" pitchFamily="34" charset="0"/>
              </a:rPr>
              <a:t>Refer to p269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240220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2" name="Rectangle 2"/>
          <p:cNvSpPr>
            <a:spLocks noGrp="1" noChangeArrowheads="1"/>
          </p:cNvSpPr>
          <p:nvPr>
            <p:ph type="title"/>
          </p:nvPr>
        </p:nvSpPr>
        <p:spPr>
          <a:xfrm>
            <a:off x="899592" y="332656"/>
            <a:ext cx="7759700" cy="1149350"/>
          </a:xfrm>
        </p:spPr>
        <p:txBody>
          <a:bodyPr/>
          <a:lstStyle/>
          <a:p>
            <a:pPr>
              <a:defRPr/>
            </a:pPr>
            <a:r>
              <a:rPr lang="en-GB" dirty="0" smtClean="0"/>
              <a:t>Try it…</a:t>
            </a:r>
            <a:endParaRPr lang="en-US" dirty="0" smtClean="0"/>
          </a:p>
        </p:txBody>
      </p:sp>
      <p:sp>
        <p:nvSpPr>
          <p:cNvPr id="169987" name="Rectangle 3"/>
          <p:cNvSpPr>
            <a:spLocks noGrp="1" noChangeArrowheads="1"/>
          </p:cNvSpPr>
          <p:nvPr>
            <p:ph type="body" idx="1"/>
          </p:nvPr>
        </p:nvSpPr>
        <p:spPr>
          <a:xfrm>
            <a:off x="827584" y="1628800"/>
            <a:ext cx="7772400" cy="4114800"/>
          </a:xfrm>
        </p:spPr>
        <p:txBody>
          <a:bodyPr/>
          <a:lstStyle/>
          <a:p>
            <a:r>
              <a:rPr lang="en-US" dirty="0" smtClean="0"/>
              <a:t>Construct management webs for at least the top three in the high power/high interest corner of the P-I grid (top right)</a:t>
            </a:r>
          </a:p>
          <a:p>
            <a:r>
              <a:rPr lang="en-US" dirty="0" smtClean="0"/>
              <a:t>Determine stakeholder management strategies</a:t>
            </a:r>
          </a:p>
        </p:txBody>
      </p:sp>
    </p:spTree>
    <p:extLst>
      <p:ext uri="{BB962C8B-B14F-4D97-AF65-F5344CB8AC3E}">
        <p14:creationId xmlns:p14="http://schemas.microsoft.com/office/powerpoint/2010/main" xmlns="" val="387349246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6" name="Rectangle 2"/>
          <p:cNvSpPr>
            <a:spLocks noGrp="1" noChangeArrowheads="1"/>
          </p:cNvSpPr>
          <p:nvPr>
            <p:ph type="ctrTitle"/>
          </p:nvPr>
        </p:nvSpPr>
        <p:spPr>
          <a:xfrm>
            <a:off x="611560" y="3861048"/>
            <a:ext cx="7772400" cy="1470025"/>
          </a:xfrm>
        </p:spPr>
        <p:txBody>
          <a:bodyPr/>
          <a:lstStyle/>
          <a:p>
            <a:pPr algn="ctr">
              <a:defRPr/>
            </a:pPr>
            <a:r>
              <a:rPr lang="en-GB" sz="4800" dirty="0" smtClean="0"/>
              <a:t>Making Strategy: </a:t>
            </a:r>
            <a:br>
              <a:rPr lang="en-GB" sz="4800" dirty="0" smtClean="0"/>
            </a:br>
            <a:r>
              <a:rPr lang="en-GB" sz="3600" dirty="0" smtClean="0"/>
              <a:t>Mapping Out Strategic Success</a:t>
            </a:r>
            <a:br>
              <a:rPr lang="en-GB" sz="3600" dirty="0" smtClean="0"/>
            </a:br>
            <a:r>
              <a:rPr lang="en-GB" sz="3600" dirty="0"/>
              <a:t/>
            </a:r>
            <a:br>
              <a:rPr lang="en-GB" sz="3600" dirty="0"/>
            </a:br>
            <a:r>
              <a:rPr lang="en-GB" sz="3600" dirty="0" smtClean="0"/>
              <a:t>STRATEGY AS STAKEHOLDER MANAGEMENT</a:t>
            </a:r>
            <a:br>
              <a:rPr lang="en-GB" sz="3600" dirty="0" smtClean="0"/>
            </a:br>
            <a:r>
              <a:rPr lang="en-GB" sz="3600" dirty="0" smtClean="0"/>
              <a:t>Chapters 9 and 10</a:t>
            </a:r>
            <a:r>
              <a:rPr lang="en-GB" sz="4800" dirty="0" smtClean="0"/>
              <a:t/>
            </a:r>
            <a:br>
              <a:rPr lang="en-GB" sz="4800" dirty="0" smtClean="0"/>
            </a:br>
            <a:r>
              <a:rPr lang="en-GB" sz="4800" dirty="0" smtClean="0"/>
              <a:t/>
            </a:r>
            <a:br>
              <a:rPr lang="en-GB" sz="4800" dirty="0" smtClean="0"/>
            </a:br>
            <a:r>
              <a:rPr lang="en-GB" sz="3200" dirty="0"/>
              <a:t>F</a:t>
            </a:r>
            <a:r>
              <a:rPr lang="en-GB" sz="3200" dirty="0" smtClean="0"/>
              <a:t>ran Ackermann; Colin Eden</a:t>
            </a:r>
          </a:p>
        </p:txBody>
      </p:sp>
    </p:spTree>
    <p:extLst>
      <p:ext uri="{BB962C8B-B14F-4D97-AF65-F5344CB8AC3E}">
        <p14:creationId xmlns:p14="http://schemas.microsoft.com/office/powerpoint/2010/main" xmlns="" val="35355008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a:xfrm>
            <a:off x="683568" y="131532"/>
            <a:ext cx="7772400" cy="1143000"/>
          </a:xfrm>
        </p:spPr>
        <p:txBody>
          <a:bodyPr/>
          <a:lstStyle/>
          <a:p>
            <a:pPr eaLnBrk="1" hangingPunct="1">
              <a:defRPr/>
            </a:pPr>
            <a:r>
              <a:rPr lang="en-GB" dirty="0" smtClean="0"/>
              <a:t>Stakeholder Management</a:t>
            </a:r>
          </a:p>
        </p:txBody>
      </p:sp>
      <p:sp>
        <p:nvSpPr>
          <p:cNvPr id="611331" name="Rectangle 3"/>
          <p:cNvSpPr>
            <a:spLocks noGrp="1" noChangeArrowheads="1"/>
          </p:cNvSpPr>
          <p:nvPr>
            <p:ph type="body" idx="1"/>
          </p:nvPr>
        </p:nvSpPr>
        <p:spPr>
          <a:xfrm>
            <a:off x="762000" y="1676400"/>
            <a:ext cx="7772400" cy="4114800"/>
          </a:xfrm>
        </p:spPr>
        <p:txBody>
          <a:bodyPr/>
          <a:lstStyle/>
          <a:p>
            <a:pPr marL="101600" indent="-101600" defTabSz="952500" eaLnBrk="1" hangingPunct="1">
              <a:lnSpc>
                <a:spcPct val="90000"/>
              </a:lnSpc>
              <a:defRPr/>
            </a:pPr>
            <a:r>
              <a:rPr lang="en-GB" sz="2800" dirty="0" smtClean="0"/>
              <a:t>Helps organizations better manage the interface between competing demands of stakeholders</a:t>
            </a:r>
          </a:p>
          <a:p>
            <a:pPr marL="101600" indent="-101600" defTabSz="952500" eaLnBrk="1" hangingPunct="1">
              <a:lnSpc>
                <a:spcPct val="90000"/>
              </a:lnSpc>
              <a:defRPr/>
            </a:pPr>
            <a:r>
              <a:rPr lang="en-GB" sz="2800" dirty="0" smtClean="0"/>
              <a:t>Increases the probability of strategic success</a:t>
            </a:r>
          </a:p>
          <a:p>
            <a:pPr marL="101600" indent="-101600" defTabSz="952500" eaLnBrk="1" hangingPunct="1">
              <a:lnSpc>
                <a:spcPct val="90000"/>
              </a:lnSpc>
              <a:defRPr/>
            </a:pPr>
            <a:r>
              <a:rPr lang="en-GB" sz="2800" dirty="0" smtClean="0"/>
              <a:t>Provides both an analytical and social focus</a:t>
            </a:r>
          </a:p>
          <a:p>
            <a:pPr marL="101600" indent="-101600" defTabSz="952500" eaLnBrk="1" hangingPunct="1">
              <a:lnSpc>
                <a:spcPct val="90000"/>
              </a:lnSpc>
              <a:defRPr/>
            </a:pPr>
            <a:endParaRPr lang="en-GB" sz="2800" dirty="0" smtClean="0"/>
          </a:p>
          <a:p>
            <a:pPr marL="101600" indent="-101600" defTabSz="952500" eaLnBrk="1" hangingPunct="1">
              <a:lnSpc>
                <a:spcPct val="90000"/>
              </a:lnSpc>
              <a:buFont typeface="Wingdings" pitchFamily="2" charset="2"/>
              <a:buNone/>
              <a:defRPr/>
            </a:pPr>
            <a:r>
              <a:rPr lang="en-GB" sz="2400" dirty="0" smtClean="0"/>
              <a:t>“There is nothing more difficult than to achieve a new order of things with not support from those who will not benefit from the new order, and only lukewarm support from those who will”</a:t>
            </a:r>
          </a:p>
          <a:p>
            <a:pPr marL="101600" indent="-101600" algn="r" defTabSz="952500" eaLnBrk="1" hangingPunct="1">
              <a:lnSpc>
                <a:spcPct val="90000"/>
              </a:lnSpc>
              <a:buFont typeface="Wingdings" pitchFamily="2" charset="2"/>
              <a:buNone/>
              <a:defRPr/>
            </a:pPr>
            <a:r>
              <a:rPr lang="en-GB" sz="2000" dirty="0" smtClean="0"/>
              <a:t>Machiavelli, The Prince 1514</a:t>
            </a:r>
          </a:p>
        </p:txBody>
      </p:sp>
      <p:sp>
        <p:nvSpPr>
          <p:cNvPr id="4" name="TextBox 3"/>
          <p:cNvSpPr txBox="1"/>
          <p:nvPr/>
        </p:nvSpPr>
        <p:spPr>
          <a:xfrm>
            <a:off x="6660232" y="1265186"/>
            <a:ext cx="2339752" cy="369332"/>
          </a:xfrm>
          <a:prstGeom prst="rect">
            <a:avLst/>
          </a:prstGeom>
          <a:noFill/>
        </p:spPr>
        <p:txBody>
          <a:bodyPr wrap="square" rtlCol="0">
            <a:spAutoFit/>
          </a:bodyPr>
          <a:lstStyle/>
          <a:p>
            <a:r>
              <a:rPr lang="en-GB" sz="1800" i="1" dirty="0" smtClean="0">
                <a:solidFill>
                  <a:srgbClr val="00B050"/>
                </a:solidFill>
                <a:latin typeface="Tahoma" pitchFamily="34" charset="0"/>
                <a:ea typeface="Tahoma" pitchFamily="34" charset="0"/>
                <a:cs typeface="Tahoma" pitchFamily="34" charset="0"/>
              </a:rPr>
              <a:t>Refer to p245, p268</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510746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02:00/03:30</a:t>
            </a:r>
          </a:p>
          <a:p>
            <a:pPr lvl="1"/>
            <a:r>
              <a:rPr lang="en-GB" dirty="0" smtClean="0"/>
              <a:t>Developing 3 management webs and determining strategies for stakeholder management (30-65mins)</a:t>
            </a:r>
          </a:p>
          <a:p>
            <a:pPr lvl="1"/>
            <a:endParaRPr lang="en-GB" dirty="0"/>
          </a:p>
          <a:p>
            <a:pPr lvl="1">
              <a:buFontTx/>
              <a:buNone/>
            </a:pPr>
            <a:endParaRPr lang="en-GB" dirty="0" smtClean="0"/>
          </a:p>
        </p:txBody>
      </p:sp>
    </p:spTree>
    <p:extLst>
      <p:ext uri="{BB962C8B-B14F-4D97-AF65-F5344CB8AC3E}">
        <p14:creationId xmlns:p14="http://schemas.microsoft.com/office/powerpoint/2010/main" xmlns="" val="10310210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Assignment: Part 4</a:t>
            </a:r>
            <a:endParaRPr lang="en-GB" dirty="0"/>
          </a:p>
        </p:txBody>
      </p:sp>
      <p:sp>
        <p:nvSpPr>
          <p:cNvPr id="3" name="Content Placeholder 2"/>
          <p:cNvSpPr>
            <a:spLocks noGrp="1"/>
          </p:cNvSpPr>
          <p:nvPr>
            <p:ph idx="1"/>
          </p:nvPr>
        </p:nvSpPr>
        <p:spPr>
          <a:xfrm>
            <a:off x="755576" y="2060848"/>
            <a:ext cx="7772400" cy="4114800"/>
          </a:xfrm>
        </p:spPr>
        <p:txBody>
          <a:bodyPr/>
          <a:lstStyle/>
          <a:p>
            <a:r>
              <a:rPr lang="en-GB" sz="4000" dirty="0"/>
              <a:t>Save DE </a:t>
            </a:r>
            <a:r>
              <a:rPr lang="en-GB" sz="4000" dirty="0" smtClean="0"/>
              <a:t>model</a:t>
            </a:r>
          </a:p>
          <a:p>
            <a:pPr lvl="1"/>
            <a:r>
              <a:rPr lang="en-GB" sz="3600" dirty="0" smtClean="0"/>
              <a:t>File name= ‘group </a:t>
            </a:r>
            <a:r>
              <a:rPr lang="en-GB" sz="3600" dirty="0" err="1" smtClean="0"/>
              <a:t>name’_SH</a:t>
            </a:r>
            <a:endParaRPr lang="en-GB" sz="3600" dirty="0" smtClean="0"/>
          </a:p>
          <a:p>
            <a:r>
              <a:rPr lang="en-GB" sz="4000" dirty="0" smtClean="0"/>
              <a:t>Write and Save SSI</a:t>
            </a:r>
          </a:p>
          <a:p>
            <a:r>
              <a:rPr lang="en-GB" sz="4000" dirty="0" smtClean="0"/>
              <a:t>Write </a:t>
            </a:r>
            <a:r>
              <a:rPr lang="en-GB" sz="4000" dirty="0"/>
              <a:t>Reflections piece</a:t>
            </a:r>
          </a:p>
        </p:txBody>
      </p:sp>
      <p:sp>
        <p:nvSpPr>
          <p:cNvPr id="4" name="TextBox 3"/>
          <p:cNvSpPr txBox="1"/>
          <p:nvPr/>
        </p:nvSpPr>
        <p:spPr>
          <a:xfrm>
            <a:off x="5292080" y="1484784"/>
            <a:ext cx="3588355"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assignment details slides</a:t>
            </a:r>
            <a:endParaRPr lang="en-GB" sz="1800" i="1" dirty="0">
              <a:solidFill>
                <a:srgbClr val="00B050"/>
              </a:solidFill>
              <a:latin typeface="Tahoma" pitchFamily="34" charset="0"/>
              <a:ea typeface="Tahoma" pitchFamily="34" charset="0"/>
              <a:cs typeface="Tahoma" pitchFamily="34" charset="0"/>
            </a:endParaRPr>
          </a:p>
        </p:txBody>
      </p:sp>
      <p:sp>
        <p:nvSpPr>
          <p:cNvPr id="5" name="TextBox 4"/>
          <p:cNvSpPr txBox="1"/>
          <p:nvPr/>
        </p:nvSpPr>
        <p:spPr>
          <a:xfrm>
            <a:off x="6053762" y="3645024"/>
            <a:ext cx="203934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p245-247</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11105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7759700" cy="1149350"/>
          </a:xfrm>
        </p:spPr>
        <p:txBody>
          <a:bodyPr/>
          <a:lstStyle/>
          <a:p>
            <a:r>
              <a:rPr lang="en-GB" sz="3600" dirty="0"/>
              <a:t>Please note, these slides are designed to be used in addition to the </a:t>
            </a:r>
            <a:r>
              <a:rPr lang="en-GB" sz="3600" dirty="0" smtClean="0"/>
              <a:t>book: </a:t>
            </a:r>
            <a:br>
              <a:rPr lang="en-GB" sz="3600" dirty="0" smtClean="0"/>
            </a:br>
            <a:r>
              <a:rPr lang="en-GB" sz="2400" dirty="0" smtClean="0"/>
              <a:t>Making </a:t>
            </a:r>
            <a:r>
              <a:rPr lang="en-GB" sz="2400" dirty="0"/>
              <a:t>Strategy: Mapping Out Strategic </a:t>
            </a:r>
            <a:r>
              <a:rPr lang="en-GB" sz="2400" dirty="0" smtClean="0"/>
              <a:t>Success. by Ackermann &amp; Eden, Sage, 2011</a:t>
            </a:r>
            <a:endParaRPr lang="en-GB" sz="3200" dirty="0"/>
          </a:p>
        </p:txBody>
      </p:sp>
      <p:sp>
        <p:nvSpPr>
          <p:cNvPr id="3" name="Content Placeholder 2"/>
          <p:cNvSpPr>
            <a:spLocks noGrp="1"/>
          </p:cNvSpPr>
          <p:nvPr>
            <p:ph idx="1"/>
          </p:nvPr>
        </p:nvSpPr>
        <p:spPr>
          <a:xfrm>
            <a:off x="755576" y="3501008"/>
            <a:ext cx="7772400" cy="4114800"/>
          </a:xfrm>
        </p:spPr>
        <p:txBody>
          <a:bodyPr/>
          <a:lstStyle/>
          <a:p>
            <a:r>
              <a:rPr lang="en-GB" sz="2400" dirty="0" smtClean="0"/>
              <a:t>They </a:t>
            </a:r>
            <a:r>
              <a:rPr lang="en-GB" sz="2400" dirty="0"/>
              <a:t>are not designed to be used in a ‘stand-alone’ manner, or to replicate theory and practice presented in the </a:t>
            </a:r>
            <a:r>
              <a:rPr lang="en-GB" sz="2400" dirty="0" smtClean="0"/>
              <a:t>book.</a:t>
            </a:r>
          </a:p>
          <a:p>
            <a:r>
              <a:rPr lang="en-GB" sz="2400" dirty="0" smtClean="0"/>
              <a:t>The </a:t>
            </a:r>
            <a:r>
              <a:rPr lang="en-GB" sz="2400" dirty="0"/>
              <a:t>assignment design represents one possibility for a </a:t>
            </a:r>
            <a:r>
              <a:rPr lang="en-GB" sz="2400" dirty="0" smtClean="0"/>
              <a:t>20 </a:t>
            </a:r>
            <a:r>
              <a:rPr lang="en-GB" sz="2400" dirty="0"/>
              <a:t>credit MBA </a:t>
            </a:r>
            <a:r>
              <a:rPr lang="en-GB" sz="2400" dirty="0" smtClean="0"/>
              <a:t>course (thus each of the 4 parts represents </a:t>
            </a:r>
            <a:r>
              <a:rPr lang="en-GB" sz="2400" dirty="0" err="1" smtClean="0"/>
              <a:t>approx</a:t>
            </a:r>
            <a:r>
              <a:rPr lang="en-GB" sz="2400" dirty="0" smtClean="0"/>
              <a:t> 5 credits + Closure).</a:t>
            </a:r>
            <a:endParaRPr lang="en-GB" sz="2400" dirty="0"/>
          </a:p>
        </p:txBody>
      </p:sp>
    </p:spTree>
    <p:extLst>
      <p:ext uri="{BB962C8B-B14F-4D97-AF65-F5344CB8AC3E}">
        <p14:creationId xmlns:p14="http://schemas.microsoft.com/office/powerpoint/2010/main" xmlns="" val="87414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642938" y="4143375"/>
            <a:ext cx="7772400" cy="1470025"/>
          </a:xfrm>
        </p:spPr>
        <p:txBody>
          <a:bodyPr/>
          <a:lstStyle/>
          <a:p>
            <a:pPr algn="ctr">
              <a:defRPr/>
            </a:pPr>
            <a:r>
              <a:rPr lang="en-GB" sz="4800" dirty="0" smtClean="0"/>
              <a:t/>
            </a:r>
            <a:br>
              <a:rPr lang="en-GB" sz="4800" dirty="0" smtClean="0"/>
            </a:br>
            <a:r>
              <a:rPr lang="en-GB" sz="4800" dirty="0" smtClean="0"/>
              <a:t/>
            </a:r>
            <a:br>
              <a:rPr lang="en-GB" sz="4800" dirty="0" smtClean="0"/>
            </a:br>
            <a:r>
              <a:rPr lang="en-GB" sz="4800" dirty="0" smtClean="0">
                <a:solidFill>
                  <a:srgbClr val="0070C0"/>
                </a:solidFill>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stakeholders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342515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p:cNvSpPr>
            <a:spLocks noGrp="1" noChangeArrowheads="1"/>
          </p:cNvSpPr>
          <p:nvPr>
            <p:ph type="title"/>
          </p:nvPr>
        </p:nvSpPr>
        <p:spPr>
          <a:xfrm>
            <a:off x="683568" y="116632"/>
            <a:ext cx="7759700" cy="1149350"/>
          </a:xfrm>
        </p:spPr>
        <p:txBody>
          <a:bodyPr/>
          <a:lstStyle/>
          <a:p>
            <a:pPr algn="ctr">
              <a:defRPr/>
            </a:pPr>
            <a:r>
              <a:rPr lang="en-GB" sz="2400" dirty="0" smtClean="0"/>
              <a:t>Making Strategy</a:t>
            </a:r>
            <a:br>
              <a:rPr lang="en-GB" sz="2400" dirty="0" smtClean="0"/>
            </a:br>
            <a:r>
              <a:rPr lang="en-GB" sz="2400" dirty="0" smtClean="0"/>
              <a:t>in 4x~3hr </a:t>
            </a:r>
            <a:r>
              <a:rPr lang="en-GB" sz="2400" dirty="0"/>
              <a:t>w</a:t>
            </a:r>
            <a:r>
              <a:rPr lang="en-GB" sz="2400" dirty="0" smtClean="0"/>
              <a:t>orkshops (2 days)…. </a:t>
            </a:r>
            <a:br>
              <a:rPr lang="en-GB" sz="2400" dirty="0" smtClean="0"/>
            </a:br>
            <a:r>
              <a:rPr lang="en-GB" sz="2400" dirty="0" smtClean="0"/>
              <a:t>Or single half day workshops</a:t>
            </a:r>
          </a:p>
        </p:txBody>
      </p:sp>
      <p:sp>
        <p:nvSpPr>
          <p:cNvPr id="97283" name="Rectangle 3"/>
          <p:cNvSpPr>
            <a:spLocks noGrp="1" noChangeArrowheads="1"/>
          </p:cNvSpPr>
          <p:nvPr>
            <p:ph type="body" idx="1"/>
          </p:nvPr>
        </p:nvSpPr>
        <p:spPr>
          <a:xfrm>
            <a:off x="323528" y="1412776"/>
            <a:ext cx="8496944" cy="4114800"/>
          </a:xfrm>
        </p:spPr>
        <p:txBody>
          <a:bodyPr/>
          <a:lstStyle/>
          <a:p>
            <a:pPr>
              <a:lnSpc>
                <a:spcPct val="90000"/>
              </a:lnSpc>
            </a:pPr>
            <a:r>
              <a:rPr lang="en-GB" sz="2000" dirty="0" smtClean="0">
                <a:solidFill>
                  <a:schemeClr val="bg1">
                    <a:lumMod val="75000"/>
                  </a:schemeClr>
                </a:solidFill>
              </a:rPr>
              <a:t>Workshop 1 – morning</a:t>
            </a:r>
          </a:p>
          <a:p>
            <a:pPr lvl="1"/>
            <a:r>
              <a:rPr lang="en-GB" sz="1800" dirty="0">
                <a:solidFill>
                  <a:schemeClr val="bg1">
                    <a:lumMod val="75000"/>
                  </a:schemeClr>
                </a:solidFill>
              </a:rPr>
              <a:t>Strategy as the </a:t>
            </a:r>
            <a:r>
              <a:rPr lang="en-GB" sz="1800" dirty="0" smtClean="0">
                <a:solidFill>
                  <a:schemeClr val="bg1">
                    <a:lumMod val="75000"/>
                  </a:schemeClr>
                </a:solidFill>
              </a:rPr>
              <a:t>Prioritisation and </a:t>
            </a:r>
            <a:r>
              <a:rPr lang="en-GB" sz="1800" dirty="0">
                <a:solidFill>
                  <a:schemeClr val="bg1">
                    <a:lumMod val="75000"/>
                  </a:schemeClr>
                </a:solidFill>
              </a:rPr>
              <a:t>Management of Key </a:t>
            </a:r>
            <a:r>
              <a:rPr lang="en-GB" sz="1800" dirty="0" smtClean="0">
                <a:solidFill>
                  <a:schemeClr val="bg1">
                    <a:lumMod val="75000"/>
                  </a:schemeClr>
                </a:solidFill>
              </a:rPr>
              <a:t>Issues</a:t>
            </a:r>
          </a:p>
          <a:p>
            <a:pPr lvl="1"/>
            <a:r>
              <a:rPr lang="en-GB" sz="1800" dirty="0" smtClean="0">
                <a:solidFill>
                  <a:schemeClr val="bg1">
                    <a:lumMod val="75000"/>
                  </a:schemeClr>
                </a:solidFill>
              </a:rPr>
              <a:t>Statement of Strategic Intent</a:t>
            </a: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2</a:t>
            </a:r>
            <a:r>
              <a:rPr lang="en-GB" sz="2000" dirty="0" smtClean="0">
                <a:solidFill>
                  <a:schemeClr val="bg1">
                    <a:lumMod val="75000"/>
                  </a:schemeClr>
                </a:solidFill>
              </a:rPr>
              <a:t> </a:t>
            </a:r>
            <a:r>
              <a:rPr lang="en-GB" sz="2000" dirty="0">
                <a:solidFill>
                  <a:schemeClr val="bg1">
                    <a:lumMod val="75000"/>
                  </a:schemeClr>
                </a:solidFill>
              </a:rPr>
              <a:t>– </a:t>
            </a:r>
            <a:r>
              <a:rPr lang="en-GB" sz="2000" dirty="0" smtClean="0">
                <a:solidFill>
                  <a:schemeClr val="bg1">
                    <a:lumMod val="75000"/>
                  </a:schemeClr>
                </a:solidFill>
              </a:rPr>
              <a:t>afternoon</a:t>
            </a:r>
          </a:p>
          <a:p>
            <a:pPr lvl="1"/>
            <a:r>
              <a:rPr lang="en-GB" sz="1800" dirty="0">
                <a:solidFill>
                  <a:schemeClr val="bg1">
                    <a:lumMod val="75000"/>
                  </a:schemeClr>
                </a:solidFill>
              </a:rPr>
              <a:t>Strategy as Purpose: </a:t>
            </a:r>
            <a:r>
              <a:rPr lang="en-GB" sz="1800" dirty="0" smtClean="0">
                <a:solidFill>
                  <a:schemeClr val="bg1">
                    <a:lumMod val="75000"/>
                  </a:schemeClr>
                </a:solidFill>
              </a:rPr>
              <a:t>Agreeing Goals </a:t>
            </a:r>
            <a:r>
              <a:rPr lang="en-GB" sz="1800" dirty="0">
                <a:solidFill>
                  <a:schemeClr val="bg1">
                    <a:lumMod val="75000"/>
                  </a:schemeClr>
                </a:solidFill>
              </a:rPr>
              <a:t>and Aspirations for </a:t>
            </a:r>
            <a:r>
              <a:rPr lang="en-GB" sz="1800" dirty="0" smtClean="0">
                <a:solidFill>
                  <a:schemeClr val="bg1">
                    <a:lumMod val="75000"/>
                  </a:schemeClr>
                </a:solidFill>
              </a:rPr>
              <a:t>the Organisation</a:t>
            </a:r>
          </a:p>
          <a:p>
            <a:pPr lvl="1"/>
            <a:r>
              <a:rPr lang="en-GB" sz="1800" dirty="0" smtClean="0">
                <a:solidFill>
                  <a:schemeClr val="bg1">
                    <a:lumMod val="75000"/>
                  </a:schemeClr>
                </a:solidFill>
              </a:rPr>
              <a:t>Statement </a:t>
            </a:r>
            <a:r>
              <a:rPr lang="en-GB" sz="1800" dirty="0">
                <a:solidFill>
                  <a:schemeClr val="bg1">
                    <a:lumMod val="75000"/>
                  </a:schemeClr>
                </a:solidFill>
              </a:rPr>
              <a:t>of Strategic </a:t>
            </a:r>
            <a:r>
              <a:rPr lang="en-GB" sz="1800" dirty="0" smtClean="0">
                <a:solidFill>
                  <a:schemeClr val="bg1">
                    <a:lumMod val="75000"/>
                  </a:schemeClr>
                </a:solidFill>
              </a:rPr>
              <a:t>Intent</a:t>
            </a:r>
            <a:endParaRPr lang="en-GB" sz="1800" dirty="0">
              <a:solidFill>
                <a:schemeClr val="bg1">
                  <a:lumMod val="75000"/>
                </a:schemeClr>
              </a:solidFill>
            </a:endParaRP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3</a:t>
            </a:r>
            <a:r>
              <a:rPr lang="en-GB" sz="2000" dirty="0" smtClean="0">
                <a:solidFill>
                  <a:schemeClr val="bg1">
                    <a:lumMod val="75000"/>
                  </a:schemeClr>
                </a:solidFill>
              </a:rPr>
              <a:t> – morning</a:t>
            </a:r>
          </a:p>
          <a:p>
            <a:pPr lvl="1">
              <a:lnSpc>
                <a:spcPct val="90000"/>
              </a:lnSpc>
            </a:pPr>
            <a:r>
              <a:rPr lang="en-GB" sz="1800" dirty="0" smtClean="0">
                <a:solidFill>
                  <a:schemeClr val="bg1">
                    <a:lumMod val="75000"/>
                  </a:schemeClr>
                </a:solidFill>
              </a:rPr>
              <a:t>Strategy as Competitive advantage </a:t>
            </a:r>
          </a:p>
          <a:p>
            <a:pPr lvl="1">
              <a:lnSpc>
                <a:spcPct val="90000"/>
              </a:lnSpc>
            </a:pPr>
            <a:r>
              <a:rPr lang="en-GB" sz="1800" dirty="0">
                <a:solidFill>
                  <a:schemeClr val="bg1">
                    <a:lumMod val="75000"/>
                  </a:schemeClr>
                </a:solidFill>
              </a:rPr>
              <a:t>Statement of Strategic </a:t>
            </a:r>
            <a:r>
              <a:rPr lang="en-GB" sz="1800" dirty="0" smtClean="0">
                <a:solidFill>
                  <a:schemeClr val="bg1">
                    <a:lumMod val="75000"/>
                  </a:schemeClr>
                </a:solidFill>
              </a:rPr>
              <a:t>Intent</a:t>
            </a:r>
          </a:p>
          <a:p>
            <a:pPr>
              <a:lnSpc>
                <a:spcPct val="90000"/>
              </a:lnSpc>
            </a:pPr>
            <a:r>
              <a:rPr lang="en-GB" sz="2000" dirty="0">
                <a:solidFill>
                  <a:srgbClr val="FF0000"/>
                </a:solidFill>
              </a:rPr>
              <a:t>Workshop </a:t>
            </a:r>
            <a:r>
              <a:rPr lang="en-GB" sz="2000" dirty="0" smtClean="0">
                <a:solidFill>
                  <a:srgbClr val="FF0000"/>
                </a:solidFill>
              </a:rPr>
              <a:t>4 </a:t>
            </a:r>
            <a:r>
              <a:rPr lang="en-GB" sz="2000" dirty="0">
                <a:solidFill>
                  <a:srgbClr val="FF0000"/>
                </a:solidFill>
              </a:rPr>
              <a:t>– </a:t>
            </a:r>
            <a:r>
              <a:rPr lang="en-GB" sz="2000" dirty="0" smtClean="0">
                <a:solidFill>
                  <a:srgbClr val="FF0000"/>
                </a:solidFill>
              </a:rPr>
              <a:t>afternoon</a:t>
            </a:r>
            <a:endParaRPr lang="en-GB" sz="2000" dirty="0">
              <a:solidFill>
                <a:srgbClr val="FF0000"/>
              </a:solidFill>
            </a:endParaRPr>
          </a:p>
          <a:p>
            <a:pPr lvl="1">
              <a:lnSpc>
                <a:spcPct val="90000"/>
              </a:lnSpc>
            </a:pPr>
            <a:r>
              <a:rPr lang="en-GB" sz="1800" dirty="0" smtClean="0">
                <a:solidFill>
                  <a:srgbClr val="FF0000"/>
                </a:solidFill>
              </a:rPr>
              <a:t>Strategy as Stakeholder Management</a:t>
            </a:r>
          </a:p>
          <a:p>
            <a:pPr lvl="1">
              <a:lnSpc>
                <a:spcPct val="90000"/>
              </a:lnSpc>
            </a:pPr>
            <a:r>
              <a:rPr lang="en-GB" sz="1800" dirty="0" smtClean="0">
                <a:solidFill>
                  <a:srgbClr val="FF0000"/>
                </a:solidFill>
              </a:rPr>
              <a:t>Statement of Strategic Intent</a:t>
            </a:r>
          </a:p>
          <a:p>
            <a:pPr>
              <a:lnSpc>
                <a:spcPct val="90000"/>
              </a:lnSpc>
            </a:pPr>
            <a:r>
              <a:rPr lang="en-GB" sz="2000" dirty="0" smtClean="0">
                <a:solidFill>
                  <a:schemeClr val="bg1">
                    <a:lumMod val="75000"/>
                  </a:schemeClr>
                </a:solidFill>
              </a:rPr>
              <a:t>DELIVERABLE OVERALL: </a:t>
            </a:r>
          </a:p>
          <a:p>
            <a:pPr lvl="1">
              <a:lnSpc>
                <a:spcPct val="90000"/>
              </a:lnSpc>
            </a:pPr>
            <a:r>
              <a:rPr lang="en-GB" sz="1800" dirty="0" smtClean="0">
                <a:solidFill>
                  <a:schemeClr val="bg1">
                    <a:lumMod val="75000"/>
                  </a:schemeClr>
                </a:solidFill>
              </a:rPr>
              <a:t>Statement of strategic intent (SSI) encompassing: issue management, purpose, competitive advantage, stakeholder management</a:t>
            </a:r>
          </a:p>
        </p:txBody>
      </p:sp>
    </p:spTree>
    <p:extLst>
      <p:ext uri="{BB962C8B-B14F-4D97-AF65-F5344CB8AC3E}">
        <p14:creationId xmlns:p14="http://schemas.microsoft.com/office/powerpoint/2010/main" xmlns="" val="30571568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ctrTitle"/>
          </p:nvPr>
        </p:nvSpPr>
        <p:spPr>
          <a:xfrm>
            <a:off x="685800" y="2057400"/>
            <a:ext cx="7848600" cy="1905000"/>
          </a:xfrm>
        </p:spPr>
        <p:txBody>
          <a:bodyPr lIns="92075" tIns="46038" rIns="92075" bIns="46038" anchor="ctr" anchorCtr="0"/>
          <a:lstStyle/>
          <a:p>
            <a:pPr eaLnBrk="1" hangingPunct="1">
              <a:defRPr/>
            </a:pPr>
            <a:r>
              <a:rPr lang="en-US" b="1" dirty="0" smtClean="0">
                <a:solidFill>
                  <a:schemeClr val="tx1"/>
                </a:solidFill>
              </a:rPr>
              <a:t>“The best way to eliminate any enemy is to make him a friend”</a:t>
            </a:r>
          </a:p>
        </p:txBody>
      </p:sp>
      <p:sp>
        <p:nvSpPr>
          <p:cNvPr id="546819" name="Rectangle 3"/>
          <p:cNvSpPr>
            <a:spLocks noGrp="1" noChangeArrowheads="1"/>
          </p:cNvSpPr>
          <p:nvPr>
            <p:ph type="subTitle" idx="1"/>
          </p:nvPr>
        </p:nvSpPr>
        <p:spPr>
          <a:xfrm>
            <a:off x="3962400" y="5486400"/>
            <a:ext cx="4953000" cy="762000"/>
          </a:xfrm>
        </p:spPr>
        <p:txBody>
          <a:bodyPr lIns="92075" tIns="46038" rIns="92075" bIns="46038"/>
          <a:lstStyle/>
          <a:p>
            <a:pPr marL="342900" indent="-342900" eaLnBrk="1" hangingPunct="1">
              <a:defRPr/>
            </a:pPr>
            <a:r>
              <a:rPr lang="en-US" sz="2400" smtClean="0"/>
              <a:t>John M Capozzi, 1997</a:t>
            </a:r>
          </a:p>
        </p:txBody>
      </p:sp>
      <p:sp>
        <p:nvSpPr>
          <p:cNvPr id="76804" name="Text Box 4"/>
          <p:cNvSpPr txBox="1">
            <a:spLocks noChangeArrowheads="1"/>
          </p:cNvSpPr>
          <p:nvPr/>
        </p:nvSpPr>
        <p:spPr bwMode="auto">
          <a:xfrm>
            <a:off x="323528" y="476672"/>
            <a:ext cx="8485015"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4800" b="1" dirty="0">
                <a:solidFill>
                  <a:schemeClr val="accent2"/>
                </a:solidFill>
                <a:effectLst>
                  <a:outerShdw blurRad="38100" dist="38100" dir="2700000" algn="tl">
                    <a:srgbClr val="000000">
                      <a:alpha val="43137"/>
                    </a:srgbClr>
                  </a:outerShdw>
                </a:effectLst>
                <a:latin typeface="Tahoma" pitchFamily="34" charset="0"/>
              </a:rPr>
              <a:t>Stakeholder Management?</a:t>
            </a:r>
            <a:endParaRPr lang="en-US" sz="4800" b="1" dirty="0">
              <a:solidFill>
                <a:schemeClr val="accent2"/>
              </a:solidFill>
              <a:effectLst>
                <a:outerShdw blurRad="38100" dist="38100" dir="2700000" algn="tl">
                  <a:srgbClr val="000000">
                    <a:alpha val="43137"/>
                  </a:srgbClr>
                </a:outerShdw>
              </a:effectLst>
              <a:latin typeface="Tahoma" pitchFamily="34" charset="0"/>
            </a:endParaRPr>
          </a:p>
        </p:txBody>
      </p:sp>
    </p:spTree>
    <p:extLst>
      <p:ext uri="{BB962C8B-B14F-4D97-AF65-F5344CB8AC3E}">
        <p14:creationId xmlns:p14="http://schemas.microsoft.com/office/powerpoint/2010/main" xmlns="" val="921507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33400" y="228600"/>
            <a:ext cx="8305800" cy="1143000"/>
          </a:xfrm>
        </p:spPr>
        <p:txBody>
          <a:bodyPr/>
          <a:lstStyle/>
          <a:p>
            <a:pPr eaLnBrk="1" hangingPunct="1"/>
            <a:r>
              <a:rPr lang="en-GB" sz="3600" dirty="0" smtClean="0">
                <a:effectLst>
                  <a:outerShdw blurRad="38100" dist="38100" dir="2700000" algn="tl">
                    <a:srgbClr val="000000">
                      <a:alpha val="43137"/>
                    </a:srgbClr>
                  </a:outerShdw>
                </a:effectLst>
                <a:latin typeface="Tahoma" pitchFamily="34" charset="0"/>
              </a:rPr>
              <a:t>Stakeholder Analysis and Management</a:t>
            </a:r>
          </a:p>
        </p:txBody>
      </p:sp>
      <p:sp>
        <p:nvSpPr>
          <p:cNvPr id="550915" name="Rectangle 3"/>
          <p:cNvSpPr>
            <a:spLocks noGrp="1" noChangeArrowheads="1"/>
          </p:cNvSpPr>
          <p:nvPr>
            <p:ph type="body" idx="1"/>
          </p:nvPr>
        </p:nvSpPr>
        <p:spPr>
          <a:xfrm>
            <a:off x="685800" y="1676400"/>
            <a:ext cx="7772400" cy="4114800"/>
          </a:xfrm>
        </p:spPr>
        <p:txBody>
          <a:bodyPr/>
          <a:lstStyle/>
          <a:p>
            <a:pPr algn="ctr">
              <a:spcBef>
                <a:spcPct val="0"/>
              </a:spcBef>
              <a:buFont typeface="Wingdings" pitchFamily="2" charset="2"/>
              <a:buNone/>
              <a:defRPr/>
            </a:pPr>
            <a:r>
              <a:rPr lang="en-US" sz="2800" smtClean="0"/>
              <a:t>“... </a:t>
            </a:r>
            <a:r>
              <a:rPr lang="en-US" sz="2800" b="1" smtClean="0"/>
              <a:t>stakeholder analysis </a:t>
            </a:r>
            <a:r>
              <a:rPr lang="en-US" sz="2800" smtClean="0"/>
              <a:t>has a utilitarian aim;  that of identifying stakeholders who will, or can be persuaded to, </a:t>
            </a:r>
            <a:r>
              <a:rPr lang="en-US" sz="2800" u="sng" smtClean="0"/>
              <a:t>support</a:t>
            </a:r>
            <a:r>
              <a:rPr lang="en-US" sz="2800" smtClean="0"/>
              <a:t> actively the strategy of the organization.  </a:t>
            </a:r>
          </a:p>
          <a:p>
            <a:pPr algn="ctr">
              <a:spcBef>
                <a:spcPct val="0"/>
              </a:spcBef>
              <a:buFont typeface="Wingdings" pitchFamily="2" charset="2"/>
              <a:buNone/>
              <a:defRPr/>
            </a:pPr>
            <a:endParaRPr lang="en-US" sz="2800" smtClean="0"/>
          </a:p>
          <a:p>
            <a:pPr algn="ctr">
              <a:spcBef>
                <a:spcPct val="0"/>
              </a:spcBef>
              <a:buFont typeface="Wingdings" pitchFamily="2" charset="2"/>
              <a:buNone/>
              <a:defRPr/>
            </a:pPr>
            <a:r>
              <a:rPr lang="en-US" sz="2800" smtClean="0"/>
              <a:t>Organisations will also need to be concerned with those who will seek to </a:t>
            </a:r>
            <a:r>
              <a:rPr lang="en-US" sz="2800" u="sng" smtClean="0"/>
              <a:t>sabotage </a:t>
            </a:r>
            <a:r>
              <a:rPr lang="en-US" sz="2800" smtClean="0"/>
              <a:t>the successful management of the strategy </a:t>
            </a:r>
          </a:p>
          <a:p>
            <a:pPr eaLnBrk="1" hangingPunct="1">
              <a:defRPr/>
            </a:pPr>
            <a:endParaRPr lang="en-GB" sz="3600" smtClean="0"/>
          </a:p>
        </p:txBody>
      </p:sp>
      <p:sp>
        <p:nvSpPr>
          <p:cNvPr id="4" name="TextBox 3"/>
          <p:cNvSpPr txBox="1"/>
          <p:nvPr/>
        </p:nvSpPr>
        <p:spPr>
          <a:xfrm>
            <a:off x="6588224" y="5589240"/>
            <a:ext cx="2064989"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Chapter 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6731913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81000" y="533400"/>
            <a:ext cx="8534400" cy="762000"/>
          </a:xfrm>
        </p:spPr>
        <p:txBody>
          <a:bodyPr/>
          <a:lstStyle/>
          <a:p>
            <a:pPr eaLnBrk="1" hangingPunct="1"/>
            <a:r>
              <a:rPr lang="en-GB" sz="3600" dirty="0" smtClean="0">
                <a:effectLst>
                  <a:outerShdw blurRad="38100" dist="38100" dir="2700000" algn="tl">
                    <a:srgbClr val="000000">
                      <a:alpha val="43137"/>
                    </a:srgbClr>
                  </a:outerShdw>
                </a:effectLst>
              </a:rPr>
              <a:t>Why pay attention to stakeholders?</a:t>
            </a:r>
          </a:p>
        </p:txBody>
      </p:sp>
      <p:sp>
        <p:nvSpPr>
          <p:cNvPr id="552963" name="Rectangle 3"/>
          <p:cNvSpPr>
            <a:spLocks noGrp="1" noChangeArrowheads="1"/>
          </p:cNvSpPr>
          <p:nvPr>
            <p:ph type="body" idx="1"/>
          </p:nvPr>
        </p:nvSpPr>
        <p:spPr>
          <a:xfrm>
            <a:off x="609600" y="1905000"/>
            <a:ext cx="7848600" cy="4114800"/>
          </a:xfrm>
        </p:spPr>
        <p:txBody>
          <a:bodyPr/>
          <a:lstStyle/>
          <a:p>
            <a:pPr eaLnBrk="1" hangingPunct="1">
              <a:lnSpc>
                <a:spcPct val="80000"/>
              </a:lnSpc>
              <a:defRPr/>
            </a:pPr>
            <a:r>
              <a:rPr lang="en-GB" sz="2800" dirty="0" smtClean="0"/>
              <a:t>Pragmatically because it:</a:t>
            </a:r>
          </a:p>
          <a:p>
            <a:pPr lvl="1" eaLnBrk="1" hangingPunct="1">
              <a:lnSpc>
                <a:spcPct val="80000"/>
              </a:lnSpc>
              <a:defRPr/>
            </a:pPr>
            <a:r>
              <a:rPr lang="en-GB" sz="2400" dirty="0" smtClean="0"/>
              <a:t>Helps with the competing demands being made on organizations </a:t>
            </a:r>
          </a:p>
          <a:p>
            <a:pPr lvl="1" eaLnBrk="1" hangingPunct="1">
              <a:lnSpc>
                <a:spcPct val="80000"/>
              </a:lnSpc>
              <a:defRPr/>
            </a:pPr>
            <a:r>
              <a:rPr lang="en-GB" sz="2400" dirty="0" smtClean="0"/>
              <a:t>Recognises and enables management of the interactions that exist between stakeholders</a:t>
            </a:r>
          </a:p>
          <a:p>
            <a:pPr lvl="1" eaLnBrk="1" hangingPunct="1">
              <a:lnSpc>
                <a:spcPct val="80000"/>
              </a:lnSpc>
              <a:defRPr/>
            </a:pPr>
            <a:r>
              <a:rPr lang="en-GB" sz="2400" dirty="0" smtClean="0"/>
              <a:t>Acknowledges the influence both Internal and External stakeholders can have</a:t>
            </a:r>
          </a:p>
          <a:p>
            <a:pPr lvl="1" eaLnBrk="1" hangingPunct="1">
              <a:lnSpc>
                <a:spcPct val="80000"/>
              </a:lnSpc>
              <a:defRPr/>
            </a:pPr>
            <a:r>
              <a:rPr lang="en-GB" sz="2400" dirty="0" smtClean="0"/>
              <a:t>Increases the likelihood of change and realisation of aspirations</a:t>
            </a:r>
          </a:p>
          <a:p>
            <a:pPr eaLnBrk="1" hangingPunct="1">
              <a:lnSpc>
                <a:spcPct val="80000"/>
              </a:lnSpc>
              <a:defRPr/>
            </a:pPr>
            <a:r>
              <a:rPr lang="en-GB" sz="2800" dirty="0"/>
              <a:t>T</a:t>
            </a:r>
            <a:r>
              <a:rPr lang="en-GB" sz="2800" dirty="0" smtClean="0"/>
              <a:t>here is also a considerable body of stakeholder literature</a:t>
            </a:r>
          </a:p>
          <a:p>
            <a:pPr eaLnBrk="1" hangingPunct="1">
              <a:lnSpc>
                <a:spcPct val="80000"/>
              </a:lnSpc>
              <a:defRPr/>
            </a:pPr>
            <a:endParaRPr lang="en-GB" sz="2800" dirty="0" smtClean="0"/>
          </a:p>
        </p:txBody>
      </p:sp>
    </p:spTree>
    <p:extLst>
      <p:ext uri="{BB962C8B-B14F-4D97-AF65-F5344CB8AC3E}">
        <p14:creationId xmlns:p14="http://schemas.microsoft.com/office/powerpoint/2010/main" xmlns="" val="369931361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ultbars">
  <a:themeElements>
    <a:clrScheme name="">
      <a:dk1>
        <a:srgbClr val="000000"/>
      </a:dk1>
      <a:lt1>
        <a:srgbClr val="FFFFFF"/>
      </a:lt1>
      <a:dk2>
        <a:srgbClr val="000000"/>
      </a:dk2>
      <a:lt2>
        <a:srgbClr val="000000"/>
      </a:lt2>
      <a:accent1>
        <a:srgbClr val="FFFFFF"/>
      </a:accent1>
      <a:accent2>
        <a:srgbClr val="114FFB"/>
      </a:accent2>
      <a:accent3>
        <a:srgbClr val="FFFFFF"/>
      </a:accent3>
      <a:accent4>
        <a:srgbClr val="000000"/>
      </a:accent4>
      <a:accent5>
        <a:srgbClr val="FFFFFF"/>
      </a:accent5>
      <a:accent6>
        <a:srgbClr val="0E47E3"/>
      </a:accent6>
      <a:hlink>
        <a:srgbClr val="CECECE"/>
      </a:hlink>
      <a:folHlink>
        <a:srgbClr val="8CF4EA"/>
      </a:folHlink>
    </a:clrScheme>
    <a:fontScheme name="multba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lnDef>
  </a:objectDefaults>
  <a:extraClrSchemeLst>
    <a:extraClrScheme>
      <a:clrScheme name="mult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c:\powerpnt\template\sldshow\multbars.ppt</Template>
  <TotalTime>10364</TotalTime>
  <Pages>107</Pages>
  <Words>1770</Words>
  <Application>Microsoft Office PowerPoint</Application>
  <PresentationFormat>On-screen Show (4:3)</PresentationFormat>
  <Paragraphs>284</Paragraphs>
  <Slides>32</Slides>
  <Notes>18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multbars</vt:lpstr>
      <vt:lpstr>Slide 1</vt:lpstr>
      <vt:lpstr>Slide 2</vt:lpstr>
      <vt:lpstr>Making Strategy:  Mapping Out Strategic Success  STRATEGY AS STAKEHOLDER MANAGEMENT Chapters 9 and 10  Fran Ackermann; Colin Eden</vt:lpstr>
      <vt:lpstr>Please note, these slides are designed to be used in addition to the book:  Making Strategy: Mapping Out Strategic Success. by Ackermann &amp; Eden, Sage, 2011</vt:lpstr>
      <vt:lpstr>  Strategic Management is about agreeing which stakeholders to practically focus energy, cash, effort, emotion </vt:lpstr>
      <vt:lpstr>Making Strategy in 4x~3hr workshops (2 days)….  Or single half day workshops</vt:lpstr>
      <vt:lpstr>“The best way to eliminate any enemy is to make him a friend”</vt:lpstr>
      <vt:lpstr>Stakeholder Analysis and Management</vt:lpstr>
      <vt:lpstr>Why pay attention to stakeholders?</vt:lpstr>
      <vt:lpstr>Some Considerations (from the literature) for Successful Stakeholder Management</vt:lpstr>
      <vt:lpstr>Slide 11</vt:lpstr>
      <vt:lpstr>Power-Interest Grid</vt:lpstr>
      <vt:lpstr>Slide 13</vt:lpstr>
      <vt:lpstr>Developing the  Power-Interest Grid</vt:lpstr>
      <vt:lpstr>Slide 15</vt:lpstr>
      <vt:lpstr>Slide 16</vt:lpstr>
      <vt:lpstr>Try it…</vt:lpstr>
      <vt:lpstr>The timing…</vt:lpstr>
      <vt:lpstr>Slide 19</vt:lpstr>
      <vt:lpstr>Actor Influence diagrams</vt:lpstr>
      <vt:lpstr>Using Decision Explorer to create an actor influence diagram</vt:lpstr>
      <vt:lpstr>Slide 22</vt:lpstr>
      <vt:lpstr>Try it…</vt:lpstr>
      <vt:lpstr>The timing…</vt:lpstr>
      <vt:lpstr>Slide 25</vt:lpstr>
      <vt:lpstr>Stakeholder Management Web</vt:lpstr>
      <vt:lpstr>Slide 27</vt:lpstr>
      <vt:lpstr>Slide 28</vt:lpstr>
      <vt:lpstr>Try it…</vt:lpstr>
      <vt:lpstr>Stakeholder Management</vt:lpstr>
      <vt:lpstr>The timing…</vt:lpstr>
      <vt:lpstr>Assignment: Part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for Gavin</dc:title>
  <dc:subject>Strat Mgt</dc:subject>
  <dc:creator>Colin Eden</dc:creator>
  <cp:lastModifiedBy>rstitt</cp:lastModifiedBy>
  <cp:revision>681</cp:revision>
  <cp:lastPrinted>1998-04-26T20:00:16Z</cp:lastPrinted>
  <dcterms:created xsi:type="dcterms:W3CDTF">1995-11-07T07:29:30Z</dcterms:created>
  <dcterms:modified xsi:type="dcterms:W3CDTF">2011-09-20T13:26:14Z</dcterms:modified>
</cp:coreProperties>
</file>