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4" r:id="rId7"/>
    <p:sldId id="266" r:id="rId8"/>
    <p:sldId id="268" r:id="rId9"/>
    <p:sldId id="271" r:id="rId10"/>
    <p:sldId id="273" r:id="rId11"/>
    <p:sldId id="287"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1968"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512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00583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322957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6664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1637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359910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7F0D30-8C2D-9042-9269-2118667AFB12}"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58835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67F0D30-8C2D-9042-9269-2118667AFB12}"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5424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0D30-8C2D-9042-9269-2118667AFB12}"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26118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12969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38499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0D30-8C2D-9042-9269-2118667AFB12}"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2895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Shot 2012-01-05 at 18.45.52.png"/>
          <p:cNvPicPr>
            <a:picLocks noChangeAspect="1"/>
          </p:cNvPicPr>
          <p:nvPr/>
        </p:nvPicPr>
        <p:blipFill>
          <a:blip r:embed="rId2">
            <a:alphaModFix amt="28000"/>
            <a:extLst>
              <a:ext uri="{28A0092B-C50C-407E-A947-70E740481C1C}">
                <a14:useLocalDpi xmlns="" xmlns:a14="http://schemas.microsoft.com/office/drawing/2010/main" val="0"/>
              </a:ext>
            </a:extLst>
          </a:blip>
          <a:srcRect l="-63253" r="-63253"/>
          <a:stretch>
            <a:fillRect/>
          </a:stretch>
        </p:blipFill>
        <p:spPr>
          <a:xfrm>
            <a:off x="457200" y="612775"/>
            <a:ext cx="8229600" cy="4525963"/>
          </a:xfrm>
          <a:prstGeom prst="rect">
            <a:avLst/>
          </a:prstGeom>
        </p:spPr>
      </p:pic>
      <p:sp>
        <p:nvSpPr>
          <p:cNvPr id="2" name="Title 1"/>
          <p:cNvSpPr>
            <a:spLocks noGrp="1"/>
          </p:cNvSpPr>
          <p:nvPr>
            <p:ph type="ctrTitle"/>
          </p:nvPr>
        </p:nvSpPr>
        <p:spPr/>
        <p:txBody>
          <a:bodyPr>
            <a:normAutofit fontScale="90000"/>
          </a:bodyPr>
          <a:lstStyle/>
          <a:p>
            <a:r>
              <a:rPr lang="en-GB" dirty="0"/>
              <a:t>A </a:t>
            </a:r>
            <a:r>
              <a:rPr lang="en-GB" dirty="0" smtClean="0"/>
              <a:t>Student’s </a:t>
            </a:r>
            <a:r>
              <a:rPr lang="en-GB" dirty="0"/>
              <a:t>Guide to</a:t>
            </a:r>
            <a:br>
              <a:rPr lang="en-GB" dirty="0"/>
            </a:br>
            <a:r>
              <a:rPr lang="en-GB" dirty="0"/>
              <a:t>Methodology</a:t>
            </a:r>
            <a:br>
              <a:rPr lang="en-GB" dirty="0"/>
            </a:br>
            <a:r>
              <a:rPr lang="en-GB" dirty="0"/>
              <a:t/>
            </a:r>
            <a:br>
              <a:rPr lang="en-GB" dirty="0"/>
            </a:br>
            <a:endParaRPr lang="en-US" dirty="0"/>
          </a:p>
        </p:txBody>
      </p:sp>
      <p:sp>
        <p:nvSpPr>
          <p:cNvPr id="3" name="Subtitle 2"/>
          <p:cNvSpPr>
            <a:spLocks noGrp="1"/>
          </p:cNvSpPr>
          <p:nvPr>
            <p:ph type="subTitle" idx="1"/>
          </p:nvPr>
        </p:nvSpPr>
        <p:spPr/>
        <p:txBody>
          <a:bodyPr>
            <a:normAutofit fontScale="55000" lnSpcReduction="20000"/>
          </a:bodyPr>
          <a:lstStyle/>
          <a:p>
            <a:r>
              <a:rPr lang="en-GB" dirty="0" smtClean="0"/>
              <a:t>Justifying Enquiry</a:t>
            </a:r>
          </a:p>
          <a:p>
            <a:endParaRPr lang="en-GB" dirty="0"/>
          </a:p>
          <a:p>
            <a:r>
              <a:rPr lang="en-GB" dirty="0" smtClean="0"/>
              <a:t>3</a:t>
            </a:r>
            <a:r>
              <a:rPr lang="en-GB" baseline="30000" dirty="0" smtClean="0"/>
              <a:t>rd</a:t>
            </a:r>
            <a:r>
              <a:rPr lang="en-GB" dirty="0" smtClean="0"/>
              <a:t> edition</a:t>
            </a:r>
          </a:p>
          <a:p>
            <a:endParaRPr lang="en-GB" dirty="0"/>
          </a:p>
          <a:p>
            <a:r>
              <a:rPr lang="en-GB" cap="small" dirty="0"/>
              <a:t>Peter Clough and</a:t>
            </a:r>
            <a:r>
              <a:rPr lang="en-GB" dirty="0" smtClean="0">
                <a:effectLst/>
              </a:rPr>
              <a:t> </a:t>
            </a:r>
            <a:r>
              <a:rPr lang="en-GB" cap="small" dirty="0"/>
              <a:t> </a:t>
            </a:r>
            <a:endParaRPr lang="en-GB" dirty="0"/>
          </a:p>
          <a:p>
            <a:r>
              <a:rPr lang="en-GB" cap="small" dirty="0"/>
              <a:t>Cathy Nutbrown</a:t>
            </a:r>
            <a:r>
              <a:rPr lang="en-GB" dirty="0" smtClean="0">
                <a:effectLst/>
              </a:rPr>
              <a:t> </a:t>
            </a:r>
            <a:endParaRPr lang="en-GB" dirty="0" smtClean="0"/>
          </a:p>
        </p:txBody>
      </p:sp>
    </p:spTree>
    <p:extLst>
      <p:ext uri="{BB962C8B-B14F-4D97-AF65-F5344CB8AC3E}">
        <p14:creationId xmlns="" xmlns:p14="http://schemas.microsoft.com/office/powerpoint/2010/main" val="305571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Discussion point </a:t>
            </a:r>
            <a:endParaRPr lang="en-US" b="1" dirty="0"/>
          </a:p>
        </p:txBody>
      </p:sp>
      <p:sp>
        <p:nvSpPr>
          <p:cNvPr id="3" name="Content Placeholder 2"/>
          <p:cNvSpPr>
            <a:spLocks noGrp="1"/>
          </p:cNvSpPr>
          <p:nvPr>
            <p:ph idx="1"/>
          </p:nvPr>
        </p:nvSpPr>
        <p:spPr>
          <a:solidFill>
            <a:srgbClr val="FFFFFF"/>
          </a:solidFill>
        </p:spPr>
        <p:txBody>
          <a:bodyPr>
            <a:noAutofit/>
          </a:bodyPr>
          <a:lstStyle/>
          <a:p>
            <a:pPr marL="0" indent="0">
              <a:buNone/>
            </a:pPr>
            <a:r>
              <a:rPr lang="en-GB" sz="2800" dirty="0"/>
              <a:t>Issues of self, voice and secrecy have a direct relation to that of interpretation of research voices in any research study, whatever the scale. </a:t>
            </a:r>
            <a:endParaRPr lang="en-GB" sz="2800" dirty="0" smtClean="0"/>
          </a:p>
          <a:p>
            <a:pPr marL="0" indent="0">
              <a:buNone/>
            </a:pPr>
            <a:r>
              <a:rPr lang="en-GB" sz="2800" dirty="0" smtClean="0"/>
              <a:t>Think </a:t>
            </a:r>
            <a:r>
              <a:rPr lang="en-GB" sz="2800" dirty="0"/>
              <a:t>of the people who may participate – in different ways – in your research.</a:t>
            </a:r>
          </a:p>
          <a:p>
            <a:pPr marL="0" indent="0">
              <a:buNone/>
            </a:pPr>
            <a:r>
              <a:rPr lang="en-GB" sz="2800" dirty="0" smtClean="0"/>
              <a:t>Whose </a:t>
            </a:r>
            <a:r>
              <a:rPr lang="en-GB" sz="2800" dirty="0"/>
              <a:t>voices might you want to listen to?</a:t>
            </a:r>
          </a:p>
          <a:p>
            <a:pPr marL="0" indent="0">
              <a:buNone/>
            </a:pPr>
            <a:r>
              <a:rPr lang="en-GB" sz="2800" dirty="0" smtClean="0"/>
              <a:t>What </a:t>
            </a:r>
            <a:r>
              <a:rPr lang="en-GB" sz="2800" dirty="0"/>
              <a:t>are the implications of </a:t>
            </a:r>
            <a:r>
              <a:rPr lang="en-GB" sz="2800" i="1" dirty="0"/>
              <a:t>radical listening </a:t>
            </a:r>
            <a:r>
              <a:rPr lang="en-GB" sz="2800" dirty="0"/>
              <a:t> and ‘giving voice’ to research participants for: your research design; research questions; data collection; </a:t>
            </a:r>
            <a:r>
              <a:rPr lang="en-GB" sz="2800" dirty="0" smtClean="0"/>
              <a:t>interpretation, </a:t>
            </a:r>
            <a:r>
              <a:rPr lang="en-GB" sz="2800" dirty="0"/>
              <a:t>and report?</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48742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Ethics: pause for reflection</a:t>
            </a:r>
            <a:endParaRPr lang="en-GB" dirty="0"/>
          </a:p>
        </p:txBody>
      </p:sp>
      <p:sp>
        <p:nvSpPr>
          <p:cNvPr id="3" name="Content Placeholder 2"/>
          <p:cNvSpPr>
            <a:spLocks noGrp="1"/>
          </p:cNvSpPr>
          <p:nvPr>
            <p:ph idx="1"/>
          </p:nvPr>
        </p:nvSpPr>
        <p:spPr>
          <a:solidFill>
            <a:srgbClr val="FFFFFF"/>
          </a:solidFill>
        </p:spPr>
        <p:txBody>
          <a:bodyPr>
            <a:normAutofit fontScale="70000" lnSpcReduction="20000"/>
          </a:bodyPr>
          <a:lstStyle/>
          <a:p>
            <a:pPr marL="0" indent="0">
              <a:buNone/>
            </a:pPr>
            <a:r>
              <a:rPr lang="en-GB" i="1" dirty="0"/>
              <a:t>Radical listening</a:t>
            </a:r>
            <a:r>
              <a:rPr lang="en-GB" dirty="0"/>
              <a:t> requires researchers not ‘just’ to hear but also to consider what action may result from their listening. What are the ethical processes at work here?</a:t>
            </a:r>
          </a:p>
          <a:p>
            <a:pPr marL="0" indent="0">
              <a:buNone/>
            </a:pPr>
            <a:r>
              <a:rPr lang="en-GB" dirty="0"/>
              <a:t> </a:t>
            </a:r>
          </a:p>
          <a:p>
            <a:pPr marL="0" indent="0">
              <a:buNone/>
            </a:pPr>
            <a:r>
              <a:rPr lang="en-GB" dirty="0"/>
              <a:t>What particular ethical issues arise when researching using the internet?</a:t>
            </a:r>
          </a:p>
          <a:p>
            <a:pPr marL="0" indent="0">
              <a:buNone/>
            </a:pPr>
            <a:endParaRPr lang="en-GB" dirty="0"/>
          </a:p>
          <a:p>
            <a:pPr marL="0" indent="0">
              <a:buNone/>
            </a:pPr>
            <a:r>
              <a:rPr lang="en-GB" dirty="0"/>
              <a:t>How can researchers make ‘faithful’ </a:t>
            </a:r>
            <a:r>
              <a:rPr lang="en-GB" dirty="0" smtClean="0"/>
              <a:t>interpretations </a:t>
            </a:r>
            <a:r>
              <a:rPr lang="en-GB" dirty="0"/>
              <a:t>of what is heard and report their findings with honesty and integrity?</a:t>
            </a:r>
          </a:p>
          <a:p>
            <a:pPr marL="0" indent="0">
              <a:buNone/>
            </a:pPr>
            <a:r>
              <a:rPr lang="en-GB" dirty="0"/>
              <a:t> </a:t>
            </a:r>
          </a:p>
          <a:p>
            <a:pPr marL="0" indent="0">
              <a:buNone/>
            </a:pPr>
            <a:r>
              <a:rPr lang="en-GB" dirty="0"/>
              <a:t>What should be confidential and what should be secret in research?  To what extent is it ethical to keep research secrets? </a:t>
            </a:r>
            <a:r>
              <a:rPr lang="en-GB" dirty="0" smtClean="0"/>
              <a:t>Are </a:t>
            </a:r>
            <a:r>
              <a:rPr lang="en-GB" dirty="0"/>
              <a:t>confidentiality and anonymity always necessary? Might there be occasions when it would not be ethical to withhold identities of research participants? </a:t>
            </a:r>
          </a:p>
          <a:p>
            <a:endParaRPr lang="en-GB"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219827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2-01-05 at 18.45.52.png"/>
          <p:cNvPicPr>
            <a:picLocks noGrp="1" noChangeAspect="1"/>
          </p:cNvPicPr>
          <p:nvPr>
            <p:ph idx="1"/>
          </p:nvPr>
        </p:nvPicPr>
        <p:blipFill>
          <a:blip r:embed="rId2">
            <a:extLst>
              <a:ext uri="{28A0092B-C50C-407E-A947-70E740481C1C}">
                <a14:useLocalDpi xmlns="" xmlns:a14="http://schemas.microsoft.com/office/drawing/2010/main" val="0"/>
              </a:ext>
            </a:extLst>
          </a:blip>
          <a:srcRect l="-63253" r="-63253"/>
          <a:stretch>
            <a:fillRect/>
          </a:stretch>
        </p:blipFill>
        <p:spPr>
          <a:xfrm>
            <a:off x="457200" y="612775"/>
            <a:ext cx="8229600" cy="4525963"/>
          </a:xfrm>
        </p:spPr>
      </p:pic>
    </p:spTree>
    <p:extLst>
      <p:ext uri="{BB962C8B-B14F-4D97-AF65-F5344CB8AC3E}">
        <p14:creationId xmlns="" xmlns:p14="http://schemas.microsoft.com/office/powerpoint/2010/main" val="226218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Chapter 4 </a:t>
            </a:r>
            <a:r>
              <a:rPr lang="en-GB" b="1" dirty="0"/>
              <a:t>Listening: </a:t>
            </a:r>
            <a:r>
              <a:rPr lang="en-GB" b="1" dirty="0" smtClean="0"/>
              <a:t>issues </a:t>
            </a:r>
            <a:r>
              <a:rPr lang="en-GB" b="1" dirty="0"/>
              <a:t>of </a:t>
            </a:r>
            <a:r>
              <a:rPr lang="en-GB" b="1" dirty="0" smtClean="0"/>
              <a:t>voice</a:t>
            </a:r>
            <a:endParaRPr lang="en-US" b="1" dirty="0"/>
          </a:p>
        </p:txBody>
      </p:sp>
      <p:sp>
        <p:nvSpPr>
          <p:cNvPr id="3" name="Content Placeholder 2"/>
          <p:cNvSpPr>
            <a:spLocks noGrp="1"/>
          </p:cNvSpPr>
          <p:nvPr>
            <p:ph idx="1"/>
          </p:nvPr>
        </p:nvSpPr>
        <p:spPr>
          <a:solidFill>
            <a:schemeClr val="tx2">
              <a:lumMod val="60000"/>
              <a:lumOff val="40000"/>
            </a:schemeClr>
          </a:solidFill>
        </p:spPr>
        <p:txBody>
          <a:bodyPr/>
          <a:lstStyle/>
          <a:p>
            <a:pPr marL="0" indent="0">
              <a:buNone/>
            </a:pPr>
            <a:r>
              <a:rPr lang="en-GB" b="1" i="1" dirty="0"/>
              <a:t>Radical listening</a:t>
            </a:r>
            <a:r>
              <a:rPr lang="en-GB" b="1" dirty="0"/>
              <a:t> – as opposed to merely hearing – is the </a:t>
            </a:r>
            <a:r>
              <a:rPr lang="en-GB" b="1" dirty="0" smtClean="0"/>
              <a:t>interpretative </a:t>
            </a:r>
            <a:r>
              <a:rPr lang="en-GB" b="1" dirty="0"/>
              <a:t>and critical means through which ‘voice’ is noticed. </a:t>
            </a:r>
            <a:r>
              <a:rPr lang="en-GB" b="1" i="1" dirty="0"/>
              <a:t>Radical </a:t>
            </a:r>
            <a:r>
              <a:rPr lang="en-GB" b="1" i="1" dirty="0" smtClean="0"/>
              <a:t>listening</a:t>
            </a:r>
            <a:r>
              <a:rPr lang="en-GB" b="1" dirty="0" smtClean="0"/>
              <a:t> </a:t>
            </a:r>
            <a:r>
              <a:rPr lang="en-GB" b="1" dirty="0"/>
              <a:t>also requires researchers not ‘just’ to hear but </a:t>
            </a:r>
            <a:r>
              <a:rPr lang="en-GB" b="1" dirty="0" smtClean="0"/>
              <a:t>to consider </a:t>
            </a:r>
            <a:r>
              <a:rPr lang="en-GB" b="1" dirty="0"/>
              <a:t>what action may result from their listening</a:t>
            </a:r>
            <a:endParaRPr lang="en-GB" dirty="0"/>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9897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 ‘Voice’ and research experience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 </a:t>
            </a:r>
          </a:p>
          <a:p>
            <a:pPr marL="0" indent="0">
              <a:buNone/>
            </a:pPr>
            <a:r>
              <a:rPr lang="en-GB" dirty="0" smtClean="0"/>
              <a:t>Giving </a:t>
            </a:r>
            <a:r>
              <a:rPr lang="en-GB" dirty="0"/>
              <a:t>prominence to ‘voice’ in educational and social science research emphasises our view of social research as </a:t>
            </a:r>
            <a:r>
              <a:rPr lang="en-GB" i="1" dirty="0"/>
              <a:t>positional</a:t>
            </a:r>
            <a:r>
              <a:rPr lang="en-GB" dirty="0"/>
              <a:t> and </a:t>
            </a:r>
            <a:r>
              <a:rPr lang="en-GB" i="1" dirty="0" smtClean="0"/>
              <a:t>political</a:t>
            </a:r>
            <a:r>
              <a:rPr lang="en-GB" dirty="0" smtClean="0"/>
              <a:t>. </a:t>
            </a:r>
          </a:p>
          <a:p>
            <a:pPr marL="0" indent="0">
              <a:buNone/>
            </a:pPr>
            <a:r>
              <a:rPr lang="en-GB" dirty="0" smtClean="0"/>
              <a:t>‘Method</a:t>
            </a:r>
            <a:r>
              <a:rPr lang="en-GB" dirty="0"/>
              <a:t>’ </a:t>
            </a:r>
            <a:r>
              <a:rPr lang="en-GB" dirty="0" smtClean="0"/>
              <a:t>must, in such studies, serve </a:t>
            </a:r>
            <a:r>
              <a:rPr lang="en-GB" dirty="0"/>
              <a:t>the research task of </a:t>
            </a:r>
            <a:r>
              <a:rPr lang="en-GB" dirty="0" smtClean="0"/>
              <a:t>‘giving voice’ </a:t>
            </a:r>
            <a:r>
              <a:rPr lang="en-GB" dirty="0"/>
              <a:t>to a group of research participants and incorporating the researcher’s voice within that </a:t>
            </a:r>
            <a:r>
              <a:rPr lang="en-GB" dirty="0" smtClean="0"/>
              <a:t>experience. </a:t>
            </a:r>
            <a:endParaRPr lang="en-GB" dirty="0"/>
          </a:p>
          <a:p>
            <a:pPr marL="0" indent="0">
              <a:buNone/>
            </a:pPr>
            <a:r>
              <a:rPr lang="en-GB" dirty="0"/>
              <a:t> </a:t>
            </a:r>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245078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The voices of research participants</a:t>
            </a:r>
            <a:endParaRPr lang="en-GB" dirty="0"/>
          </a:p>
        </p:txBody>
      </p:sp>
      <p:sp>
        <p:nvSpPr>
          <p:cNvPr id="3" name="Content Placeholder 2"/>
          <p:cNvSpPr>
            <a:spLocks noGrp="1"/>
          </p:cNvSpPr>
          <p:nvPr>
            <p:ph idx="1"/>
          </p:nvPr>
        </p:nvSpPr>
        <p:spPr>
          <a:solidFill>
            <a:srgbClr val="558ED5"/>
          </a:solidFill>
        </p:spPr>
        <p:txBody>
          <a:bodyPr>
            <a:normAutofit/>
          </a:bodyPr>
          <a:lstStyle/>
          <a:p>
            <a:pPr marL="0" indent="0">
              <a:buNone/>
            </a:pPr>
            <a:r>
              <a:rPr lang="en-GB" dirty="0"/>
              <a:t>There has been a growing interest in the representation of  the ‘voices’ of research participants, especially in relation to the acknowledgement of those participants whose voices are often not heard (the young, the old, the abused, the vulnerable and so on). </a:t>
            </a:r>
            <a:r>
              <a:rPr lang="en-GB" dirty="0" smtClean="0"/>
              <a:t>Such studies show how </a:t>
            </a:r>
            <a:r>
              <a:rPr lang="en-GB" dirty="0"/>
              <a:t>researchers need to find new ways of listening, and new interpretations of what counts as ‘voice’. </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243854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‘Voice’</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dirty="0" smtClean="0"/>
              <a:t>‘Voice </a:t>
            </a:r>
            <a:r>
              <a:rPr lang="en-GB" dirty="0"/>
              <a:t>does not itself struggle for rights, but is disposed after rights are established; voice is licensed by these rights. It follows from this view that the task for research is largely one of </a:t>
            </a:r>
            <a:r>
              <a:rPr lang="en-GB" dirty="0" smtClean="0"/>
              <a:t>“turning </a:t>
            </a:r>
            <a:r>
              <a:rPr lang="en-GB" dirty="0"/>
              <a:t>up the </a:t>
            </a:r>
            <a:r>
              <a:rPr lang="en-GB" dirty="0" smtClean="0"/>
              <a:t>volume” </a:t>
            </a:r>
            <a:r>
              <a:rPr lang="en-GB" dirty="0"/>
              <a:t>on the depressed or inaudible </a:t>
            </a:r>
            <a:r>
              <a:rPr lang="en-GB" dirty="0" smtClean="0"/>
              <a:t>voice’.  (Clough 2002: 67)</a:t>
            </a:r>
            <a:endParaRPr lang="en-GB"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132978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Focused conversation as a research method</a:t>
            </a:r>
            <a:endParaRPr lang="en-GB"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smtClean="0"/>
              <a:t>The value </a:t>
            </a:r>
            <a:r>
              <a:rPr lang="en-GB" dirty="0"/>
              <a:t>of </a:t>
            </a:r>
            <a:r>
              <a:rPr lang="en-GB" dirty="0" smtClean="0"/>
              <a:t>focused conversations </a:t>
            </a:r>
            <a:r>
              <a:rPr lang="en-GB" dirty="0"/>
              <a:t>in educational and social science research lies in the process of holding on to the talk, reshaping talk and creating a dynamic where one person allows another’s words to illuminate and sometimes rephrase their own. Inestimable is the process by which the sources of the data become analysts of those data and eventually become the authors of what is written from those processes, and the blurring of boundaries between researcher and </a:t>
            </a:r>
            <a:r>
              <a:rPr lang="en-GB" dirty="0" smtClean="0"/>
              <a:t>researched.</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65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GB" b="1" dirty="0"/>
              <a:t>‘Voice’ and internet-based social </a:t>
            </a:r>
            <a:r>
              <a:rPr lang="en-GB" b="1" dirty="0" smtClean="0"/>
              <a:t>enquiry</a:t>
            </a:r>
            <a:r>
              <a:rPr lang="en-GB" b="1" dirty="0"/>
              <a:t/>
            </a:r>
            <a:br>
              <a:rPr lang="en-GB" b="1" dirty="0"/>
            </a:br>
            <a:endParaRPr lang="en-US" b="1" dirty="0"/>
          </a:p>
        </p:txBody>
      </p:sp>
      <p:sp>
        <p:nvSpPr>
          <p:cNvPr id="3" name="Content Placeholder 2"/>
          <p:cNvSpPr>
            <a:spLocks noGrp="1"/>
          </p:cNvSpPr>
          <p:nvPr>
            <p:ph idx="1"/>
          </p:nvPr>
        </p:nvSpPr>
        <p:spPr>
          <a:solidFill>
            <a:srgbClr val="558ED5"/>
          </a:solidFill>
        </p:spPr>
        <p:txBody>
          <a:bodyPr>
            <a:normAutofit fontScale="85000" lnSpcReduction="20000"/>
          </a:bodyPr>
          <a:lstStyle/>
          <a:p>
            <a:pPr marL="0" indent="0">
              <a:buNone/>
            </a:pPr>
            <a:r>
              <a:rPr lang="en-GB" dirty="0"/>
              <a:t>Just as the invention of the printing press gave rise to more widely accessible information, so too has the internet provided a global explosion of communication. What is different is the speed of communication which is not hindered by geographical location, and the way in which information can ‘go viral’ within seconds of it appearing on sites such as ‘Facebook’ and </a:t>
            </a:r>
            <a:r>
              <a:rPr lang="en-GB" dirty="0" smtClean="0"/>
              <a:t>’YouTube</a:t>
            </a:r>
            <a:r>
              <a:rPr lang="en-GB" dirty="0"/>
              <a:t>’. This presents huge opportunities for </a:t>
            </a:r>
            <a:r>
              <a:rPr lang="en-GB" dirty="0" smtClean="0"/>
              <a:t>researchers. This </a:t>
            </a:r>
            <a:r>
              <a:rPr lang="en-GB" dirty="0"/>
              <a:t>‘explosion’ presents challenges too, and researchers using new technologies need to address the challenges and ethical and moral issues alongside the merits and benefits. </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22125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 ‘Interpretation’ of research voices</a:t>
            </a:r>
            <a:endParaRPr lang="en-GB" dirty="0"/>
          </a:p>
        </p:txBody>
      </p:sp>
      <p:sp>
        <p:nvSpPr>
          <p:cNvPr id="3" name="Content Placeholder 2"/>
          <p:cNvSpPr>
            <a:spLocks noGrp="1"/>
          </p:cNvSpPr>
          <p:nvPr>
            <p:ph idx="1"/>
          </p:nvPr>
        </p:nvSpPr>
        <p:spPr>
          <a:solidFill>
            <a:srgbClr val="558ED5"/>
          </a:solidFill>
        </p:spPr>
        <p:txBody>
          <a:bodyPr>
            <a:normAutofit fontScale="85000" lnSpcReduction="20000"/>
          </a:bodyPr>
          <a:lstStyle/>
          <a:p>
            <a:pPr marL="0" indent="0">
              <a:buNone/>
            </a:pPr>
            <a:r>
              <a:rPr lang="en-GB" dirty="0"/>
              <a:t>There is always an ethical problem surrounding issues of ‘interpretation’. Just how does a researcher make sense of data derived from the voices of others? Numerous texts on research methods set out ‘the method’ and include details of ‘how to’ analyse data. However, it is still a matter (always) of interpretation. Researchers adopt a variety of practices in order to make meaning from the information given to them and garnered in different ways. </a:t>
            </a:r>
            <a:r>
              <a:rPr lang="en-GB" dirty="0" smtClean="0"/>
              <a:t>The </a:t>
            </a:r>
            <a:r>
              <a:rPr lang="en-GB" dirty="0"/>
              <a:t>interpretation of research voices is not an issue to be confined to purely qualitative or ethnographic research. The important point here is ‘faithful’ interpretation of what is heard, arising from </a:t>
            </a:r>
            <a:r>
              <a:rPr lang="en-GB" i="1" dirty="0"/>
              <a:t>radical listening</a:t>
            </a:r>
            <a:r>
              <a:rPr lang="en-GB" dirty="0"/>
              <a:t> which has the characteristics of honesty and integrity. </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402195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GB" b="1" dirty="0"/>
              <a:t>Confidentiality or secrecy?</a:t>
            </a:r>
            <a:r>
              <a:rPr lang="en-GB" dirty="0"/>
              <a:t/>
            </a:r>
            <a:br>
              <a:rPr lang="en-GB" dirty="0"/>
            </a:br>
            <a:r>
              <a:rPr lang="en-GB" b="1" dirty="0" smtClean="0"/>
              <a:t> </a:t>
            </a:r>
            <a:endParaRPr lang="en-US" b="1" dirty="0"/>
          </a:p>
        </p:txBody>
      </p:sp>
      <p:sp>
        <p:nvSpPr>
          <p:cNvPr id="3" name="Content Placeholder 2"/>
          <p:cNvSpPr>
            <a:spLocks noGrp="1"/>
          </p:cNvSpPr>
          <p:nvPr>
            <p:ph idx="1"/>
          </p:nvPr>
        </p:nvSpPr>
        <p:spPr>
          <a:solidFill>
            <a:schemeClr val="bg1"/>
          </a:solidFill>
        </p:spPr>
        <p:txBody>
          <a:bodyPr/>
          <a:lstStyle/>
          <a:p>
            <a:pPr marL="0" indent="0">
              <a:buNone/>
            </a:pPr>
            <a:r>
              <a:rPr lang="en-GB" dirty="0"/>
              <a:t>All research must be interrogated for the means by which it ‘protects’ the interests of the participants. </a:t>
            </a:r>
            <a:endParaRPr lang="en-GB" dirty="0" smtClean="0"/>
          </a:p>
          <a:p>
            <a:pPr marL="0" indent="0">
              <a:buNone/>
            </a:pPr>
            <a:r>
              <a:rPr lang="en-GB" dirty="0" smtClean="0"/>
              <a:t>Researchers </a:t>
            </a:r>
            <a:r>
              <a:rPr lang="en-GB" dirty="0"/>
              <a:t>make their own decisions about how their subjects’ ‘confidences’ are protected in the reporting of research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48742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712</Words>
  <Application>Microsoft Office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 Student’s Guide to Methodology  </vt:lpstr>
      <vt:lpstr>Chapter 4 Listening: issues of voice</vt:lpstr>
      <vt:lpstr> ‘Voice’ and research experience</vt:lpstr>
      <vt:lpstr> The voices of research participants</vt:lpstr>
      <vt:lpstr>‘Voice’</vt:lpstr>
      <vt:lpstr>Focused conversation as a research method</vt:lpstr>
      <vt:lpstr>‘Voice’ and internet-based social enquiry </vt:lpstr>
      <vt:lpstr> ‘Interpretation’ of research voices</vt:lpstr>
      <vt:lpstr>Confidentiality or secrecy?  </vt:lpstr>
      <vt:lpstr>Discussion point </vt:lpstr>
      <vt:lpstr>Ethics: pause for reflection</vt:lpstr>
      <vt:lpstr>Slide 12</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Students’ Guide to Methodology  </dc:title>
  <dc:creator>Cathy Nutbrown</dc:creator>
  <cp:lastModifiedBy>nmarshall</cp:lastModifiedBy>
  <cp:revision>14</cp:revision>
  <dcterms:created xsi:type="dcterms:W3CDTF">2012-01-05T18:24:20Z</dcterms:created>
  <dcterms:modified xsi:type="dcterms:W3CDTF">2012-02-10T17:10:25Z</dcterms:modified>
</cp:coreProperties>
</file>