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6" r:id="rId3"/>
    <p:sldId id="259" r:id="rId4"/>
    <p:sldId id="270" r:id="rId5"/>
    <p:sldId id="260" r:id="rId6"/>
    <p:sldId id="261" r:id="rId7"/>
    <p:sldId id="278" r:id="rId8"/>
    <p:sldId id="277" r:id="rId9"/>
    <p:sldId id="262" r:id="rId10"/>
    <p:sldId id="269" r:id="rId11"/>
    <p:sldId id="271" r:id="rId12"/>
    <p:sldId id="272" r:id="rId13"/>
    <p:sldId id="273" r:id="rId14"/>
    <p:sldId id="267" r:id="rId15"/>
    <p:sldId id="268" r:id="rId16"/>
    <p:sldId id="279" r:id="rId17"/>
    <p:sldId id="274" r:id="rId18"/>
    <p:sldId id="266" r:id="rId19"/>
    <p:sldId id="265" r:id="rId20"/>
    <p:sldId id="275" r:id="rId21"/>
    <p:sldId id="276" r:id="rId22"/>
    <p:sldId id="263" r:id="rId2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728" autoAdjust="0"/>
  </p:normalViewPr>
  <p:slideViewPr>
    <p:cSldViewPr>
      <p:cViewPr varScale="1">
        <p:scale>
          <a:sx n="112" d="100"/>
          <a:sy n="112" d="100"/>
        </p:scale>
        <p:origin x="-9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3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C34CD38E-FA9C-4227-9119-71BA116A3F0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00BF5-F8D3-401B-9911-627EDD0B5ECD}" type="slidenum">
              <a:rPr lang="en-GB"/>
              <a:pPr/>
              <a:t>1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31EE5C-8E6D-440B-A62E-ED590230A122}" type="slidenum">
              <a:rPr lang="en-GB"/>
              <a:pPr/>
              <a:t>10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3B5D0-5DB4-4CF3-BED1-66AA2145D507}" type="slidenum">
              <a:rPr lang="en-GB"/>
              <a:pPr/>
              <a:t>11</a:t>
            </a:fld>
            <a:endParaRPr lang="en-GB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F0261-DA47-4E07-B865-0063FFA0C4FC}" type="slidenum">
              <a:rPr lang="en-GB"/>
              <a:pPr/>
              <a:t>12</a:t>
            </a:fld>
            <a:endParaRPr lang="en-GB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10B57-EA5E-40DF-A655-F5A7080BFFD2}" type="slidenum">
              <a:rPr lang="en-GB"/>
              <a:pPr/>
              <a:t>3</a:t>
            </a:fld>
            <a:endParaRPr lang="en-GB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91E92-E442-497C-9B64-97C265E40567}" type="slidenum">
              <a:rPr lang="en-GB"/>
              <a:pPr/>
              <a:t>4</a:t>
            </a:fld>
            <a:endParaRPr lang="en-GB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D38E-FA9C-4227-9119-71BA116A3F0E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0BB2DF-E60F-4E7C-9618-AF4888E75160}" type="slidenum">
              <a:rPr lang="en-GB"/>
              <a:pPr/>
              <a:t>9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876A9-C7E9-46CD-9B2F-7FC54FE9C92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B626E-F351-4C21-BFCF-7D04A2972C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F0F13-E1BD-4220-98E6-DC8580DDE1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CB5B150-0675-4261-A109-3D414B8E61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787AF-14E5-4778-91CB-7A97D8D6778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CA4F2-DE1C-4FAD-9385-76B06579C4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206E6-4C2F-499A-A6EA-568A803EBE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C7F50-5584-403D-A3EF-A8C17F98BF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FB12F-10E4-41C3-8323-1430169064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8A828-61B8-42FF-9ECA-0B08FA1AB2D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81AB5-F838-4B14-BE34-CA414E2A15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BF21C-5424-44DB-A859-27660B21E6F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9FE90233-8026-4D28-9D3D-A503A85EF89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err="1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88224" y="6237312"/>
            <a:ext cx="1905000" cy="457200"/>
          </a:xfrm>
        </p:spPr>
        <p:txBody>
          <a:bodyPr/>
          <a:lstStyle/>
          <a:p>
            <a:fld id="{33A7A812-07A7-466B-AB2B-AE157C80A16E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1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43000" y="457200"/>
            <a:ext cx="7468711" cy="646331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/>
              <a:t>Theoretical Issues in </a:t>
            </a:r>
            <a:r>
              <a:rPr lang="en-GB" sz="3600" b="1" smtClean="0"/>
              <a:t>Psychology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419872" y="1556792"/>
            <a:ext cx="518457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GB" i="1">
              <a:solidFill>
                <a:srgbClr val="FFFF00"/>
              </a:solidFill>
            </a:endParaRP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Philosophy of science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and 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Philosophy of Mind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for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Psychologists</a:t>
            </a:r>
          </a:p>
          <a:p>
            <a:pPr algn="ctr"/>
            <a:endParaRPr lang="en-GB" i="1">
              <a:solidFill>
                <a:srgbClr val="FF5050"/>
              </a:solidFill>
            </a:endParaRPr>
          </a:p>
          <a:p>
            <a:pPr algn="ctr"/>
            <a:endParaRPr lang="en-GB" i="1">
              <a:solidFill>
                <a:srgbClr val="FF505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187624" y="306896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i="1" err="1" smtClean="0"/>
              <a:t>space</a:t>
            </a:r>
            <a:r>
              <a:rPr lang="nl-NL" sz="1800" i="1" smtClean="0"/>
              <a:t> </a:t>
            </a:r>
            <a:r>
              <a:rPr lang="nl-NL" sz="1800" i="1" err="1" smtClean="0"/>
              <a:t>for</a:t>
            </a:r>
            <a:r>
              <a:rPr lang="nl-NL" sz="1800" i="1" smtClean="0"/>
              <a:t> cover</a:t>
            </a:r>
            <a:endParaRPr lang="nl-NL" sz="1800" i="1"/>
          </a:p>
        </p:txBody>
      </p:sp>
      <p:pic>
        <p:nvPicPr>
          <p:cNvPr id="7" name="Afbeelding 6" descr="Tip3_def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773238"/>
            <a:ext cx="35274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err="1">
                <a:solidFill>
                  <a:schemeClr val="bg1">
                    <a:lumMod val="85000"/>
                  </a:schemeClr>
                </a:solidFill>
              </a:rPr>
              <a:t>B&amp;LdeJ</a:t>
            </a:r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4A-7CF3-4E3F-8D3A-C433BDD55819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10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552" y="152400"/>
            <a:ext cx="8136136" cy="76200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3200" smtClean="0">
                <a:solidFill>
                  <a:srgbClr val="FFFF00"/>
                </a:solidFill>
                <a:latin typeface="Arial" charset="0"/>
              </a:rPr>
              <a:t>Modern </a:t>
            </a:r>
            <a:r>
              <a:rPr lang="nl-NL" sz="3200" err="1" smtClean="0">
                <a:solidFill>
                  <a:srgbClr val="FFFF00"/>
                </a:solidFill>
                <a:latin typeface="Arial" charset="0"/>
              </a:rPr>
              <a:t>Hermeneutics</a:t>
            </a:r>
            <a:endParaRPr lang="nl-NL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154988" cy="4505325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More 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than method for text interpretation: all knowledge hermeneutical, i.e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.:</a:t>
            </a:r>
            <a:endParaRPr lang="nl-NL" sz="240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>
                <a:solidFill>
                  <a:schemeClr val="bg1"/>
                </a:solidFill>
                <a:latin typeface="Arial" charset="0"/>
              </a:rPr>
              <a:t> situatedness knower,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prejudices;</a:t>
            </a:r>
            <a:endParaRPr lang="nl-NL" sz="240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>
                <a:solidFill>
                  <a:schemeClr val="bg1"/>
                </a:solidFill>
                <a:latin typeface="Arial" charset="0"/>
              </a:rPr>
              <a:t> no objective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criteria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, no best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interpretation;</a:t>
            </a:r>
            <a:endParaRPr lang="nl-NL" sz="240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>
                <a:solidFill>
                  <a:schemeClr val="bg1"/>
                </a:solidFill>
                <a:latin typeface="Arial" charset="0"/>
              </a:rPr>
              <a:t> language is the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medium;</a:t>
            </a:r>
            <a:endParaRPr lang="nl-NL" sz="240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>
                <a:solidFill>
                  <a:schemeClr val="bg1"/>
                </a:solidFill>
                <a:latin typeface="Arial" charset="0"/>
              </a:rPr>
              <a:t> continuity,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tradition.</a:t>
            </a:r>
            <a:endParaRPr lang="nl-NL" sz="2400">
              <a:solidFill>
                <a:schemeClr val="bg1"/>
              </a:solidFill>
              <a:latin typeface="Arial" charset="0"/>
            </a:endParaRPr>
          </a:p>
          <a:p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Converges 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with post-positivism (Kuhn, Wittgenstein II):</a:t>
            </a:r>
          </a:p>
          <a:p>
            <a:pPr lvl="1">
              <a:buFont typeface="Arial" pitchFamily="34" charset="0"/>
              <a:buChar char="•"/>
            </a:pPr>
            <a:r>
              <a:rPr lang="nl-NL" sz="2400">
                <a:solidFill>
                  <a:schemeClr val="bg1"/>
                </a:solidFill>
                <a:latin typeface="Arial" charset="0"/>
              </a:rPr>
              <a:t> tradition: paradigm, language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game;</a:t>
            </a:r>
            <a:endParaRPr lang="nl-NL" sz="240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>
                <a:solidFill>
                  <a:schemeClr val="bg1"/>
                </a:solidFill>
                <a:latin typeface="Arial" charset="0"/>
              </a:rPr>
              <a:t> form of life: social and contextual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meaning;</a:t>
            </a:r>
            <a:endParaRPr lang="nl-NL" sz="240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>
                <a:solidFill>
                  <a:schemeClr val="bg1"/>
                </a:solidFill>
                <a:latin typeface="Arial" charset="0"/>
              </a:rPr>
              <a:t> situatedness: staying within the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circle.</a:t>
            </a:r>
            <a:endParaRPr lang="nl-NL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F699-C691-475F-BF31-E2F139153858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11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137276" cy="76200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3200" smtClean="0">
                <a:solidFill>
                  <a:srgbClr val="FFFF00"/>
                </a:solidFill>
                <a:latin typeface="Arial" charset="0"/>
              </a:rPr>
              <a:t>Convergence </a:t>
            </a:r>
            <a:r>
              <a:rPr lang="nl-NL" sz="3200">
                <a:solidFill>
                  <a:srgbClr val="FFFF00"/>
                </a:solidFill>
                <a:latin typeface="Arial" charset="0"/>
              </a:rPr>
              <a:t>hermeneutics and Kuhn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151812" cy="38862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6000"/>
              </a:lnSpc>
            </a:pP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Circularity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interpretation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(</a:t>
            </a:r>
            <a:r>
              <a:rPr lang="nl-NL" sz="2800" err="1" smtClean="0">
                <a:solidFill>
                  <a:schemeClr val="bg1"/>
                </a:solidFill>
                <a:latin typeface="Arial" charset="0"/>
              </a:rPr>
              <a:t>Kuhn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nl-NL" sz="2800" err="1" smtClean="0">
                <a:solidFill>
                  <a:schemeClr val="bg1"/>
                </a:solidFill>
                <a:latin typeface="Arial" charset="0"/>
              </a:rPr>
              <a:t>perceptual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training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).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6000"/>
              </a:lnSpc>
            </a:pP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Subjective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contribution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inevitable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(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prejudice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dogmatism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).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6000"/>
              </a:lnSpc>
            </a:pP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Social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influence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(</a:t>
            </a:r>
            <a:r>
              <a:rPr lang="nl-NL" sz="2800" err="1" smtClean="0">
                <a:solidFill>
                  <a:schemeClr val="bg1"/>
                </a:solidFill>
                <a:latin typeface="Arial" charset="0"/>
              </a:rPr>
              <a:t>Wittgenstein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 II: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form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of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life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language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game,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laboratory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).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6000"/>
              </a:lnSpc>
            </a:pP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No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neutral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observation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no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objective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foundation.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6000"/>
              </a:lnSpc>
            </a:pP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Knowledge 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as </a:t>
            </a:r>
            <a:r>
              <a:rPr lang="nl-NL" sz="2800" err="1">
                <a:solidFill>
                  <a:schemeClr val="bg1"/>
                </a:solidFill>
                <a:latin typeface="Arial" charset="0"/>
              </a:rPr>
              <a:t>human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product.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D1AF-B760-4D57-8EB2-95B218E0FDEE}" type="slidenum">
              <a:rPr lang="en-GB"/>
              <a:pPr/>
              <a:t>12</a:t>
            </a:fld>
            <a:endParaRPr lang="en-GB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5791200" cy="91440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fr-FR" sz="3200">
                <a:solidFill>
                  <a:srgbClr val="FFFF00"/>
                </a:solidFill>
                <a:latin typeface="Arial" charset="0"/>
              </a:rPr>
              <a:t>Social constructionism</a:t>
            </a:r>
            <a:br>
              <a:rPr lang="fr-FR" sz="3200">
                <a:solidFill>
                  <a:srgbClr val="FFFF00"/>
                </a:solidFill>
                <a:latin typeface="Arial" charset="0"/>
              </a:rPr>
            </a:br>
            <a:r>
              <a:rPr lang="fr-FR" sz="3200">
                <a:solidFill>
                  <a:srgbClr val="FFFF00"/>
                </a:solidFill>
                <a:latin typeface="Arial" charset="0"/>
              </a:rPr>
              <a:t>K</a:t>
            </a:r>
            <a:r>
              <a:rPr lang="fr-FR" sz="2800">
                <a:solidFill>
                  <a:srgbClr val="FFFF00"/>
                </a:solidFill>
                <a:latin typeface="Arial" charset="0"/>
              </a:rPr>
              <a:t>enneth Gergen</a:t>
            </a:r>
            <a:endParaRPr lang="nl-NL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844824"/>
            <a:ext cx="8915400" cy="4479776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fr-FR" sz="2400" dirty="0" err="1" smtClean="0">
                <a:solidFill>
                  <a:schemeClr val="bg1"/>
                </a:solidFill>
                <a:latin typeface="Arial" charset="0"/>
              </a:rPr>
              <a:t>Relativistic</a:t>
            </a: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conclusions </a:t>
            </a:r>
            <a:r>
              <a:rPr lang="fr-FR" sz="2400" dirty="0" err="1">
                <a:solidFill>
                  <a:schemeClr val="bg1"/>
                </a:solidFill>
                <a:latin typeface="Arial" charset="0"/>
              </a:rPr>
              <a:t>from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post-</a:t>
            </a:r>
            <a:r>
              <a:rPr lang="fr-FR" sz="2400" dirty="0" err="1" smtClean="0">
                <a:solidFill>
                  <a:schemeClr val="bg1"/>
                </a:solidFill>
                <a:latin typeface="Arial" charset="0"/>
              </a:rPr>
              <a:t>positivism</a:t>
            </a: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.</a:t>
            </a:r>
            <a:endParaRPr lang="fr-FR" sz="24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fr-FR" sz="2400" dirty="0" err="1" smtClean="0">
                <a:solidFill>
                  <a:schemeClr val="bg1"/>
                </a:solidFill>
                <a:latin typeface="Arial" charset="0"/>
              </a:rPr>
              <a:t>Knowledge</a:t>
            </a: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and </a:t>
            </a:r>
            <a:r>
              <a:rPr lang="fr-FR" sz="2400" dirty="0" err="1">
                <a:solidFill>
                  <a:schemeClr val="bg1"/>
                </a:solidFill>
                <a:latin typeface="Arial" charset="0"/>
              </a:rPr>
              <a:t>language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 do not </a:t>
            </a:r>
            <a:r>
              <a:rPr lang="fr-FR" sz="2400" dirty="0" err="1" smtClean="0">
                <a:solidFill>
                  <a:schemeClr val="bg1"/>
                </a:solidFill>
                <a:latin typeface="Arial" charset="0"/>
              </a:rPr>
              <a:t>represent</a:t>
            </a:r>
            <a:endParaRPr lang="fr-FR" sz="2400" dirty="0" smtClea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ts val="1800"/>
              </a:spcBef>
              <a:buNone/>
            </a:pP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	reality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but are 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social </a:t>
            </a: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artefacts.</a:t>
            </a:r>
            <a:endParaRPr lang="fr-FR" sz="24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fr-FR" sz="2400" dirty="0" err="1" smtClean="0">
                <a:solidFill>
                  <a:schemeClr val="bg1"/>
                </a:solidFill>
                <a:latin typeface="Arial" charset="0"/>
              </a:rPr>
              <a:t>Theory</a:t>
            </a: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r-FR" sz="2400" dirty="0" err="1">
                <a:solidFill>
                  <a:schemeClr val="bg1"/>
                </a:solidFill>
                <a:latin typeface="Arial" charset="0"/>
              </a:rPr>
              <a:t>is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 part of social </a:t>
            </a:r>
            <a:r>
              <a:rPr lang="fr-FR" sz="2400" dirty="0" err="1">
                <a:solidFill>
                  <a:schemeClr val="bg1"/>
                </a:solidFill>
                <a:latin typeface="Arial" charset="0"/>
              </a:rPr>
              <a:t>game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 (</a:t>
            </a:r>
            <a:r>
              <a:rPr lang="fr-FR" sz="2400" dirty="0" err="1">
                <a:solidFill>
                  <a:schemeClr val="bg1"/>
                </a:solidFill>
                <a:latin typeface="Arial" charset="0"/>
              </a:rPr>
              <a:t>Wittgestein’s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r-FR" sz="2400" dirty="0" err="1">
                <a:solidFill>
                  <a:schemeClr val="bg1"/>
                </a:solidFill>
                <a:latin typeface="Arial" charset="0"/>
              </a:rPr>
              <a:t>language</a:t>
            </a:r>
            <a:r>
              <a:rPr lang="fr-FR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r-FR" sz="2400" dirty="0" err="1">
                <a:solidFill>
                  <a:schemeClr val="bg1"/>
                </a:solidFill>
                <a:latin typeface="Arial" charset="0"/>
              </a:rPr>
              <a:t>game</a:t>
            </a:r>
            <a:r>
              <a:rPr lang="fr-FR" sz="2400" dirty="0" smtClean="0">
                <a:solidFill>
                  <a:schemeClr val="bg1"/>
                </a:solidFill>
                <a:latin typeface="Arial" charset="0"/>
              </a:rPr>
              <a:t>).</a:t>
            </a:r>
            <a:endParaRPr lang="fr-FR" sz="24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Consensus 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instead of correspondence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theory of truth.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Theory 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and concepts are social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constructions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Social  reality 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is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‘negotiable’.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No 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empirical, universal foundations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for  science.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05AF-EC18-4CAE-9997-FC1741209B4B}" type="slidenum">
              <a:rPr lang="en-GB"/>
              <a:pPr/>
              <a:t>13</a:t>
            </a:fld>
            <a:endParaRPr lang="en-GB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528" y="381000"/>
            <a:ext cx="8568952" cy="5889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3200">
                <a:solidFill>
                  <a:srgbClr val="FFFF00"/>
                </a:solidFill>
              </a:rPr>
              <a:t>Gergen on psychology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8658225" cy="4893647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Psychology </a:t>
            </a:r>
            <a:r>
              <a:rPr lang="en-GB" sz="2400"/>
              <a:t>not about the psyche (inner states, character, 	etc), but </a:t>
            </a:r>
            <a:r>
              <a:rPr lang="en-GB" sz="2400" smtClean="0"/>
              <a:t>on </a:t>
            </a:r>
            <a:r>
              <a:rPr lang="en-GB" sz="2400"/>
              <a:t>social </a:t>
            </a:r>
            <a:r>
              <a:rPr lang="en-GB" sz="2400" smtClean="0"/>
              <a:t>relationships.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Not </a:t>
            </a:r>
            <a:r>
              <a:rPr lang="en-GB" sz="2400"/>
              <a:t>understanding of the nature of things (mind), but of social 	</a:t>
            </a:r>
            <a:r>
              <a:rPr lang="en-GB" sz="2400" smtClean="0"/>
              <a:t>processes.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Terms </a:t>
            </a:r>
            <a:r>
              <a:rPr lang="en-GB" sz="2400"/>
              <a:t>for mental processes reflect social processes: 	communication, conflict, </a:t>
            </a:r>
            <a:r>
              <a:rPr lang="en-GB" sz="2400" smtClean="0"/>
              <a:t>negotiation.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Topics </a:t>
            </a:r>
            <a:r>
              <a:rPr lang="en-GB" sz="2400"/>
              <a:t>and concepts are social artefacts, i.e. products of 	historically situated </a:t>
            </a:r>
            <a:r>
              <a:rPr lang="en-GB" sz="2400" smtClean="0"/>
              <a:t>interactions.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Behaviour </a:t>
            </a:r>
            <a:r>
              <a:rPr lang="en-GB" sz="2400"/>
              <a:t>is action embedded in </a:t>
            </a:r>
            <a:r>
              <a:rPr lang="en-GB" sz="2400" smtClean="0"/>
              <a:t>context.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There </a:t>
            </a:r>
            <a:r>
              <a:rPr lang="en-GB" sz="2400"/>
              <a:t>is no one best </a:t>
            </a:r>
            <a:r>
              <a:rPr lang="en-GB" sz="2400" smtClean="0"/>
              <a:t>interpretation.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Psychology’s </a:t>
            </a:r>
            <a:r>
              <a:rPr lang="en-GB" sz="2400"/>
              <a:t>main task: unmasking and deconstructing 	ideology and interests, about democratisation and</a:t>
            </a:r>
          </a:p>
          <a:p>
            <a:r>
              <a:rPr lang="en-GB" sz="2400"/>
              <a:t>	liberating suppressed </a:t>
            </a:r>
            <a:r>
              <a:rPr lang="en-GB" sz="2400" smtClean="0"/>
              <a:t>‘voices’.</a:t>
            </a: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6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BD4F-5F58-4525-8E1E-034C2BE82A69}" type="slidenum">
              <a:rPr lang="en-GB"/>
              <a:pPr/>
              <a:t>14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65125" y="304800"/>
            <a:ext cx="8550275" cy="13827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b="1">
                <a:solidFill>
                  <a:srgbClr val="FFFF00"/>
                </a:solidFill>
              </a:rPr>
              <a:t>Gergen:</a:t>
            </a:r>
            <a:r>
              <a:rPr lang="nl-NL" b="1"/>
              <a:t> </a:t>
            </a:r>
            <a:r>
              <a:rPr lang="nl-NL" b="1" i="1"/>
              <a:t> </a:t>
            </a:r>
            <a:r>
              <a:rPr lang="nl-NL" i="1"/>
              <a:t>Social constructionism views discourse about  the world not as a reflection or map of the world, but as an artefact of  communal exchange.</a:t>
            </a:r>
            <a:endParaRPr lang="nl-NL">
              <a:latin typeface="Times New Roman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534400" cy="18097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b="1">
                <a:solidFill>
                  <a:srgbClr val="FFFF00"/>
                </a:solidFill>
              </a:rPr>
              <a:t>Shotter:</a:t>
            </a:r>
            <a:r>
              <a:rPr lang="nl-NL" b="1"/>
              <a:t> </a:t>
            </a:r>
            <a:r>
              <a:rPr lang="nl-NL" i="1"/>
              <a:t>The basic function of  language is not the </a:t>
            </a:r>
          </a:p>
          <a:p>
            <a:pPr eaLnBrk="0" hangingPunct="0"/>
            <a:r>
              <a:rPr lang="nl-NL" i="1"/>
              <a:t>representation of things in the </a:t>
            </a:r>
            <a:r>
              <a:rPr lang="nl-NL" i="1" smtClean="0"/>
              <a:t>world … It </a:t>
            </a:r>
            <a:r>
              <a:rPr lang="nl-NL" i="1"/>
              <a:t>works to create, sustain and transform various patterns of social relations.</a:t>
            </a:r>
            <a:endParaRPr lang="nl-NL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8534400" cy="26638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b="1">
                <a:solidFill>
                  <a:srgbClr val="FFFF00"/>
                </a:solidFill>
              </a:rPr>
              <a:t>Rorty:</a:t>
            </a:r>
            <a:r>
              <a:rPr lang="nl-NL" b="1"/>
              <a:t> </a:t>
            </a:r>
            <a:r>
              <a:rPr lang="nl-NL" i="1" smtClean="0"/>
              <a:t>Truth </a:t>
            </a:r>
            <a:r>
              <a:rPr lang="nl-NL" i="1"/>
              <a:t>is not a correspondence between language and reality, but is relative to a given language system, and cannot be elevated out of the linguistic </a:t>
            </a:r>
            <a:r>
              <a:rPr lang="nl-NL" i="1" smtClean="0"/>
              <a:t>realm …</a:t>
            </a:r>
            <a:endParaRPr lang="nl-NL" i="1"/>
          </a:p>
          <a:p>
            <a:pPr eaLnBrk="0" hangingPunct="0"/>
            <a:r>
              <a:rPr lang="nl-NL" i="1"/>
              <a:t>Conversation is the ultimate context in which knowledge is to be understood.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A6EA-5D46-48F1-8CB4-EE5D448E1A66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15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55576" y="2057400"/>
            <a:ext cx="7344815" cy="18774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FontTx/>
              <a:buChar char="•"/>
            </a:pPr>
            <a:r>
              <a:rPr lang="nl-NL" sz="3200"/>
              <a:t> </a:t>
            </a:r>
            <a:r>
              <a:rPr lang="nl-NL" smtClean="0"/>
              <a:t>Science </a:t>
            </a:r>
            <a:r>
              <a:rPr lang="nl-NL"/>
              <a:t>is </a:t>
            </a:r>
            <a:r>
              <a:rPr lang="nl-NL" smtClean="0"/>
              <a:t>communication.</a:t>
            </a:r>
            <a:endParaRPr lang="nl-NL"/>
          </a:p>
          <a:p>
            <a:pPr eaLnBrk="0" hangingPunct="0">
              <a:buFontTx/>
              <a:buChar char="•"/>
            </a:pPr>
            <a:r>
              <a:rPr lang="nl-NL"/>
              <a:t> </a:t>
            </a:r>
            <a:r>
              <a:rPr lang="nl-NL" smtClean="0"/>
              <a:t>Communication </a:t>
            </a:r>
            <a:r>
              <a:rPr lang="nl-NL"/>
              <a:t>is </a:t>
            </a:r>
            <a:r>
              <a:rPr lang="nl-NL" err="1"/>
              <a:t>essentially</a:t>
            </a:r>
            <a:r>
              <a:rPr lang="nl-NL"/>
              <a:t> </a:t>
            </a:r>
            <a:r>
              <a:rPr lang="nl-NL" smtClean="0"/>
              <a:t>rhetorical.</a:t>
            </a:r>
            <a:endParaRPr lang="nl-NL"/>
          </a:p>
          <a:p>
            <a:pPr eaLnBrk="0" hangingPunct="0">
              <a:buFontTx/>
              <a:buChar char="•"/>
            </a:pPr>
            <a:r>
              <a:rPr lang="nl-NL"/>
              <a:t> </a:t>
            </a:r>
            <a:r>
              <a:rPr lang="nl-NL" smtClean="0"/>
              <a:t>Science </a:t>
            </a:r>
            <a:r>
              <a:rPr lang="nl-NL"/>
              <a:t>is </a:t>
            </a:r>
            <a:r>
              <a:rPr lang="nl-NL" err="1"/>
              <a:t>an</a:t>
            </a:r>
            <a:r>
              <a:rPr lang="nl-NL"/>
              <a:t> </a:t>
            </a:r>
            <a:r>
              <a:rPr lang="nl-NL" err="1"/>
              <a:t>intrinsically</a:t>
            </a:r>
            <a:r>
              <a:rPr lang="nl-NL"/>
              <a:t> </a:t>
            </a:r>
            <a:r>
              <a:rPr lang="nl-NL" err="1"/>
              <a:t>rhetorical</a:t>
            </a:r>
            <a:r>
              <a:rPr lang="nl-NL"/>
              <a:t> </a:t>
            </a:r>
            <a:r>
              <a:rPr lang="nl-NL" err="1"/>
              <a:t>or</a:t>
            </a:r>
            <a:r>
              <a:rPr lang="nl-NL"/>
              <a:t> </a:t>
            </a:r>
            <a:endParaRPr lang="nl-NL" smtClean="0"/>
          </a:p>
          <a:p>
            <a:pPr eaLnBrk="0" hangingPunct="0"/>
            <a:r>
              <a:rPr lang="nl-NL" smtClean="0"/>
              <a:t>  persuasive activity.</a:t>
            </a:r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295400" y="914400"/>
            <a:ext cx="6477000" cy="5889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 sz="3200">
                <a:solidFill>
                  <a:srgbClr val="FFFF00"/>
                </a:solidFill>
              </a:rPr>
              <a:t>Billig : science is rhetoric</a:t>
            </a:r>
            <a:endParaRPr lang="en-US" sz="32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B&amp;LdeJ</a:t>
            </a:r>
            <a:endParaRPr lang="en-GB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A828-61B8-42FF-9ECA-0B08FA1AB2D3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Tekstvak 3"/>
          <p:cNvSpPr txBox="1"/>
          <p:nvPr/>
        </p:nvSpPr>
        <p:spPr>
          <a:xfrm>
            <a:off x="107504" y="476672"/>
            <a:ext cx="8856984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3200" smtClean="0">
                <a:solidFill>
                  <a:srgbClr val="FFFF00"/>
                </a:solidFill>
              </a:rPr>
              <a:t>Discursive psychology</a:t>
            </a:r>
            <a:endParaRPr lang="nl-NL" sz="320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07504" y="1412776"/>
            <a:ext cx="8856984" cy="5262979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mtClean="0"/>
              <a:t> People are discursive subjects, they exchange mea-	ningful language.</a:t>
            </a:r>
          </a:p>
          <a:p>
            <a:pPr>
              <a:buFont typeface="Arial" pitchFamily="34" charset="0"/>
              <a:buChar char="•"/>
            </a:pPr>
            <a:r>
              <a:rPr lang="nl-NL" smtClean="0"/>
              <a:t> Explanations not of things and events in the world</a:t>
            </a:r>
          </a:p>
          <a:p>
            <a:r>
              <a:rPr lang="nl-NL" smtClean="0"/>
              <a:t>	but of discourses (conversations, texts).</a:t>
            </a:r>
          </a:p>
          <a:p>
            <a:pPr>
              <a:buFont typeface="Arial" pitchFamily="34" charset="0"/>
              <a:buChar char="•"/>
            </a:pPr>
            <a:r>
              <a:rPr lang="nl-NL" smtClean="0"/>
              <a:t> Priority to ordinary language in defining psycholo-</a:t>
            </a:r>
          </a:p>
          <a:p>
            <a:r>
              <a:rPr lang="nl-NL" smtClean="0"/>
              <a:t>	gical phenomena (emotions, attitudes, perso-</a:t>
            </a:r>
          </a:p>
          <a:p>
            <a:r>
              <a:rPr lang="nl-NL" smtClean="0"/>
              <a:t>	nality, decisions).</a:t>
            </a:r>
          </a:p>
          <a:p>
            <a:pPr>
              <a:buFont typeface="Arial" pitchFamily="34" charset="0"/>
              <a:buChar char="•"/>
            </a:pPr>
            <a:r>
              <a:rPr lang="nl-NL" smtClean="0"/>
              <a:t> These phenomena are not manifestations of hidden</a:t>
            </a:r>
          </a:p>
          <a:p>
            <a:r>
              <a:rPr lang="nl-NL" smtClean="0"/>
              <a:t>	</a:t>
            </a:r>
            <a:r>
              <a:rPr lang="nl-NL" i="1" smtClean="0"/>
              <a:t>im</a:t>
            </a:r>
            <a:r>
              <a:rPr lang="nl-NL" smtClean="0"/>
              <a:t>personal cognitive states (in the 	brain, pro-</a:t>
            </a:r>
          </a:p>
          <a:p>
            <a:r>
              <a:rPr lang="nl-NL" smtClean="0"/>
              <a:t>	grams, representations), but are </a:t>
            </a:r>
            <a:r>
              <a:rPr lang="nl-NL" i="1" smtClean="0"/>
              <a:t>inter</a:t>
            </a:r>
            <a:r>
              <a:rPr lang="nl-NL" smtClean="0"/>
              <a:t>personal </a:t>
            </a:r>
          </a:p>
          <a:p>
            <a:r>
              <a:rPr lang="nl-NL" smtClean="0"/>
              <a:t>	discursive practices (e.g., emotion-talk).</a:t>
            </a:r>
          </a:p>
          <a:p>
            <a:pPr indent="-457200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4736-8258-4AE4-8399-77F59634D180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17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784976" cy="5889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3200">
                <a:solidFill>
                  <a:srgbClr val="FFFF00"/>
                </a:solidFill>
              </a:rPr>
              <a:t>Kinds of relativism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51521" y="1124744"/>
            <a:ext cx="8784976" cy="505798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>
                <a:solidFill>
                  <a:srgbClr val="FFFF00"/>
                </a:solidFill>
              </a:rPr>
              <a:t>Ontological</a:t>
            </a:r>
            <a:r>
              <a:rPr lang="en-GB"/>
              <a:t>: there is no mind-independent </a:t>
            </a:r>
            <a:r>
              <a:rPr lang="en-GB" smtClean="0"/>
              <a:t>world.</a:t>
            </a:r>
            <a:endParaRPr lang="en-GB"/>
          </a:p>
          <a:p>
            <a:pPr>
              <a:spcBef>
                <a:spcPts val="1200"/>
              </a:spcBef>
            </a:pPr>
            <a:r>
              <a:rPr lang="en-GB">
                <a:solidFill>
                  <a:srgbClr val="FFFF00"/>
                </a:solidFill>
              </a:rPr>
              <a:t>Epistemological</a:t>
            </a:r>
            <a:r>
              <a:rPr lang="en-GB"/>
              <a:t>: we cannot know a mind-independent </a:t>
            </a:r>
          </a:p>
          <a:p>
            <a:pPr>
              <a:spcBef>
                <a:spcPts val="1200"/>
              </a:spcBef>
            </a:pPr>
            <a:r>
              <a:rPr lang="en-GB"/>
              <a:t>world even when it </a:t>
            </a:r>
            <a:r>
              <a:rPr lang="en-GB" smtClean="0"/>
              <a:t>existed.</a:t>
            </a:r>
            <a:endParaRPr lang="en-GB"/>
          </a:p>
          <a:p>
            <a:pPr>
              <a:spcBef>
                <a:spcPts val="1200"/>
              </a:spcBef>
            </a:pPr>
            <a:r>
              <a:rPr lang="en-GB">
                <a:solidFill>
                  <a:srgbClr val="FFFF00"/>
                </a:solidFill>
              </a:rPr>
              <a:t>Of truth</a:t>
            </a:r>
            <a:r>
              <a:rPr lang="en-GB"/>
              <a:t>: there is no truth outside human (social) </a:t>
            </a:r>
          </a:p>
          <a:p>
            <a:pPr>
              <a:spcBef>
                <a:spcPts val="1200"/>
              </a:spcBef>
            </a:pPr>
            <a:r>
              <a:rPr lang="en-GB" smtClean="0"/>
              <a:t>Interests.</a:t>
            </a:r>
            <a:endParaRPr lang="en-GB"/>
          </a:p>
          <a:p>
            <a:pPr>
              <a:spcBef>
                <a:spcPts val="1200"/>
              </a:spcBef>
            </a:pPr>
            <a:r>
              <a:rPr lang="en-GB">
                <a:solidFill>
                  <a:srgbClr val="FFFF00"/>
                </a:solidFill>
              </a:rPr>
              <a:t>Of rationality</a:t>
            </a:r>
            <a:r>
              <a:rPr lang="en-GB"/>
              <a:t>: there is no universal standard of </a:t>
            </a:r>
          </a:p>
          <a:p>
            <a:pPr>
              <a:spcBef>
                <a:spcPts val="1200"/>
              </a:spcBef>
            </a:pPr>
            <a:r>
              <a:rPr lang="en-GB"/>
              <a:t>rationality, or rational </a:t>
            </a:r>
            <a:r>
              <a:rPr lang="en-GB" smtClean="0"/>
              <a:t>discource.</a:t>
            </a:r>
            <a:endParaRPr lang="en-GB"/>
          </a:p>
          <a:p>
            <a:pPr>
              <a:spcBef>
                <a:spcPts val="1200"/>
              </a:spcBef>
            </a:pPr>
            <a:r>
              <a:rPr lang="en-GB">
                <a:solidFill>
                  <a:srgbClr val="FFFF00"/>
                </a:solidFill>
              </a:rPr>
              <a:t>Of morality</a:t>
            </a:r>
            <a:r>
              <a:rPr lang="en-GB"/>
              <a:t>: there is no universal standard of </a:t>
            </a:r>
            <a:r>
              <a:rPr lang="en-GB" smtClean="0"/>
              <a:t>morality.</a:t>
            </a:r>
            <a:endParaRPr lang="en-GB"/>
          </a:p>
          <a:p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6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D6E1-4333-426E-B1D6-9BD7EB4CD032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18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971800" y="303213"/>
            <a:ext cx="2924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nl-NL" sz="3200"/>
              <a:t>Problems for...</a:t>
            </a:r>
            <a:r>
              <a:rPr lang="nl-NL" sz="3200">
                <a:solidFill>
                  <a:srgbClr val="FF9933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7504" y="1196752"/>
            <a:ext cx="4427538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nl-NL" sz="2400" smtClean="0">
                <a:solidFill>
                  <a:srgbClr val="FFFF00"/>
                </a:solidFill>
              </a:rPr>
              <a:t>Realism</a:t>
            </a:r>
            <a:endParaRPr lang="nl-NL" sz="2400">
              <a:solidFill>
                <a:srgbClr val="FF9933"/>
              </a:solidFill>
            </a:endParaRPr>
          </a:p>
          <a:p>
            <a:pPr eaLnBrk="0" hangingPunct="0">
              <a:lnSpc>
                <a:spcPct val="150000"/>
              </a:lnSpc>
              <a:buFontTx/>
              <a:buChar char="•"/>
            </a:pPr>
            <a:r>
              <a:rPr lang="nl-NL" sz="2200"/>
              <a:t> </a:t>
            </a:r>
            <a:r>
              <a:rPr lang="nl-NL" sz="2200" smtClean="0"/>
              <a:t>No </a:t>
            </a:r>
            <a:r>
              <a:rPr lang="nl-NL" sz="2200"/>
              <a:t>neutral empirical </a:t>
            </a:r>
            <a:r>
              <a:rPr lang="nl-NL" sz="2200" smtClean="0"/>
              <a:t>data, observations theory-laden.</a:t>
            </a:r>
            <a:endParaRPr lang="nl-NL" sz="2200"/>
          </a:p>
          <a:p>
            <a:pPr eaLnBrk="0" hangingPunct="0">
              <a:lnSpc>
                <a:spcPct val="150000"/>
              </a:lnSpc>
              <a:buClr>
                <a:schemeClr val="bg1"/>
              </a:buClr>
              <a:buFontTx/>
              <a:buChar char="•"/>
            </a:pPr>
            <a:r>
              <a:rPr lang="nl-NL" sz="2200"/>
              <a:t> </a:t>
            </a:r>
            <a:r>
              <a:rPr lang="nl-NL" sz="2200" smtClean="0"/>
              <a:t>No </a:t>
            </a:r>
            <a:r>
              <a:rPr lang="nl-NL" sz="2200"/>
              <a:t>certain </a:t>
            </a:r>
            <a:r>
              <a:rPr lang="nl-NL" sz="2200" smtClean="0"/>
              <a:t>foundations.</a:t>
            </a:r>
            <a:endParaRPr lang="nl-NL" sz="2200"/>
          </a:p>
          <a:p>
            <a:pPr eaLnBrk="0" hangingPunct="0">
              <a:lnSpc>
                <a:spcPct val="150000"/>
              </a:lnSpc>
              <a:buFontTx/>
              <a:buChar char="•"/>
            </a:pPr>
            <a:r>
              <a:rPr lang="nl-NL" sz="2200"/>
              <a:t> </a:t>
            </a:r>
            <a:r>
              <a:rPr lang="nl-NL" sz="2200" smtClean="0"/>
              <a:t>Historical </a:t>
            </a:r>
            <a:r>
              <a:rPr lang="nl-NL" sz="2200"/>
              <a:t>fallibility of theories </a:t>
            </a:r>
            <a:r>
              <a:rPr lang="nl-NL" sz="2200" smtClean="0"/>
              <a:t>(theories, facts are man-made).</a:t>
            </a:r>
          </a:p>
          <a:p>
            <a:pPr eaLnBrk="0" hangingPunct="0">
              <a:lnSpc>
                <a:spcPct val="150000"/>
              </a:lnSpc>
              <a:buClr>
                <a:schemeClr val="bg1"/>
              </a:buClr>
              <a:buFontTx/>
              <a:buChar char="•"/>
            </a:pPr>
            <a:r>
              <a:rPr lang="nl-NL" sz="2200" smtClean="0">
                <a:solidFill>
                  <a:srgbClr val="FFFF00"/>
                </a:solidFill>
              </a:rPr>
              <a:t> </a:t>
            </a:r>
            <a:r>
              <a:rPr lang="nl-NL" sz="2200" smtClean="0">
                <a:solidFill>
                  <a:srgbClr val="FFFFFF"/>
                </a:solidFill>
              </a:rPr>
              <a:t>Science more than theories.</a:t>
            </a:r>
          </a:p>
          <a:p>
            <a:pPr eaLnBrk="0" hangingPunct="0">
              <a:lnSpc>
                <a:spcPct val="150000"/>
              </a:lnSpc>
              <a:buFontTx/>
              <a:buChar char="•"/>
            </a:pPr>
            <a:r>
              <a:rPr lang="nl-NL" sz="2200" smtClean="0">
                <a:solidFill>
                  <a:srgbClr val="FFFFFF"/>
                </a:solidFill>
              </a:rPr>
              <a:t> Correspondence implausible.</a:t>
            </a:r>
            <a:endParaRPr lang="nl-NL" sz="2200">
              <a:solidFill>
                <a:srgbClr val="FFFFFF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0" y="1386173"/>
            <a:ext cx="4495800" cy="373948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spcBef>
                <a:spcPts val="600"/>
              </a:spcBef>
            </a:pPr>
            <a:r>
              <a:rPr lang="nl-NL" sz="2400" smtClean="0">
                <a:solidFill>
                  <a:srgbClr val="C00000"/>
                </a:solidFill>
              </a:rPr>
              <a:t>Relativism</a:t>
            </a:r>
            <a:endParaRPr lang="nl-NL" sz="2400">
              <a:solidFill>
                <a:srgbClr val="C00000"/>
              </a:solidFill>
            </a:endParaRPr>
          </a:p>
          <a:p>
            <a:pPr eaLnBrk="0" hangingPunct="0">
              <a:lnSpc>
                <a:spcPct val="150000"/>
              </a:lnSpc>
              <a:buClr>
                <a:schemeClr val="accent2"/>
              </a:buClr>
              <a:buFont typeface="Arial" pitchFamily="34" charset="0"/>
              <a:buChar char="•"/>
            </a:pPr>
            <a:r>
              <a:rPr lang="nl-NL" sz="2400">
                <a:solidFill>
                  <a:schemeClr val="accent2"/>
                </a:solidFill>
              </a:rPr>
              <a:t> </a:t>
            </a:r>
            <a:r>
              <a:rPr lang="nl-NL" sz="2200" smtClean="0">
                <a:solidFill>
                  <a:schemeClr val="accent2"/>
                </a:solidFill>
              </a:rPr>
              <a:t>Self-defeating.</a:t>
            </a:r>
          </a:p>
          <a:p>
            <a:pPr eaLnBrk="0" hangingPunct="0">
              <a:lnSpc>
                <a:spcPct val="150000"/>
              </a:lnSpc>
              <a:buClr>
                <a:schemeClr val="accent2"/>
              </a:buClr>
              <a:buFont typeface="Arial" pitchFamily="34" charset="0"/>
              <a:buChar char="•"/>
            </a:pPr>
            <a:r>
              <a:rPr lang="nl-NL" sz="2200" smtClean="0">
                <a:solidFill>
                  <a:schemeClr val="accent2"/>
                </a:solidFill>
              </a:rPr>
              <a:t> Relative to what? (nations, cultures, tribes).</a:t>
            </a:r>
            <a:endParaRPr lang="nl-NL" sz="2200">
              <a:solidFill>
                <a:schemeClr val="accent2"/>
              </a:solidFill>
            </a:endParaRPr>
          </a:p>
          <a:p>
            <a:pPr eaLnBrk="0" hangingPunct="0">
              <a:lnSpc>
                <a:spcPct val="150000"/>
              </a:lnSpc>
              <a:buClr>
                <a:schemeClr val="accent2"/>
              </a:buClr>
              <a:buFont typeface="Arial" pitchFamily="34" charset="0"/>
              <a:buChar char="•"/>
            </a:pPr>
            <a:r>
              <a:rPr lang="nl-NL" sz="2200">
                <a:solidFill>
                  <a:schemeClr val="accent2"/>
                </a:solidFill>
              </a:rPr>
              <a:t> </a:t>
            </a:r>
            <a:r>
              <a:rPr lang="nl-NL" sz="2200" smtClean="0">
                <a:solidFill>
                  <a:schemeClr val="accent2"/>
                </a:solidFill>
              </a:rPr>
              <a:t>Incommensurability </a:t>
            </a:r>
            <a:r>
              <a:rPr lang="nl-NL" sz="2200">
                <a:solidFill>
                  <a:schemeClr val="accent2"/>
                </a:solidFill>
              </a:rPr>
              <a:t>not </a:t>
            </a:r>
            <a:r>
              <a:rPr lang="nl-NL" sz="2200" smtClean="0">
                <a:solidFill>
                  <a:schemeClr val="accent2"/>
                </a:solidFill>
              </a:rPr>
              <a:t>plausible.</a:t>
            </a:r>
            <a:endParaRPr lang="nl-NL" sz="2200">
              <a:solidFill>
                <a:schemeClr val="accent2"/>
              </a:solidFill>
            </a:endParaRPr>
          </a:p>
          <a:p>
            <a:pPr eaLnBrk="0" hangingPunct="0">
              <a:lnSpc>
                <a:spcPct val="150000"/>
              </a:lnSpc>
              <a:buClr>
                <a:schemeClr val="accent2"/>
              </a:buClr>
              <a:buFont typeface="Arial" pitchFamily="34" charset="0"/>
              <a:buChar char="•"/>
            </a:pPr>
            <a:r>
              <a:rPr lang="nl-NL" sz="2200">
                <a:solidFill>
                  <a:schemeClr val="accent2"/>
                </a:solidFill>
              </a:rPr>
              <a:t> </a:t>
            </a:r>
            <a:r>
              <a:rPr lang="nl-NL" sz="2200" smtClean="0">
                <a:solidFill>
                  <a:schemeClr val="accent2"/>
                </a:solidFill>
              </a:rPr>
              <a:t>Science </a:t>
            </a:r>
            <a:r>
              <a:rPr lang="nl-NL" sz="2200">
                <a:solidFill>
                  <a:schemeClr val="accent2"/>
                </a:solidFill>
              </a:rPr>
              <a:t>more than </a:t>
            </a:r>
            <a:r>
              <a:rPr lang="nl-NL" sz="2200" smtClean="0">
                <a:solidFill>
                  <a:schemeClr val="accent2"/>
                </a:solidFill>
              </a:rPr>
              <a:t>language. </a:t>
            </a:r>
          </a:p>
          <a:p>
            <a:pPr eaLnBrk="0" hangingPunct="0">
              <a:lnSpc>
                <a:spcPct val="150000"/>
              </a:lnSpc>
              <a:buClr>
                <a:schemeClr val="accent2"/>
              </a:buClr>
              <a:buFont typeface="Arial" pitchFamily="34" charset="0"/>
              <a:buChar char="•"/>
            </a:pPr>
            <a:r>
              <a:rPr lang="nl-NL" sz="22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Consensus problematic.</a:t>
            </a:r>
            <a:endParaRPr lang="nl-NL" sz="220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6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D1F6-CA43-4957-8A16-9786BE21ADD1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19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99592" y="1524000"/>
            <a:ext cx="7704856" cy="24177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nl-NL" sz="3200" smtClean="0"/>
              <a:t>For</a:t>
            </a:r>
            <a:r>
              <a:rPr lang="nl-NL" sz="3200" smtClean="0">
                <a:solidFill>
                  <a:srgbClr val="FFFF00"/>
                </a:solidFill>
              </a:rPr>
              <a:t> </a:t>
            </a:r>
            <a:r>
              <a:rPr lang="nl-NL" sz="3200" err="1">
                <a:solidFill>
                  <a:srgbClr val="FFFF00"/>
                </a:solidFill>
              </a:rPr>
              <a:t>relativism</a:t>
            </a:r>
            <a:r>
              <a:rPr lang="nl-NL" sz="3200">
                <a:solidFill>
                  <a:srgbClr val="FFFF00"/>
                </a:solidFill>
              </a:rPr>
              <a:t>, </a:t>
            </a:r>
            <a:r>
              <a:rPr lang="nl-NL" sz="3200"/>
              <a:t>and </a:t>
            </a:r>
            <a:r>
              <a:rPr lang="nl-NL" sz="3200" err="1"/>
              <a:t>for</a:t>
            </a:r>
            <a:r>
              <a:rPr lang="nl-NL" sz="3200"/>
              <a:t> </a:t>
            </a:r>
            <a:r>
              <a:rPr lang="nl-NL" sz="3200" err="1">
                <a:solidFill>
                  <a:srgbClr val="FFFF00"/>
                </a:solidFill>
              </a:rPr>
              <a:t>realism</a:t>
            </a:r>
            <a:r>
              <a:rPr lang="nl-NL" sz="3200"/>
              <a:t> </a:t>
            </a:r>
            <a:r>
              <a:rPr lang="nl-NL" sz="3200" err="1"/>
              <a:t>also</a:t>
            </a:r>
            <a:r>
              <a:rPr lang="nl-NL" sz="3200"/>
              <a:t>:</a:t>
            </a:r>
          </a:p>
          <a:p>
            <a:pPr algn="ctr" eaLnBrk="0" hangingPunct="0"/>
            <a:r>
              <a:rPr lang="nl-NL" sz="3200" err="1"/>
              <a:t>science</a:t>
            </a:r>
            <a:r>
              <a:rPr lang="nl-NL" sz="3200"/>
              <a:t> is </a:t>
            </a:r>
            <a:r>
              <a:rPr lang="nl-NL" sz="3200" err="1"/>
              <a:t>mainly</a:t>
            </a:r>
            <a:r>
              <a:rPr lang="nl-NL" sz="3200"/>
              <a:t> </a:t>
            </a:r>
            <a:r>
              <a:rPr lang="nl-NL" sz="3200" err="1"/>
              <a:t>theory</a:t>
            </a:r>
            <a:r>
              <a:rPr lang="nl-NL" sz="3200"/>
              <a:t>, </a:t>
            </a:r>
            <a:r>
              <a:rPr lang="nl-NL" sz="3200" err="1"/>
              <a:t>representing</a:t>
            </a:r>
            <a:r>
              <a:rPr lang="nl-NL" sz="3200"/>
              <a:t>, </a:t>
            </a:r>
            <a:r>
              <a:rPr lang="nl-NL" sz="3200" err="1"/>
              <a:t>couched</a:t>
            </a:r>
            <a:r>
              <a:rPr lang="nl-NL" sz="3200"/>
              <a:t> in </a:t>
            </a:r>
            <a:r>
              <a:rPr lang="nl-NL" sz="3200" smtClean="0"/>
              <a:t>language:</a:t>
            </a:r>
            <a:endParaRPr lang="nl-NL" sz="3200"/>
          </a:p>
          <a:p>
            <a:pPr algn="ctr" eaLnBrk="0" hangingPunct="0"/>
            <a:r>
              <a:rPr lang="nl-NL" err="1"/>
              <a:t>realism</a:t>
            </a:r>
            <a:r>
              <a:rPr lang="nl-NL"/>
              <a:t>: </a:t>
            </a:r>
            <a:r>
              <a:rPr lang="nl-NL" err="1"/>
              <a:t>correspondence</a:t>
            </a:r>
            <a:r>
              <a:rPr lang="nl-NL"/>
              <a:t> </a:t>
            </a:r>
            <a:r>
              <a:rPr lang="nl-NL" err="1"/>
              <a:t>with</a:t>
            </a:r>
            <a:r>
              <a:rPr lang="nl-NL"/>
              <a:t> </a:t>
            </a:r>
            <a:r>
              <a:rPr lang="nl-NL" smtClean="0"/>
              <a:t>reality;</a:t>
            </a:r>
          </a:p>
          <a:p>
            <a:pPr algn="ctr" eaLnBrk="0" hangingPunct="0"/>
            <a:r>
              <a:rPr lang="nl-NL" smtClean="0"/>
              <a:t> </a:t>
            </a:r>
            <a:r>
              <a:rPr lang="nl-NL" err="1"/>
              <a:t>relativism</a:t>
            </a:r>
            <a:r>
              <a:rPr lang="nl-NL"/>
              <a:t>: </a:t>
            </a:r>
            <a:r>
              <a:rPr lang="nl-NL" err="1"/>
              <a:t>no</a:t>
            </a:r>
            <a:r>
              <a:rPr lang="nl-NL"/>
              <a:t> </a:t>
            </a:r>
            <a:r>
              <a:rPr lang="nl-NL" err="1"/>
              <a:t>correspondence</a:t>
            </a:r>
            <a:r>
              <a:rPr lang="nl-NL"/>
              <a:t> </a:t>
            </a:r>
            <a:r>
              <a:rPr lang="nl-NL" err="1"/>
              <a:t>with</a:t>
            </a:r>
            <a:r>
              <a:rPr lang="nl-NL"/>
              <a:t> </a:t>
            </a:r>
            <a:r>
              <a:rPr lang="nl-NL" smtClean="0"/>
              <a:t>reality. </a:t>
            </a:r>
            <a:endParaRPr lang="nl-NL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99592" y="3933825"/>
            <a:ext cx="7704856" cy="2051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nl-NL" sz="3200" smtClean="0"/>
              <a:t>For</a:t>
            </a:r>
            <a:r>
              <a:rPr lang="nl-NL" sz="3200" smtClean="0">
                <a:solidFill>
                  <a:srgbClr val="FFFF00"/>
                </a:solidFill>
              </a:rPr>
              <a:t> </a:t>
            </a:r>
            <a:r>
              <a:rPr lang="nl-NL" sz="3200">
                <a:solidFill>
                  <a:srgbClr val="FFFF00"/>
                </a:solidFill>
              </a:rPr>
              <a:t>pragmatism</a:t>
            </a:r>
            <a:r>
              <a:rPr lang="nl-NL" sz="3200"/>
              <a:t>:</a:t>
            </a:r>
          </a:p>
          <a:p>
            <a:pPr algn="ctr" eaLnBrk="0" hangingPunct="0"/>
            <a:r>
              <a:rPr lang="nl-NL" sz="3200"/>
              <a:t>science is not only </a:t>
            </a:r>
            <a:r>
              <a:rPr lang="nl-NL" sz="3200">
                <a:solidFill>
                  <a:srgbClr val="FFFF00"/>
                </a:solidFill>
              </a:rPr>
              <a:t>language</a:t>
            </a:r>
            <a:r>
              <a:rPr lang="nl-NL" sz="3200"/>
              <a:t>, theory, </a:t>
            </a:r>
          </a:p>
          <a:p>
            <a:pPr algn="ctr" eaLnBrk="0" hangingPunct="0"/>
            <a:r>
              <a:rPr lang="nl-NL" sz="3200"/>
              <a:t>but also an </a:t>
            </a:r>
            <a:r>
              <a:rPr lang="nl-NL" sz="3200">
                <a:solidFill>
                  <a:srgbClr val="FFFF00"/>
                </a:solidFill>
              </a:rPr>
              <a:t>activity</a:t>
            </a:r>
            <a:r>
              <a:rPr lang="nl-NL" sz="3200"/>
              <a:t>, intervention, experiments, in the world.</a:t>
            </a:r>
            <a:endParaRPr lang="en-US" sz="320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609600"/>
            <a:ext cx="7691438" cy="5794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FF00"/>
                </a:solidFill>
              </a:rPr>
              <a:t>Theory (language) or Action (intervention)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0A0D-4183-4CD8-93EC-6C4BD821A8A9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2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67544" y="381000"/>
            <a:ext cx="8136904" cy="95410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>
                <a:solidFill>
                  <a:srgbClr val="FFFF00"/>
                </a:solidFill>
              </a:rPr>
              <a:t>Chapter </a:t>
            </a:r>
            <a:r>
              <a:rPr lang="en-GB" smtClean="0">
                <a:solidFill>
                  <a:srgbClr val="FFFF00"/>
                </a:solidFill>
              </a:rPr>
              <a:t>4 </a:t>
            </a:r>
          </a:p>
          <a:p>
            <a:pPr algn="ctr"/>
            <a:r>
              <a:rPr lang="en-GB" i="1" smtClean="0">
                <a:solidFill>
                  <a:srgbClr val="FFFF00"/>
                </a:solidFill>
              </a:rPr>
              <a:t>Philosophy </a:t>
            </a:r>
            <a:r>
              <a:rPr lang="en-GB" i="1">
                <a:solidFill>
                  <a:srgbClr val="FFFF00"/>
                </a:solidFill>
              </a:rPr>
              <a:t>of </a:t>
            </a:r>
            <a:r>
              <a:rPr lang="en-GB" i="1" smtClean="0">
                <a:solidFill>
                  <a:srgbClr val="FFFF00"/>
                </a:solidFill>
              </a:rPr>
              <a:t>science (2)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67544" y="1988840"/>
            <a:ext cx="8136904" cy="3046988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smtClean="0"/>
              <a:t> Doubts about objectivism  </a:t>
            </a:r>
          </a:p>
          <a:p>
            <a:pPr>
              <a:buFontTx/>
              <a:buChar char="•"/>
            </a:pPr>
            <a:r>
              <a:rPr lang="en-GB" sz="2400" smtClean="0"/>
              <a:t> Hermeneutics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Social </a:t>
            </a:r>
            <a:r>
              <a:rPr lang="en-GB" sz="2400" err="1" smtClean="0"/>
              <a:t>constructionism</a:t>
            </a:r>
            <a:r>
              <a:rPr lang="en-GB" sz="2400" smtClean="0"/>
              <a:t> </a:t>
            </a:r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Rhetoric, discursive psychology, psychology as criticism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Realism </a:t>
            </a:r>
            <a:r>
              <a:rPr lang="en-GB" sz="2400"/>
              <a:t>and </a:t>
            </a:r>
            <a:r>
              <a:rPr lang="en-GB" sz="2400" smtClean="0"/>
              <a:t>relativism</a:t>
            </a:r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Revisions of realism</a:t>
            </a:r>
            <a:endParaRPr lang="en-GB" sz="2400"/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Pragmatism</a:t>
            </a:r>
          </a:p>
          <a:p>
            <a:pPr>
              <a:buFontTx/>
              <a:buChar char="•"/>
            </a:pPr>
            <a:r>
              <a:rPr lang="en-GB" sz="2400"/>
              <a:t> </a:t>
            </a:r>
            <a:r>
              <a:rPr lang="en-GB" sz="2400" smtClean="0"/>
              <a:t>Salvaging objective 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8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52D-2DD4-441F-86DA-A030AA0DD93A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20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895600" y="304800"/>
            <a:ext cx="5867400" cy="528638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FFFF00"/>
                </a:solidFill>
              </a:rPr>
              <a:t>American </a:t>
            </a:r>
            <a:r>
              <a:rPr lang="en-GB" smtClean="0">
                <a:solidFill>
                  <a:srgbClr val="FFFF00"/>
                </a:solidFill>
              </a:rPr>
              <a:t>Pragmatism </a:t>
            </a:r>
            <a:r>
              <a:rPr lang="en-GB">
                <a:solidFill>
                  <a:srgbClr val="FFFF00"/>
                </a:solidFill>
              </a:rPr>
              <a:t>in history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95600" y="1371600"/>
            <a:ext cx="5867400" cy="4647426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FFFF00"/>
                </a:solidFill>
              </a:rPr>
              <a:t>Charles S. Peirce </a:t>
            </a:r>
            <a:r>
              <a:rPr lang="en-GB" sz="2400"/>
              <a:t>(1878):</a:t>
            </a:r>
            <a:r>
              <a:rPr lang="en-GB"/>
              <a:t> </a:t>
            </a:r>
            <a:r>
              <a:rPr lang="en-GB" smtClean="0"/>
              <a:t>‘</a:t>
            </a:r>
            <a:r>
              <a:rPr lang="en-GB" sz="2400" i="1" smtClean="0"/>
              <a:t>Thought </a:t>
            </a:r>
            <a:r>
              <a:rPr lang="en-GB" sz="2400" i="1"/>
              <a:t>is essentially</a:t>
            </a:r>
            <a:r>
              <a:rPr lang="en-GB" i="1"/>
              <a:t> </a:t>
            </a:r>
            <a:r>
              <a:rPr lang="en-GB" sz="2400" i="1"/>
              <a:t>an </a:t>
            </a:r>
            <a:r>
              <a:rPr lang="en-GB" sz="2400" i="1" smtClean="0"/>
              <a:t>action’</a:t>
            </a:r>
            <a:r>
              <a:rPr lang="en-GB" sz="2400" smtClean="0"/>
              <a:t>.</a:t>
            </a:r>
            <a:r>
              <a:rPr lang="en-GB" smtClean="0"/>
              <a:t> </a:t>
            </a:r>
            <a:r>
              <a:rPr lang="en-GB" sz="2400" i="1" smtClean="0"/>
              <a:t>‘Belief </a:t>
            </a:r>
            <a:r>
              <a:rPr lang="en-GB" sz="2400" i="1"/>
              <a:t>is a rule for </a:t>
            </a:r>
            <a:r>
              <a:rPr lang="en-GB" sz="2400" i="1" smtClean="0"/>
              <a:t>action’.</a:t>
            </a:r>
            <a:endParaRPr lang="en-GB" sz="2400" i="1"/>
          </a:p>
          <a:p>
            <a:endParaRPr lang="en-GB" sz="2400"/>
          </a:p>
          <a:p>
            <a:r>
              <a:rPr lang="en-GB" sz="2400">
                <a:solidFill>
                  <a:srgbClr val="FFFF00"/>
                </a:solidFill>
              </a:rPr>
              <a:t>William James</a:t>
            </a:r>
            <a:r>
              <a:rPr lang="en-GB" sz="2400"/>
              <a:t> (1907): </a:t>
            </a:r>
            <a:r>
              <a:rPr lang="en-GB" sz="2400" smtClean="0"/>
              <a:t>‘</a:t>
            </a:r>
            <a:r>
              <a:rPr lang="en-GB" sz="2400" i="1" smtClean="0"/>
              <a:t>The </a:t>
            </a:r>
            <a:r>
              <a:rPr lang="en-GB" sz="2400" i="1"/>
              <a:t>possession of true thoughts means the possession of instruments of </a:t>
            </a:r>
            <a:r>
              <a:rPr lang="en-GB" sz="2400" i="1" smtClean="0"/>
              <a:t>action’.</a:t>
            </a:r>
            <a:endParaRPr lang="en-GB" sz="2400" i="1"/>
          </a:p>
          <a:p>
            <a:endParaRPr lang="en-GB" sz="2400" i="1"/>
          </a:p>
          <a:p>
            <a:r>
              <a:rPr lang="en-GB" sz="2400">
                <a:solidFill>
                  <a:srgbClr val="FFFF00"/>
                </a:solidFill>
              </a:rPr>
              <a:t>John Dewey</a:t>
            </a:r>
            <a:r>
              <a:rPr lang="en-GB" sz="2400"/>
              <a:t> (1929): </a:t>
            </a:r>
            <a:r>
              <a:rPr lang="en-GB" sz="2400" smtClean="0"/>
              <a:t>opposing ‘</a:t>
            </a:r>
            <a:r>
              <a:rPr lang="en-GB" sz="2400" i="1" smtClean="0"/>
              <a:t>the </a:t>
            </a:r>
            <a:r>
              <a:rPr lang="en-GB" sz="2400" i="1"/>
              <a:t>spectator theory of </a:t>
            </a:r>
            <a:r>
              <a:rPr lang="en-GB" sz="2400" i="1" smtClean="0"/>
              <a:t>knowledge’: ‘Knowing </a:t>
            </a:r>
            <a:r>
              <a:rPr lang="en-GB" sz="2400" i="1"/>
              <a:t>is </a:t>
            </a:r>
            <a:r>
              <a:rPr lang="en-GB" sz="2400" i="1" smtClean="0"/>
              <a:t>activity ... one </a:t>
            </a:r>
            <a:r>
              <a:rPr lang="en-GB" sz="2400" i="1"/>
              <a:t>kind of interaction which </a:t>
            </a:r>
          </a:p>
          <a:p>
            <a:r>
              <a:rPr lang="en-GB" sz="2400" i="1"/>
              <a:t>goes on in the </a:t>
            </a:r>
            <a:r>
              <a:rPr lang="en-GB" sz="2400" i="1" smtClean="0"/>
              <a:t>world’.</a:t>
            </a:r>
            <a:endParaRPr lang="en-GB" sz="2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8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707A-4B4D-4EA6-BE5F-75F33C064C3B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21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755650" y="333375"/>
            <a:ext cx="7854950" cy="5889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3200"/>
              <a:t>Modern pragmatists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184525" y="1665288"/>
            <a:ext cx="55022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Hilary Putnam </a:t>
            </a:r>
            <a:r>
              <a:rPr lang="en-GB" sz="2000"/>
              <a:t>(1981)</a:t>
            </a:r>
            <a:endParaRPr lang="en-GB" sz="2000">
              <a:solidFill>
                <a:srgbClr val="FFFF00"/>
              </a:solidFill>
            </a:endParaRPr>
          </a:p>
          <a:p>
            <a:r>
              <a:rPr lang="en-GB" i="1" smtClean="0"/>
              <a:t>‘The  </a:t>
            </a:r>
            <a:r>
              <a:rPr lang="en-GB" i="1"/>
              <a:t>mind and the world jointly</a:t>
            </a:r>
          </a:p>
          <a:p>
            <a:r>
              <a:rPr lang="en-GB" i="1"/>
              <a:t>make up the mind and the </a:t>
            </a:r>
            <a:r>
              <a:rPr lang="en-GB" i="1" smtClean="0"/>
              <a:t>world’.</a:t>
            </a:r>
            <a:endParaRPr lang="en-GB" i="1"/>
          </a:p>
          <a:p>
            <a:endParaRPr lang="en-GB" sz="1800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276600" y="3810000"/>
            <a:ext cx="5486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Ian Hacking </a:t>
            </a:r>
            <a:r>
              <a:rPr lang="en-GB" sz="2000"/>
              <a:t>(1983)</a:t>
            </a:r>
          </a:p>
          <a:p>
            <a:r>
              <a:rPr lang="en-GB" i="1" smtClean="0"/>
              <a:t>‘It </a:t>
            </a:r>
            <a:r>
              <a:rPr lang="en-GB" i="1"/>
              <a:t>is not thinking about the world</a:t>
            </a:r>
          </a:p>
          <a:p>
            <a:r>
              <a:rPr lang="en-GB" i="1"/>
              <a:t>but changing it that in the end</a:t>
            </a:r>
          </a:p>
          <a:p>
            <a:r>
              <a:rPr lang="en-GB" i="1"/>
              <a:t>must make us scientific </a:t>
            </a:r>
            <a:r>
              <a:rPr lang="en-GB" i="1" smtClean="0"/>
              <a:t>realists’.</a:t>
            </a:r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1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4F024-0CB1-4CEC-BD23-CFB705B9B552}" type="slidenum">
              <a:rPr lang="en-GB"/>
              <a:pPr/>
              <a:t>22</a:t>
            </a:fld>
            <a:endParaRPr lang="en-GB"/>
          </a:p>
        </p:txBody>
      </p:sp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304800" y="228600"/>
            <a:ext cx="52578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r>
              <a:rPr lang="nl-NL" sz="3200" b="1" smtClean="0">
                <a:solidFill>
                  <a:schemeClr val="accent2"/>
                </a:solidFill>
              </a:rPr>
              <a:t>Realism</a:t>
            </a:r>
            <a:endParaRPr lang="nl-NL" sz="3200" b="1">
              <a:solidFill>
                <a:schemeClr val="accent2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nl-NL" sz="2400" b="1">
                <a:solidFill>
                  <a:schemeClr val="accent2"/>
                </a:solidFill>
              </a:rPr>
              <a:t>correspondence: language</a:t>
            </a:r>
            <a:r>
              <a:rPr lang="nl-NL" sz="2400" b="1">
                <a:solidFill>
                  <a:schemeClr val="accent2"/>
                </a:solidFill>
                <a:sym typeface="Symbol" pitchFamily="18" charset="2"/>
              </a:rPr>
              <a:t></a:t>
            </a:r>
            <a:r>
              <a:rPr lang="nl-NL" sz="2400" b="1">
                <a:solidFill>
                  <a:schemeClr val="accent2"/>
                </a:solidFill>
              </a:rPr>
              <a:t>object</a:t>
            </a:r>
            <a:endParaRPr lang="nl-NL" sz="32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228600" y="4572000"/>
            <a:ext cx="5257800" cy="1219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nl-NL" sz="3200" b="1" smtClean="0">
                <a:solidFill>
                  <a:schemeClr val="accent2"/>
                </a:solidFill>
              </a:rPr>
              <a:t>Relativism</a:t>
            </a:r>
            <a:endParaRPr lang="nl-NL" sz="3200" b="1">
              <a:solidFill>
                <a:schemeClr val="accent2"/>
              </a:solidFill>
            </a:endParaRPr>
          </a:p>
          <a:p>
            <a:pPr algn="ctr" eaLnBrk="0" hangingPunct="0">
              <a:lnSpc>
                <a:spcPct val="80000"/>
              </a:lnSpc>
            </a:pPr>
            <a:r>
              <a:rPr lang="nl-NL" sz="2400" b="1">
                <a:solidFill>
                  <a:schemeClr val="accent2"/>
                </a:solidFill>
              </a:rPr>
              <a:t>coherence / consensus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 sz="2400" b="1">
                <a:solidFill>
                  <a:schemeClr val="accent2"/>
                </a:solidFill>
              </a:rPr>
              <a:t>language is social medium</a:t>
            </a:r>
            <a:endParaRPr lang="nl-NL" sz="3200" b="1">
              <a:solidFill>
                <a:schemeClr val="accent2"/>
              </a:solidFill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28600" y="2286000"/>
            <a:ext cx="53340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nl-NL" sz="3200" b="1" smtClean="0">
                <a:solidFill>
                  <a:schemeClr val="accent2"/>
                </a:solidFill>
              </a:rPr>
              <a:t>Pragmatism</a:t>
            </a:r>
            <a:endParaRPr lang="nl-NL" sz="3200" b="1">
              <a:solidFill>
                <a:schemeClr val="accent2"/>
              </a:solidFill>
            </a:endParaRPr>
          </a:p>
          <a:p>
            <a:pPr algn="ctr" eaLnBrk="0" hangingPunct="0">
              <a:lnSpc>
                <a:spcPct val="80000"/>
              </a:lnSpc>
            </a:pPr>
            <a:r>
              <a:rPr lang="nl-NL" sz="2400" b="1">
                <a:solidFill>
                  <a:schemeClr val="accent2"/>
                </a:solidFill>
              </a:rPr>
              <a:t>theory &amp; action</a:t>
            </a:r>
            <a:endParaRPr lang="nl-NL" sz="32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96000" y="3810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/>
              <a:t>Positivists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400800" y="4648200"/>
            <a:ext cx="23622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nl-NL"/>
              <a:t>Kuhn</a:t>
            </a:r>
          </a:p>
          <a:p>
            <a:pPr algn="ctr" eaLnBrk="0" hangingPunct="0">
              <a:lnSpc>
                <a:spcPct val="90000"/>
              </a:lnSpc>
            </a:pPr>
            <a:r>
              <a:rPr lang="nl-NL"/>
              <a:t>Feyerabend</a:t>
            </a:r>
          </a:p>
          <a:p>
            <a:pPr algn="ctr" eaLnBrk="0" hangingPunct="0">
              <a:lnSpc>
                <a:spcPct val="90000"/>
              </a:lnSpc>
            </a:pPr>
            <a:r>
              <a:rPr lang="nl-NL"/>
              <a:t>Rorty</a:t>
            </a:r>
          </a:p>
          <a:p>
            <a:pPr algn="ctr" eaLnBrk="0" hangingPunct="0"/>
            <a:r>
              <a:rPr lang="nl-NL"/>
              <a:t>Gergen</a:t>
            </a:r>
            <a:endParaRPr lang="nl-NL" sz="2400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858000" y="2279650"/>
            <a:ext cx="1471613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nl-NL"/>
              <a:t>Putnam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/>
              <a:t>Hacking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/>
              <a:t>Rouse</a:t>
            </a:r>
            <a:endParaRPr lang="nl-NL" sz="2400">
              <a:latin typeface="Times New Roman" pitchFamily="18" charset="0"/>
            </a:endParaRP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1371600" y="1295400"/>
            <a:ext cx="41910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nl-NL" sz="2400" b="1" smtClean="0">
                <a:solidFill>
                  <a:schemeClr val="accent2"/>
                </a:solidFill>
              </a:rPr>
              <a:t>Realism </a:t>
            </a:r>
            <a:r>
              <a:rPr lang="nl-NL" sz="2400" b="1">
                <a:solidFill>
                  <a:schemeClr val="accent2"/>
                </a:solidFill>
              </a:rPr>
              <a:t>modern style: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 sz="2400" b="1">
                <a:solidFill>
                  <a:schemeClr val="accent2"/>
                </a:solidFill>
              </a:rPr>
              <a:t>scientific realism</a:t>
            </a:r>
            <a:endParaRPr lang="nl-NL" sz="24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553200" y="1289050"/>
            <a:ext cx="200818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nl-NL"/>
              <a:t>Boyd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/>
              <a:t>Churchland</a:t>
            </a:r>
            <a:endParaRPr lang="nl-NL" sz="2400" b="1">
              <a:latin typeface="Times New Roman" pitchFamily="18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705600" y="3657600"/>
            <a:ext cx="1828800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2400"/>
              <a:t>Mach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sz="2400"/>
              <a:t>(Dennett)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1547664" y="5733256"/>
            <a:ext cx="38862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b="1" smtClean="0">
                <a:solidFill>
                  <a:schemeClr val="accent2"/>
                </a:solidFill>
              </a:rPr>
              <a:t>Social-constructionism</a:t>
            </a:r>
            <a:endParaRPr lang="nl-NL" sz="24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228600" y="3581400"/>
            <a:ext cx="52578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nl-NL" sz="2400" b="1" smtClean="0">
                <a:solidFill>
                  <a:schemeClr val="accent2"/>
                </a:solidFill>
              </a:rPr>
              <a:t>Instrumentalism</a:t>
            </a:r>
            <a:endParaRPr lang="nl-NL" sz="2400" b="1">
              <a:solidFill>
                <a:schemeClr val="accent2"/>
              </a:solidFill>
            </a:endParaRPr>
          </a:p>
          <a:p>
            <a:pPr algn="ctr" eaLnBrk="0" hangingPunct="0">
              <a:lnSpc>
                <a:spcPct val="80000"/>
              </a:lnSpc>
            </a:pPr>
            <a:r>
              <a:rPr lang="nl-NL" sz="2400" b="1">
                <a:solidFill>
                  <a:schemeClr val="accent2"/>
                </a:solidFill>
              </a:rPr>
              <a:t>scientific theories are only tools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err="1"/>
              <a:t>B&amp;LdeJ</a:t>
            </a:r>
            <a:endParaRPr lang="en-GB"/>
          </a:p>
        </p:txBody>
      </p:sp>
      <p:sp>
        <p:nvSpPr>
          <p:cNvPr id="22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1CA4-F1B2-4F7F-98C9-AD370FB6FA95}" type="slidenum">
              <a:rPr lang="en-GB"/>
              <a:pPr/>
              <a:t>3</a:t>
            </a:fld>
            <a:endParaRPr lang="en-GB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438400"/>
            <a:ext cx="1981200" cy="5719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nl-NL" sz="2400"/>
              <a:t>Brentano</a:t>
            </a:r>
            <a:r>
              <a:rPr lang="nl-NL" sz="2000"/>
              <a:t>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nl-NL" sz="1800" smtClean="0"/>
              <a:t>1838–1917</a:t>
            </a:r>
            <a:endParaRPr lang="en-US" sz="18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52400" y="5410200"/>
            <a:ext cx="1676400" cy="731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400"/>
              <a:t>Dilthey </a:t>
            </a:r>
            <a:r>
              <a:rPr lang="nl-NL" sz="1800" smtClean="0"/>
              <a:t>1833–1911</a:t>
            </a:r>
            <a:endParaRPr lang="en-US" sz="180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86200" y="3276600"/>
            <a:ext cx="1803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/>
              <a:t>Husserl</a:t>
            </a:r>
          </a:p>
          <a:p>
            <a:pPr algn="ctr"/>
            <a:r>
              <a:rPr lang="en-US" sz="1800" smtClean="0"/>
              <a:t>1859–1938</a:t>
            </a:r>
            <a:endParaRPr lang="nl-NL" sz="180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 flipH="1">
            <a:off x="5715000" y="1219200"/>
            <a:ext cx="3733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>
                <a:latin typeface="Tahoma" pitchFamily="34" charset="0"/>
              </a:rPr>
              <a:t>Phenomenology</a:t>
            </a:r>
            <a:r>
              <a:rPr lang="en-US" sz="2000">
                <a:latin typeface="Tahoma" pitchFamily="34" charset="0"/>
              </a:rPr>
              <a:t>: starts from </a:t>
            </a:r>
            <a:r>
              <a:rPr lang="en-US" sz="2000" smtClean="0">
                <a:latin typeface="Tahoma" pitchFamily="34" charset="0"/>
              </a:rPr>
              <a:t>‘phenomenal’ </a:t>
            </a:r>
            <a:r>
              <a:rPr lang="en-US" sz="2000">
                <a:latin typeface="Tahoma" pitchFamily="34" charset="0"/>
              </a:rPr>
              <a:t>(</a:t>
            </a:r>
            <a:r>
              <a:rPr lang="en-US" sz="2000" smtClean="0">
                <a:latin typeface="Tahoma" pitchFamily="34" charset="0"/>
              </a:rPr>
              <a:t>1</a:t>
            </a:r>
            <a:r>
              <a:rPr lang="en-US" sz="2000" baseline="30000" smtClean="0">
                <a:latin typeface="Tahoma" pitchFamily="34" charset="0"/>
              </a:rPr>
              <a:t>st</a:t>
            </a:r>
            <a:r>
              <a:rPr lang="en-US" sz="2000" smtClean="0">
                <a:latin typeface="Tahoma" pitchFamily="34" charset="0"/>
              </a:rPr>
              <a:t> person) experience</a:t>
            </a:r>
            <a:r>
              <a:rPr lang="en-US" sz="2000">
                <a:latin typeface="Tahoma" pitchFamily="34" charset="0"/>
              </a:rPr>
              <a:t>; description of </a:t>
            </a:r>
          </a:p>
          <a:p>
            <a:r>
              <a:rPr lang="en-US" sz="2000">
                <a:latin typeface="Tahoma" pitchFamily="34" charset="0"/>
              </a:rPr>
              <a:t>life-experience</a:t>
            </a:r>
            <a:endParaRPr lang="nl-NL" sz="2000">
              <a:latin typeface="Tahoma" pitchFamily="34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981200" y="228600"/>
            <a:ext cx="6934200" cy="5286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>
                <a:solidFill>
                  <a:srgbClr val="FFFF00"/>
                </a:solidFill>
                <a:latin typeface="Tahoma" pitchFamily="34" charset="0"/>
              </a:rPr>
              <a:t>Continental philosophy: anti-positivism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835696" y="5013176"/>
            <a:ext cx="359052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/>
              <a:t>Hermeneutic</a:t>
            </a:r>
            <a:r>
              <a:rPr lang="en-US" sz="2000"/>
              <a:t>:</a:t>
            </a:r>
          </a:p>
          <a:p>
            <a:r>
              <a:rPr lang="en-US" sz="2000"/>
              <a:t>reconstruction life-experience,</a:t>
            </a:r>
          </a:p>
          <a:p>
            <a:r>
              <a:rPr lang="nl-NL" sz="2000">
                <a:latin typeface="Tahoma" pitchFamily="34" charset="0"/>
              </a:rPr>
              <a:t>life as (</a:t>
            </a:r>
            <a:r>
              <a:rPr lang="nl-NL" sz="2000" smtClean="0">
                <a:latin typeface="Tahoma" pitchFamily="34" charset="0"/>
              </a:rPr>
              <a:t>con)text, understanding </a:t>
            </a:r>
            <a:r>
              <a:rPr lang="nl-NL" sz="2000">
                <a:latin typeface="Tahoma" pitchFamily="34" charset="0"/>
              </a:rPr>
              <a:t>of meanings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5795963" y="2997200"/>
            <a:ext cx="1368425" cy="6477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1763713" y="1341438"/>
            <a:ext cx="1873250" cy="7921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V="1">
            <a:off x="1828800" y="3733800"/>
            <a:ext cx="5416550" cy="60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676400" y="2286000"/>
            <a:ext cx="251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 err="1"/>
              <a:t>Akt</a:t>
            </a:r>
            <a:r>
              <a:rPr lang="en-US" sz="2000" i="1"/>
              <a:t>-Psychology:</a:t>
            </a:r>
          </a:p>
          <a:p>
            <a:r>
              <a:rPr lang="en-US" sz="2000"/>
              <a:t>mental acts, directed to the world: </a:t>
            </a:r>
            <a:r>
              <a:rPr lang="en-US" sz="2000" smtClean="0"/>
              <a:t>‘intentionality’</a:t>
            </a:r>
            <a:endParaRPr lang="fr-FR" sz="2000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391400" y="4876800"/>
            <a:ext cx="15938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/>
              <a:t>Heidegger</a:t>
            </a:r>
          </a:p>
          <a:p>
            <a:pPr algn="ctr"/>
            <a:r>
              <a:rPr lang="en-US" sz="1800" smtClean="0"/>
              <a:t>1889–1976</a:t>
            </a:r>
            <a:endParaRPr lang="fr-FR" sz="1800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7451725" y="5907088"/>
            <a:ext cx="1455738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2400" err="1"/>
              <a:t>Gadamer</a:t>
            </a:r>
            <a:endParaRPr lang="en-GB" sz="2400"/>
          </a:p>
          <a:p>
            <a:pPr algn="ctr"/>
            <a:r>
              <a:rPr lang="en-GB" sz="1800" smtClean="0"/>
              <a:t>1900–2002 </a:t>
            </a:r>
            <a:endParaRPr lang="en-GB" sz="1800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1828800" y="4495800"/>
            <a:ext cx="3733800" cy="533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6248400" y="4114800"/>
            <a:ext cx="1066800" cy="60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BC88-7ABE-4849-8FF1-FAAC3A0F5E18}" type="slidenum">
              <a:rPr lang="en-GB"/>
              <a:pPr/>
              <a:t>4</a:t>
            </a:fld>
            <a:endParaRPr lang="en-GB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784976" cy="1112168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3200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en-US" sz="3200" smtClean="0">
                <a:solidFill>
                  <a:srgbClr val="FFFF00"/>
                </a:solidFill>
                <a:latin typeface="Arial" charset="0"/>
              </a:rPr>
            </a:br>
            <a:r>
              <a:rPr lang="en-US" sz="3200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en-US" sz="3200" smtClean="0">
                <a:solidFill>
                  <a:srgbClr val="FFFF00"/>
                </a:solidFill>
                <a:latin typeface="Arial" charset="0"/>
              </a:rPr>
            </a:br>
            <a:r>
              <a:rPr lang="en-US" sz="3200" smtClean="0">
                <a:solidFill>
                  <a:srgbClr val="FFFF00"/>
                </a:solidFill>
                <a:latin typeface="Arial" charset="0"/>
              </a:rPr>
              <a:t>Anti-positivism 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in historical </a:t>
            </a:r>
            <a:r>
              <a:rPr lang="en-US" sz="3200" smtClean="0">
                <a:solidFill>
                  <a:srgbClr val="FFFF00"/>
                </a:solidFill>
                <a:latin typeface="Arial" charset="0"/>
              </a:rPr>
              <a:t>Germany</a:t>
            </a:r>
            <a:br>
              <a:rPr lang="en-US" sz="3200" smtClean="0">
                <a:solidFill>
                  <a:srgbClr val="FFFF00"/>
                </a:solidFill>
                <a:latin typeface="Arial" charset="0"/>
              </a:rPr>
            </a:br>
            <a:r>
              <a:rPr lang="en-US" sz="2400" smtClean="0">
                <a:solidFill>
                  <a:srgbClr val="FFFF00"/>
                </a:solidFill>
                <a:latin typeface="Arial" charset="0"/>
              </a:rPr>
              <a:t>German Philosophy 19</a:t>
            </a:r>
            <a:r>
              <a:rPr lang="en-US" sz="2400" baseline="30000" smtClean="0">
                <a:solidFill>
                  <a:srgbClr val="FFFF00"/>
                </a:solidFill>
                <a:latin typeface="Arial" charset="0"/>
              </a:rPr>
              <a:t>th</a:t>
            </a:r>
            <a:r>
              <a:rPr lang="en-US" sz="2400" smtClean="0">
                <a:solidFill>
                  <a:srgbClr val="FFFF00"/>
                </a:solidFill>
                <a:latin typeface="Arial" charset="0"/>
              </a:rPr>
              <a:t> Century: idealism, romanticism</a:t>
            </a:r>
            <a:br>
              <a:rPr lang="en-US" sz="2400" smtClean="0">
                <a:solidFill>
                  <a:srgbClr val="FFFF00"/>
                </a:solidFill>
                <a:latin typeface="Arial" charset="0"/>
              </a:rPr>
            </a:br>
            <a:r>
              <a:rPr lang="en-US" sz="3200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en-US" sz="3200" smtClean="0">
                <a:solidFill>
                  <a:srgbClr val="FFFF00"/>
                </a:solidFill>
                <a:latin typeface="Arial" charset="0"/>
              </a:rPr>
            </a:br>
            <a:endParaRPr lang="nl-NL">
              <a:solidFill>
                <a:srgbClr val="FFFF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84784"/>
            <a:ext cx="8839200" cy="5234136"/>
          </a:xfrm>
          <a:ln w="12700"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Opposing: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Enlightenment (British, French) with its cold rationalism, </a:t>
            </a:r>
            <a:r>
              <a:rPr lang="en-US" sz="2400" err="1">
                <a:solidFill>
                  <a:schemeClr val="bg1"/>
                </a:solidFill>
                <a:latin typeface="Arial" charset="0"/>
              </a:rPr>
              <a:t>elementarism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, positivism/scientism (Comte); idea of progress;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individualism.</a:t>
            </a:r>
            <a:endParaRPr lang="en-US" sz="2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Promoting:  feeling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, intuition, not just intellect; holism, historical relativism, back-to-nature and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pre-Industrial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Revolution; deeper meaning, holistic life experience, not just isolated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facts.</a:t>
            </a:r>
            <a:endParaRPr lang="en-US" sz="2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Endorsing: phenomenology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hermeneutics.</a:t>
            </a:r>
            <a:endParaRPr lang="en-US" sz="24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13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24C2-6927-433F-87AA-F54CFD9441AF}" type="slidenum">
              <a:rPr lang="en-GB"/>
              <a:pPr/>
              <a:t>5</a:t>
            </a:fld>
            <a:endParaRPr lang="en-GB"/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304800" y="260350"/>
            <a:ext cx="4627563" cy="18732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b="1" smtClean="0">
                <a:solidFill>
                  <a:schemeClr val="accent2"/>
                </a:solidFill>
              </a:rPr>
              <a:t>Troubles </a:t>
            </a:r>
            <a:r>
              <a:rPr lang="nl-NL" sz="2400" b="1">
                <a:solidFill>
                  <a:schemeClr val="accent2"/>
                </a:solidFill>
              </a:rPr>
              <a:t>with(in) </a:t>
            </a:r>
          </a:p>
          <a:p>
            <a:pPr algn="ctr" eaLnBrk="0" hangingPunct="0"/>
            <a:r>
              <a:rPr lang="nl-NL" sz="2400" b="1">
                <a:solidFill>
                  <a:schemeClr val="accent2"/>
                </a:solidFill>
              </a:rPr>
              <a:t>logical positivism</a:t>
            </a:r>
          </a:p>
          <a:p>
            <a:pPr algn="ctr" eaLnBrk="0" hangingPunct="0"/>
            <a:r>
              <a:rPr lang="nl-NL" sz="2400" b="1">
                <a:solidFill>
                  <a:schemeClr val="accent2"/>
                </a:solidFill>
              </a:rPr>
              <a:t> (Kuhn, Feyerabend)</a:t>
            </a: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684213" y="2708275"/>
            <a:ext cx="3887787" cy="12969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b="1" smtClean="0"/>
              <a:t>Relativism </a:t>
            </a:r>
            <a:r>
              <a:rPr lang="nl-NL" b="1"/>
              <a:t>and</a:t>
            </a:r>
          </a:p>
          <a:p>
            <a:pPr algn="ctr" eaLnBrk="0" hangingPunct="0"/>
            <a:r>
              <a:rPr lang="nl-NL" b="1"/>
              <a:t>subjectivism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457200" y="4724400"/>
            <a:ext cx="4114800" cy="18732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b="1" smtClean="0">
                <a:solidFill>
                  <a:schemeClr val="accent2"/>
                </a:solidFill>
              </a:rPr>
              <a:t>Continental anti-positivist</a:t>
            </a:r>
            <a:endParaRPr lang="nl-NL" sz="2400" b="1">
              <a:solidFill>
                <a:schemeClr val="accent2"/>
              </a:solidFill>
            </a:endParaRPr>
          </a:p>
          <a:p>
            <a:pPr algn="ctr" eaLnBrk="0" hangingPunct="0"/>
            <a:r>
              <a:rPr lang="nl-NL" sz="2400" b="1">
                <a:solidFill>
                  <a:schemeClr val="accent2"/>
                </a:solidFill>
              </a:rPr>
              <a:t> </a:t>
            </a:r>
            <a:r>
              <a:rPr lang="nl-NL" sz="2400" b="1" smtClean="0">
                <a:solidFill>
                  <a:schemeClr val="accent2"/>
                </a:solidFill>
              </a:rPr>
              <a:t>philosophy</a:t>
            </a:r>
            <a:endParaRPr lang="nl-NL" b="1">
              <a:solidFill>
                <a:schemeClr val="accent2"/>
              </a:solidFill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410200" y="381000"/>
            <a:ext cx="3581400" cy="18097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b="1" smtClean="0"/>
              <a:t>No </a:t>
            </a:r>
            <a:r>
              <a:rPr lang="nl-NL" b="1"/>
              <a:t>independent</a:t>
            </a:r>
          </a:p>
          <a:p>
            <a:pPr eaLnBrk="0" hangingPunct="0"/>
            <a:r>
              <a:rPr lang="nl-NL" b="1"/>
              <a:t>a-historic criterion of truth (i.e., no demarcation)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410200" y="4191000"/>
            <a:ext cx="3586163" cy="9556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b="1" smtClean="0"/>
              <a:t>No </a:t>
            </a:r>
            <a:r>
              <a:rPr lang="nl-NL" b="1"/>
              <a:t>criterion for progress</a:t>
            </a:r>
            <a:endParaRPr lang="nl-NL" sz="240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410200" y="2286000"/>
            <a:ext cx="3581400" cy="181588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b="1" smtClean="0"/>
              <a:t>Prejudices </a:t>
            </a:r>
            <a:r>
              <a:rPr lang="nl-NL" b="1" err="1" smtClean="0"/>
              <a:t>inevitable</a:t>
            </a:r>
            <a:r>
              <a:rPr lang="nl-NL" b="1" smtClean="0"/>
              <a:t>, </a:t>
            </a:r>
            <a:r>
              <a:rPr lang="nl-NL" b="1" err="1" smtClean="0"/>
              <a:t>subject-dependency</a:t>
            </a:r>
            <a:r>
              <a:rPr lang="nl-NL" b="1" smtClean="0"/>
              <a:t>,</a:t>
            </a:r>
            <a:endParaRPr lang="nl-NL" b="1"/>
          </a:p>
          <a:p>
            <a:pPr eaLnBrk="0" hangingPunct="0"/>
            <a:r>
              <a:rPr lang="nl-NL" b="1" err="1" smtClean="0"/>
              <a:t>no</a:t>
            </a:r>
            <a:r>
              <a:rPr lang="nl-NL" b="1" smtClean="0"/>
              <a:t> </a:t>
            </a:r>
            <a:r>
              <a:rPr lang="nl-NL" b="1" err="1"/>
              <a:t>objectivity</a:t>
            </a:r>
            <a:endParaRPr lang="nl-NL" b="1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410200" y="5257800"/>
            <a:ext cx="3581400" cy="9556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b="1" smtClean="0"/>
              <a:t>No </a:t>
            </a:r>
            <a:r>
              <a:rPr lang="nl-NL" b="1"/>
              <a:t>explaining, </a:t>
            </a:r>
          </a:p>
          <a:p>
            <a:pPr eaLnBrk="0" hangingPunct="0"/>
            <a:r>
              <a:rPr lang="nl-NL" b="1"/>
              <a:t>but </a:t>
            </a:r>
            <a:r>
              <a:rPr lang="nl-NL" b="1" smtClean="0"/>
              <a:t>understanding</a:t>
            </a:r>
            <a:endParaRPr lang="nl-NL" b="1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4572000" y="3357563"/>
            <a:ext cx="685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V="1">
            <a:off x="2555875" y="4076700"/>
            <a:ext cx="0" cy="6477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2555875" y="2060575"/>
            <a:ext cx="0" cy="6477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4E7C-ADB2-4845-A0F4-E3D0D2F9BD78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6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382000" cy="1620416"/>
          </a:xfrm>
          <a:noFill/>
          <a:ln w="12700">
            <a:solidFill>
              <a:srgbClr val="FFFF00"/>
            </a:solidFill>
          </a:ln>
        </p:spPr>
        <p:txBody>
          <a:bodyPr lIns="90488" tIns="44450" rIns="90488" bIns="44450"/>
          <a:lstStyle/>
          <a:p>
            <a:r>
              <a:rPr lang="nl-NL" sz="3200" smtClean="0">
                <a:solidFill>
                  <a:srgbClr val="FFFF00"/>
                </a:solidFill>
                <a:latin typeface="Arial" charset="0"/>
              </a:rPr>
              <a:t>Positivistic explaining</a:t>
            </a:r>
            <a:br>
              <a:rPr lang="nl-NL" sz="3200" smtClean="0">
                <a:solidFill>
                  <a:srgbClr val="FFFF00"/>
                </a:solidFill>
                <a:latin typeface="Arial" charset="0"/>
              </a:rPr>
            </a:br>
            <a:r>
              <a:rPr lang="nl-NL" sz="2000" smtClean="0">
                <a:solidFill>
                  <a:srgbClr val="FFFF00"/>
                </a:solidFill>
                <a:latin typeface="Arial" charset="0"/>
              </a:rPr>
              <a:t>versus</a:t>
            </a:r>
            <a:r>
              <a:rPr lang="nl-NL" sz="320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nl-NL" sz="3200">
                <a:solidFill>
                  <a:srgbClr val="FFFF00"/>
                </a:solidFill>
                <a:latin typeface="Arial" charset="0"/>
              </a:rPr>
              <a:t/>
            </a:r>
            <a:br>
              <a:rPr lang="nl-NL" sz="3200">
                <a:solidFill>
                  <a:srgbClr val="FFFF00"/>
                </a:solidFill>
                <a:latin typeface="Arial" charset="0"/>
              </a:rPr>
            </a:br>
            <a:r>
              <a:rPr lang="nl-NL" sz="3200" smtClean="0">
                <a:solidFill>
                  <a:srgbClr val="FFFF00"/>
                </a:solidFill>
                <a:latin typeface="Arial" charset="0"/>
              </a:rPr>
              <a:t> Hermeneutical </a:t>
            </a:r>
            <a:r>
              <a:rPr lang="nl-NL" sz="3200">
                <a:solidFill>
                  <a:srgbClr val="FFFF00"/>
                </a:solidFill>
                <a:latin typeface="Arial" charset="0"/>
              </a:rPr>
              <a:t>understanding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2126704"/>
            <a:ext cx="3657600" cy="4038600"/>
          </a:xfrm>
          <a:noFill/>
          <a:ln w="38100">
            <a:solidFill>
              <a:schemeClr val="bg1"/>
            </a:solidFill>
          </a:ln>
        </p:spPr>
        <p:txBody>
          <a:bodyPr lIns="90488" tIns="44450" rIns="90488" bIns="44450"/>
          <a:lstStyle/>
          <a:p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Natural 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sciences</a:t>
            </a:r>
          </a:p>
          <a:p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Time-spatial 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events</a:t>
            </a:r>
          </a:p>
          <a:p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Causes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Nomothetic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Explaining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Object/objectivism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Method-centered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825875" y="2174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400">
              <a:solidFill>
                <a:srgbClr val="FF9933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267200" y="2132856"/>
            <a:ext cx="4648200" cy="4083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66"/>
              </a:buClr>
              <a:buFontTx/>
              <a:buChar char="•"/>
            </a:pPr>
            <a:r>
              <a:rPr lang="nl-NL">
                <a:solidFill>
                  <a:srgbClr val="FFFF00"/>
                </a:solidFill>
              </a:rPr>
              <a:t> </a:t>
            </a:r>
            <a:r>
              <a:rPr lang="nl-NL" smtClean="0">
                <a:solidFill>
                  <a:srgbClr val="000066"/>
                </a:solidFill>
              </a:rPr>
              <a:t>Social </a:t>
            </a:r>
            <a:r>
              <a:rPr lang="nl-NL">
                <a:solidFill>
                  <a:srgbClr val="000066"/>
                </a:solidFill>
              </a:rPr>
              <a:t>sciences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nl-NL" sz="2400">
                <a:solidFill>
                  <a:srgbClr val="000066"/>
                </a:solidFill>
              </a:rPr>
              <a:t> </a:t>
            </a:r>
            <a:r>
              <a:rPr lang="nl-NL" smtClean="0">
                <a:solidFill>
                  <a:srgbClr val="000066"/>
                </a:solidFill>
              </a:rPr>
              <a:t>Actions</a:t>
            </a:r>
            <a:endParaRPr lang="nl-NL">
              <a:solidFill>
                <a:srgbClr val="000066"/>
              </a:solidFill>
            </a:endParaRP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nl-NL">
                <a:solidFill>
                  <a:srgbClr val="000066"/>
                </a:solidFill>
              </a:rPr>
              <a:t> </a:t>
            </a:r>
            <a:r>
              <a:rPr lang="nl-NL" smtClean="0">
                <a:solidFill>
                  <a:srgbClr val="000066"/>
                </a:solidFill>
              </a:rPr>
              <a:t>Reasons</a:t>
            </a:r>
            <a:endParaRPr lang="nl-NL">
              <a:solidFill>
                <a:srgbClr val="000066"/>
              </a:solidFill>
            </a:endParaRP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nl-NL">
                <a:solidFill>
                  <a:srgbClr val="000066"/>
                </a:solidFill>
              </a:rPr>
              <a:t> </a:t>
            </a:r>
            <a:r>
              <a:rPr lang="nl-NL" smtClean="0">
                <a:solidFill>
                  <a:srgbClr val="000066"/>
                </a:solidFill>
              </a:rPr>
              <a:t>Idiographical</a:t>
            </a:r>
            <a:endParaRPr lang="nl-NL">
              <a:solidFill>
                <a:srgbClr val="000066"/>
              </a:solidFill>
            </a:endParaRP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nl-NL">
                <a:solidFill>
                  <a:srgbClr val="000066"/>
                </a:solidFill>
              </a:rPr>
              <a:t> </a:t>
            </a:r>
            <a:r>
              <a:rPr lang="nl-NL" smtClean="0">
                <a:solidFill>
                  <a:srgbClr val="000066"/>
                </a:solidFill>
              </a:rPr>
              <a:t>Understanding</a:t>
            </a:r>
            <a:endParaRPr lang="nl-NL">
              <a:solidFill>
                <a:srgbClr val="000066"/>
              </a:solidFill>
            </a:endParaRP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nl-NL">
                <a:solidFill>
                  <a:srgbClr val="000066"/>
                </a:solidFill>
              </a:rPr>
              <a:t> </a:t>
            </a:r>
            <a:r>
              <a:rPr lang="nl-NL" smtClean="0">
                <a:solidFill>
                  <a:srgbClr val="000066"/>
                </a:solidFill>
              </a:rPr>
              <a:t>Subject/subjectivism</a:t>
            </a:r>
            <a:endParaRPr lang="nl-NL">
              <a:solidFill>
                <a:srgbClr val="000066"/>
              </a:solidFill>
            </a:endParaRP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nl-NL">
                <a:solidFill>
                  <a:srgbClr val="000066"/>
                </a:solidFill>
              </a:rPr>
              <a:t> </a:t>
            </a:r>
            <a:r>
              <a:rPr lang="nl-NL" smtClean="0">
                <a:solidFill>
                  <a:srgbClr val="000066"/>
                </a:solidFill>
              </a:rPr>
              <a:t>Context/meaning-centered</a:t>
            </a:r>
            <a:endParaRPr lang="nl-NL">
              <a:solidFill>
                <a:srgbClr val="000066"/>
              </a:solidFill>
            </a:endParaRPr>
          </a:p>
          <a:p>
            <a:pPr eaLnBrk="0" hangingPunct="0">
              <a:lnSpc>
                <a:spcPct val="110000"/>
              </a:lnSpc>
              <a:buFontTx/>
              <a:buChar char="•"/>
            </a:pPr>
            <a:endParaRPr lang="nl-NL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5EB3-DC5F-4DFC-84EE-7E2ABAEA2BC5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7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1981200"/>
            <a:ext cx="7702624" cy="42561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nl-NL" sz="2400" smtClean="0"/>
              <a:t>Originally</a:t>
            </a:r>
            <a:r>
              <a:rPr lang="nl-NL" sz="2400"/>
              <a:t>: method for interpretation of difficult texts (Bible; legal texts</a:t>
            </a:r>
            <a:r>
              <a:rPr lang="nl-NL" sz="2400" smtClean="0"/>
              <a:t>).</a:t>
            </a:r>
            <a:endParaRPr lang="nl-NL" sz="2400"/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sz="2400" err="1"/>
              <a:t>Dilthey</a:t>
            </a:r>
            <a:r>
              <a:rPr lang="en-US" sz="2400"/>
              <a:t> (1900</a:t>
            </a:r>
            <a:r>
              <a:rPr lang="en-US" sz="2400" smtClean="0"/>
              <a:t>): </a:t>
            </a:r>
            <a:r>
              <a:rPr lang="en-US" sz="2400"/>
              <a:t>method for humanities </a:t>
            </a:r>
            <a:r>
              <a:rPr lang="en-US" sz="2400" smtClean="0"/>
              <a:t>(as opposed to explanation </a:t>
            </a:r>
            <a:r>
              <a:rPr lang="en-US" sz="2400"/>
              <a:t>in natural </a:t>
            </a:r>
            <a:r>
              <a:rPr lang="en-US" sz="2400" smtClean="0"/>
              <a:t>sciences).</a:t>
            </a:r>
            <a:endParaRPr lang="en-US" sz="2400"/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sz="2400"/>
              <a:t>Heidegger (1927), </a:t>
            </a:r>
            <a:r>
              <a:rPr lang="en-US" sz="2400" err="1"/>
              <a:t>Gadamer</a:t>
            </a:r>
            <a:r>
              <a:rPr lang="en-US" sz="2400"/>
              <a:t> (1960): general </a:t>
            </a:r>
            <a:r>
              <a:rPr lang="en-US" sz="2400" smtClean="0"/>
              <a:t>metaphysical/epistemological position.</a:t>
            </a:r>
            <a:endParaRPr lang="en-US" sz="24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nl-NL" sz="240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83568" y="827088"/>
            <a:ext cx="7704856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>
                <a:solidFill>
                  <a:srgbClr val="FFFF00"/>
                </a:solidFill>
              </a:rPr>
              <a:t>Hermeneutics historically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17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4E3-1CFA-47B6-BC89-DC7C32877554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8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8914" name="Text Box 1026"/>
          <p:cNvSpPr txBox="1">
            <a:spLocks noChangeArrowheads="1"/>
          </p:cNvSpPr>
          <p:nvPr/>
        </p:nvSpPr>
        <p:spPr bwMode="auto">
          <a:xfrm>
            <a:off x="72653" y="341313"/>
            <a:ext cx="3851275" cy="1457325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nl-NL" i="1"/>
              <a:t>German Hermeneutics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/>
              <a:t>Dilthey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/>
              <a:t>Heidegger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/>
              <a:t>Gadamer</a:t>
            </a:r>
          </a:p>
        </p:txBody>
      </p:sp>
      <p:sp>
        <p:nvSpPr>
          <p:cNvPr id="38915" name="Text Box 1027"/>
          <p:cNvSpPr txBox="1">
            <a:spLocks noChangeArrowheads="1"/>
          </p:cNvSpPr>
          <p:nvPr/>
        </p:nvSpPr>
        <p:spPr bwMode="auto">
          <a:xfrm>
            <a:off x="457200" y="1371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918" name="Text Box 1030"/>
          <p:cNvSpPr txBox="1">
            <a:spLocks noChangeArrowheads="1"/>
          </p:cNvSpPr>
          <p:nvPr/>
        </p:nvSpPr>
        <p:spPr bwMode="auto">
          <a:xfrm>
            <a:off x="2672854" y="3657600"/>
            <a:ext cx="1035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nl-NL"/>
              <a:t>Rorty</a:t>
            </a:r>
            <a:endParaRPr lang="nl-NL">
              <a:latin typeface="Times New Roman" pitchFamily="18" charset="0"/>
            </a:endParaRPr>
          </a:p>
        </p:txBody>
      </p:sp>
      <p:sp>
        <p:nvSpPr>
          <p:cNvPr id="38920" name="Line 1032"/>
          <p:cNvSpPr>
            <a:spLocks noChangeShapeType="1"/>
          </p:cNvSpPr>
          <p:nvPr/>
        </p:nvSpPr>
        <p:spPr bwMode="auto">
          <a:xfrm flipH="1">
            <a:off x="6156176" y="3141663"/>
            <a:ext cx="149" cy="575369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8921" name="Line 1033"/>
          <p:cNvSpPr>
            <a:spLocks noChangeShapeType="1"/>
          </p:cNvSpPr>
          <p:nvPr/>
        </p:nvSpPr>
        <p:spPr bwMode="auto">
          <a:xfrm>
            <a:off x="1908175" y="1844675"/>
            <a:ext cx="863625" cy="1800349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8922" name="Text Box 1034"/>
          <p:cNvSpPr txBox="1">
            <a:spLocks noChangeArrowheads="1"/>
          </p:cNvSpPr>
          <p:nvPr/>
        </p:nvSpPr>
        <p:spPr bwMode="auto">
          <a:xfrm>
            <a:off x="2849042" y="4913313"/>
            <a:ext cx="2659062" cy="145732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nl-NL" i="1"/>
              <a:t>Social-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 i="1"/>
              <a:t>constructionism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/>
              <a:t>Gergen</a:t>
            </a:r>
          </a:p>
          <a:p>
            <a:pPr algn="ctr" eaLnBrk="0" hangingPunct="0">
              <a:lnSpc>
                <a:spcPct val="80000"/>
              </a:lnSpc>
            </a:pPr>
            <a:r>
              <a:rPr lang="nl-NL"/>
              <a:t>Shotter</a:t>
            </a:r>
            <a:endParaRPr lang="nl-NL" sz="2400">
              <a:latin typeface="Times New Roman" pitchFamily="18" charset="0"/>
            </a:endParaRPr>
          </a:p>
        </p:txBody>
      </p:sp>
      <p:sp>
        <p:nvSpPr>
          <p:cNvPr id="38924" name="Line 1036"/>
          <p:cNvSpPr>
            <a:spLocks noChangeShapeType="1"/>
          </p:cNvSpPr>
          <p:nvPr/>
        </p:nvSpPr>
        <p:spPr bwMode="auto">
          <a:xfrm>
            <a:off x="3131840" y="4221088"/>
            <a:ext cx="864096" cy="64807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8927" name="Text Box 1039"/>
          <p:cNvSpPr txBox="1">
            <a:spLocks noChangeArrowheads="1"/>
          </p:cNvSpPr>
          <p:nvPr/>
        </p:nvSpPr>
        <p:spPr bwMode="auto">
          <a:xfrm>
            <a:off x="5508625" y="188913"/>
            <a:ext cx="3568700" cy="1815882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i="1"/>
              <a:t>Analytical Philosophy</a:t>
            </a:r>
          </a:p>
          <a:p>
            <a:pPr algn="ctr" eaLnBrk="0" hangingPunct="0"/>
            <a:r>
              <a:rPr lang="nl-NL" i="1" smtClean="0"/>
              <a:t>Logical Positivism</a:t>
            </a:r>
            <a:endParaRPr lang="nl-NL" smtClean="0"/>
          </a:p>
          <a:p>
            <a:pPr algn="ctr" eaLnBrk="0" hangingPunct="0"/>
            <a:r>
              <a:rPr lang="nl-NL" smtClean="0"/>
              <a:t>Wittgenstein</a:t>
            </a:r>
            <a:endParaRPr lang="nl-NL"/>
          </a:p>
          <a:p>
            <a:pPr algn="ctr" eaLnBrk="0" hangingPunct="0"/>
            <a:r>
              <a:rPr lang="nl-NL"/>
              <a:t>Quine, </a:t>
            </a:r>
            <a:r>
              <a:rPr lang="en-GB" smtClean="0"/>
              <a:t>Sellars</a:t>
            </a:r>
            <a:endParaRPr lang="nl-NL" i="1"/>
          </a:p>
        </p:txBody>
      </p:sp>
      <p:sp>
        <p:nvSpPr>
          <p:cNvPr id="38929" name="Text Box 1041"/>
          <p:cNvSpPr txBox="1">
            <a:spLocks noChangeArrowheads="1"/>
          </p:cNvSpPr>
          <p:nvPr/>
        </p:nvSpPr>
        <p:spPr bwMode="auto">
          <a:xfrm>
            <a:off x="533400" y="3627021"/>
            <a:ext cx="14112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nl-NL" smtClean="0"/>
              <a:t>Taylor</a:t>
            </a:r>
          </a:p>
          <a:p>
            <a:pPr algn="ctr" eaLnBrk="0" hangingPunct="0"/>
            <a:r>
              <a:rPr lang="nl-NL" smtClean="0"/>
              <a:t>Dreyfus</a:t>
            </a:r>
            <a:endParaRPr lang="nl-NL" sz="2400"/>
          </a:p>
        </p:txBody>
      </p:sp>
      <p:sp>
        <p:nvSpPr>
          <p:cNvPr id="38930" name="Line 1042"/>
          <p:cNvSpPr>
            <a:spLocks noChangeShapeType="1"/>
          </p:cNvSpPr>
          <p:nvPr/>
        </p:nvSpPr>
        <p:spPr bwMode="auto">
          <a:xfrm flipH="1">
            <a:off x="1475655" y="1773239"/>
            <a:ext cx="718" cy="194379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8931" name="Text Box 1043"/>
          <p:cNvSpPr txBox="1">
            <a:spLocks noChangeArrowheads="1"/>
          </p:cNvSpPr>
          <p:nvPr/>
        </p:nvSpPr>
        <p:spPr bwMode="auto">
          <a:xfrm>
            <a:off x="5651500" y="3645024"/>
            <a:ext cx="2592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/>
              <a:t>Kuhn</a:t>
            </a:r>
            <a:endParaRPr lang="nl-NL" b="1">
              <a:latin typeface="Times New Roman" pitchFamily="18" charset="0"/>
            </a:endParaRPr>
          </a:p>
        </p:txBody>
      </p:sp>
      <p:sp>
        <p:nvSpPr>
          <p:cNvPr id="38932" name="Line 1044"/>
          <p:cNvSpPr>
            <a:spLocks noChangeShapeType="1"/>
          </p:cNvSpPr>
          <p:nvPr/>
        </p:nvSpPr>
        <p:spPr bwMode="auto">
          <a:xfrm flipH="1">
            <a:off x="4499991" y="4221163"/>
            <a:ext cx="1151506" cy="64799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8938" name="Line 1050"/>
          <p:cNvSpPr>
            <a:spLocks noChangeShapeType="1"/>
          </p:cNvSpPr>
          <p:nvPr/>
        </p:nvSpPr>
        <p:spPr bwMode="auto">
          <a:xfrm flipV="1">
            <a:off x="7164288" y="1988840"/>
            <a:ext cx="0" cy="720154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38941" name="Text Box 1053"/>
          <p:cNvSpPr txBox="1">
            <a:spLocks noChangeArrowheads="1"/>
          </p:cNvSpPr>
          <p:nvPr/>
        </p:nvSpPr>
        <p:spPr bwMode="auto">
          <a:xfrm>
            <a:off x="5795640" y="2636838"/>
            <a:ext cx="295282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mtClean="0"/>
              <a:t>(</a:t>
            </a:r>
            <a:r>
              <a:rPr lang="en-US" i="1" smtClean="0"/>
              <a:t>Post-Positivism</a:t>
            </a:r>
            <a:r>
              <a:rPr lang="en-US" smtClean="0"/>
              <a:t>)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85000"/>
                  </a:schemeClr>
                </a:solidFill>
              </a:rPr>
              <a:t>B&amp;LdeJ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5D7E-58B8-4A61-A326-D7DD32AF43E9}" type="slidenum">
              <a:rPr lang="en-GB">
                <a:solidFill>
                  <a:schemeClr val="bg1">
                    <a:lumMod val="85000"/>
                  </a:schemeClr>
                </a:solidFill>
              </a:rPr>
              <a:pPr/>
              <a:t>9</a:t>
            </a:fld>
            <a:endParaRPr lang="en-GB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33400"/>
            <a:ext cx="8640960" cy="60960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3200">
                <a:solidFill>
                  <a:srgbClr val="FFFF00"/>
                </a:solidFill>
                <a:latin typeface="Arial" charset="0"/>
              </a:rPr>
              <a:t>Hermeneutics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4800" y="1447800"/>
            <a:ext cx="8686800" cy="4108817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buFontTx/>
              <a:buChar char="•"/>
            </a:pPr>
            <a:r>
              <a:rPr lang="nl-NL" sz="2400" smtClean="0"/>
              <a:t> Humans </a:t>
            </a:r>
            <a:r>
              <a:rPr lang="nl-NL" sz="2400"/>
              <a:t>are </a:t>
            </a:r>
            <a:r>
              <a:rPr lang="nl-NL" sz="2400" err="1"/>
              <a:t>historical</a:t>
            </a:r>
            <a:r>
              <a:rPr lang="nl-NL" sz="2400"/>
              <a:t> </a:t>
            </a:r>
            <a:r>
              <a:rPr lang="nl-NL" sz="2400" smtClean="0"/>
              <a:t>beings.</a:t>
            </a:r>
            <a:endParaRPr lang="nl-NL" sz="2400"/>
          </a:p>
          <a:p>
            <a:pPr>
              <a:spcBef>
                <a:spcPts val="1800"/>
              </a:spcBef>
              <a:buFontTx/>
              <a:buChar char="•"/>
            </a:pPr>
            <a:r>
              <a:rPr lang="nl-NL" sz="2400" smtClean="0"/>
              <a:t> Dialogue </a:t>
            </a:r>
            <a:r>
              <a:rPr lang="nl-NL" sz="2400" err="1" smtClean="0"/>
              <a:t>between</a:t>
            </a:r>
            <a:r>
              <a:rPr lang="nl-NL" sz="2400" smtClean="0"/>
              <a:t> researcher </a:t>
            </a:r>
            <a:r>
              <a:rPr lang="nl-NL" sz="2400"/>
              <a:t>and object, </a:t>
            </a:r>
            <a:r>
              <a:rPr lang="nl-NL" sz="2400" err="1"/>
              <a:t>both</a:t>
            </a:r>
            <a:r>
              <a:rPr lang="nl-NL" sz="2400"/>
              <a:t> </a:t>
            </a:r>
            <a:r>
              <a:rPr lang="nl-NL" sz="2400" err="1"/>
              <a:t>change</a:t>
            </a:r>
            <a:r>
              <a:rPr lang="nl-NL" sz="2400"/>
              <a:t>; </a:t>
            </a:r>
            <a:r>
              <a:rPr lang="nl-NL" sz="2400" err="1"/>
              <a:t>meaning</a:t>
            </a:r>
            <a:r>
              <a:rPr lang="nl-NL" sz="2400"/>
              <a:t> of </a:t>
            </a:r>
            <a:r>
              <a:rPr lang="nl-NL" sz="2400" err="1"/>
              <a:t>text</a:t>
            </a:r>
            <a:r>
              <a:rPr lang="nl-NL" sz="2400"/>
              <a:t> </a:t>
            </a:r>
            <a:r>
              <a:rPr lang="nl-NL" sz="2400" err="1"/>
              <a:t>changes</a:t>
            </a:r>
            <a:r>
              <a:rPr lang="nl-NL" sz="2400"/>
              <a:t> </a:t>
            </a:r>
            <a:r>
              <a:rPr lang="nl-NL" sz="2400" err="1"/>
              <a:t>through</a:t>
            </a:r>
            <a:r>
              <a:rPr lang="nl-NL" sz="2400"/>
              <a:t> </a:t>
            </a:r>
            <a:r>
              <a:rPr lang="nl-NL" sz="2400" err="1"/>
              <a:t>history</a:t>
            </a:r>
            <a:r>
              <a:rPr lang="nl-NL" sz="2400"/>
              <a:t>; interpretator </a:t>
            </a:r>
            <a:r>
              <a:rPr lang="nl-NL" sz="2400" err="1"/>
              <a:t>cannot</a:t>
            </a:r>
            <a:r>
              <a:rPr lang="nl-NL" sz="2400"/>
              <a:t> escape </a:t>
            </a:r>
            <a:r>
              <a:rPr lang="nl-NL" sz="2400" err="1"/>
              <a:t>his</a:t>
            </a:r>
            <a:r>
              <a:rPr lang="nl-NL" sz="2400"/>
              <a:t> </a:t>
            </a:r>
            <a:r>
              <a:rPr lang="nl-NL" sz="2400" err="1"/>
              <a:t>own</a:t>
            </a:r>
            <a:r>
              <a:rPr lang="nl-NL" sz="2400"/>
              <a:t> </a:t>
            </a:r>
            <a:r>
              <a:rPr lang="nl-NL" sz="2400" err="1"/>
              <a:t>historical</a:t>
            </a:r>
            <a:r>
              <a:rPr lang="nl-NL" sz="2400"/>
              <a:t> </a:t>
            </a:r>
            <a:r>
              <a:rPr lang="nl-NL" sz="2400" err="1"/>
              <a:t>situation</a:t>
            </a:r>
            <a:r>
              <a:rPr lang="nl-NL" sz="2400"/>
              <a:t> (horizon) and </a:t>
            </a:r>
            <a:r>
              <a:rPr lang="nl-NL" sz="2400" smtClean="0"/>
              <a:t>prejudices.</a:t>
            </a:r>
            <a:endParaRPr lang="nl-NL" sz="2400"/>
          </a:p>
          <a:p>
            <a:pPr>
              <a:spcBef>
                <a:spcPts val="1800"/>
              </a:spcBef>
              <a:buFontTx/>
              <a:buChar char="•"/>
            </a:pPr>
            <a:r>
              <a:rPr lang="nl-NL" sz="2400" smtClean="0"/>
              <a:t> Therefore</a:t>
            </a:r>
            <a:r>
              <a:rPr lang="nl-NL" sz="2400"/>
              <a:t>, </a:t>
            </a:r>
            <a:r>
              <a:rPr lang="nl-NL" sz="2400" err="1"/>
              <a:t>no</a:t>
            </a:r>
            <a:r>
              <a:rPr lang="nl-NL" sz="2400"/>
              <a:t> </a:t>
            </a:r>
            <a:r>
              <a:rPr lang="nl-NL" sz="2400" err="1"/>
              <a:t>fixed</a:t>
            </a:r>
            <a:r>
              <a:rPr lang="nl-NL" sz="2400"/>
              <a:t> object, </a:t>
            </a:r>
            <a:r>
              <a:rPr lang="nl-NL" sz="2400" err="1"/>
              <a:t>no</a:t>
            </a:r>
            <a:r>
              <a:rPr lang="nl-NL" sz="2400"/>
              <a:t> </a:t>
            </a:r>
            <a:r>
              <a:rPr lang="nl-NL" sz="2400" err="1"/>
              <a:t>objectivitity</a:t>
            </a:r>
            <a:r>
              <a:rPr lang="nl-NL" sz="2400"/>
              <a:t>, </a:t>
            </a:r>
            <a:r>
              <a:rPr lang="nl-NL" sz="2400" err="1"/>
              <a:t>no</a:t>
            </a:r>
            <a:r>
              <a:rPr lang="nl-NL" sz="2400"/>
              <a:t> </a:t>
            </a:r>
            <a:r>
              <a:rPr lang="nl-NL" sz="2400" err="1"/>
              <a:t>objective</a:t>
            </a:r>
            <a:r>
              <a:rPr lang="nl-NL" sz="2400"/>
              <a:t> </a:t>
            </a:r>
            <a:r>
              <a:rPr lang="nl-NL" sz="2400" err="1"/>
              <a:t>meaning</a:t>
            </a:r>
            <a:r>
              <a:rPr lang="nl-NL" sz="2400"/>
              <a:t> (</a:t>
            </a:r>
            <a:r>
              <a:rPr lang="nl-NL" sz="2400" err="1"/>
              <a:t>compare</a:t>
            </a:r>
            <a:r>
              <a:rPr lang="nl-NL" sz="2400"/>
              <a:t> art: spectator </a:t>
            </a:r>
            <a:r>
              <a:rPr lang="nl-NL" sz="2400" err="1"/>
              <a:t>changes</a:t>
            </a:r>
            <a:r>
              <a:rPr lang="nl-NL" sz="2400"/>
              <a:t>; </a:t>
            </a:r>
            <a:r>
              <a:rPr lang="nl-NL" sz="2400" err="1"/>
              <a:t>meaning</a:t>
            </a:r>
            <a:r>
              <a:rPr lang="nl-NL" sz="2400"/>
              <a:t> </a:t>
            </a:r>
            <a:r>
              <a:rPr lang="nl-NL" sz="2400" err="1"/>
              <a:t>changes</a:t>
            </a:r>
            <a:r>
              <a:rPr lang="nl-NL" sz="2400" smtClean="0"/>
              <a:t>).</a:t>
            </a:r>
            <a:endParaRPr lang="nl-NL" sz="2400"/>
          </a:p>
          <a:p>
            <a:pPr>
              <a:spcBef>
                <a:spcPts val="1800"/>
              </a:spcBef>
              <a:buFontTx/>
              <a:buChar char="•"/>
            </a:pPr>
            <a:r>
              <a:rPr lang="nl-NL" sz="2400" smtClean="0"/>
              <a:t> Ongoing </a:t>
            </a:r>
            <a:r>
              <a:rPr lang="nl-NL" sz="2400" err="1"/>
              <a:t>interpretation</a:t>
            </a:r>
            <a:r>
              <a:rPr lang="nl-NL" sz="2400"/>
              <a:t>, </a:t>
            </a:r>
            <a:r>
              <a:rPr lang="nl-NL" sz="2400" err="1"/>
              <a:t>no</a:t>
            </a:r>
            <a:r>
              <a:rPr lang="nl-NL" sz="2400"/>
              <a:t> </a:t>
            </a:r>
            <a:r>
              <a:rPr lang="nl-NL" sz="2400" err="1"/>
              <a:t>objective</a:t>
            </a:r>
            <a:r>
              <a:rPr lang="nl-NL" sz="2400"/>
              <a:t> </a:t>
            </a:r>
            <a:r>
              <a:rPr lang="nl-NL" sz="2400" err="1"/>
              <a:t>result</a:t>
            </a:r>
            <a:r>
              <a:rPr lang="nl-NL" sz="2400"/>
              <a:t> </a:t>
            </a:r>
            <a:r>
              <a:rPr lang="nl-NL" sz="2400" err="1"/>
              <a:t>or</a:t>
            </a:r>
            <a:r>
              <a:rPr lang="nl-NL" sz="2400"/>
              <a:t> </a:t>
            </a:r>
            <a:r>
              <a:rPr lang="nl-NL" sz="2400" err="1"/>
              <a:t>final</a:t>
            </a:r>
            <a:r>
              <a:rPr lang="nl-NL" sz="2400"/>
              <a:t> </a:t>
            </a:r>
            <a:r>
              <a:rPr lang="nl-NL" sz="2400" err="1"/>
              <a:t>interpretation</a:t>
            </a:r>
            <a:r>
              <a:rPr lang="nl-NL" sz="2400"/>
              <a:t>, </a:t>
            </a:r>
            <a:r>
              <a:rPr lang="nl-NL" sz="2400" err="1"/>
              <a:t>no</a:t>
            </a:r>
            <a:r>
              <a:rPr lang="nl-NL" sz="2400"/>
              <a:t> </a:t>
            </a:r>
            <a:r>
              <a:rPr lang="nl-NL" sz="2400" err="1"/>
              <a:t>definite</a:t>
            </a:r>
            <a:r>
              <a:rPr lang="nl-NL" sz="2400"/>
              <a:t> </a:t>
            </a:r>
            <a:r>
              <a:rPr lang="nl-NL" sz="2400" err="1"/>
              <a:t>truth</a:t>
            </a:r>
            <a:r>
              <a:rPr lang="nl-NL" sz="2400"/>
              <a:t>, </a:t>
            </a:r>
            <a:r>
              <a:rPr lang="nl-NL" sz="2400" err="1"/>
              <a:t>but</a:t>
            </a:r>
            <a:r>
              <a:rPr lang="nl-NL" sz="2400"/>
              <a:t> </a:t>
            </a:r>
            <a:r>
              <a:rPr lang="nl-NL" sz="2400" err="1"/>
              <a:t>continuing</a:t>
            </a:r>
            <a:r>
              <a:rPr lang="nl-NL" sz="2400"/>
              <a:t> </a:t>
            </a:r>
            <a:r>
              <a:rPr lang="nl-NL" sz="2400" err="1"/>
              <a:t>history</a:t>
            </a:r>
            <a:r>
              <a:rPr lang="nl-NL" sz="2400"/>
              <a:t> and </a:t>
            </a:r>
            <a:r>
              <a:rPr lang="nl-NL" sz="2400" smtClean="0"/>
              <a:t>tradition.</a:t>
            </a: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1122</Words>
  <Application>Microsoft Office PowerPoint</Application>
  <PresentationFormat>On-screen Show (4:3)</PresentationFormat>
  <Paragraphs>284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Slide 1</vt:lpstr>
      <vt:lpstr>Slide 2</vt:lpstr>
      <vt:lpstr>Slide 3</vt:lpstr>
      <vt:lpstr>  Anti-positivism in historical Germany German Philosophy 19th Century: idealism, romanticism  </vt:lpstr>
      <vt:lpstr>Slide 5</vt:lpstr>
      <vt:lpstr>Positivistic explaining versus   Hermeneutical understanding</vt:lpstr>
      <vt:lpstr>Slide 7</vt:lpstr>
      <vt:lpstr>Slide 8</vt:lpstr>
      <vt:lpstr>Hermeneutics</vt:lpstr>
      <vt:lpstr>Modern Hermeneutics</vt:lpstr>
      <vt:lpstr>Convergence hermeneutics and Kuhn</vt:lpstr>
      <vt:lpstr>Social constructionism Kenneth Gergen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Bem</dc:creator>
  <cp:lastModifiedBy>kdickens</cp:lastModifiedBy>
  <cp:revision>97</cp:revision>
  <dcterms:created xsi:type="dcterms:W3CDTF">2005-12-12T12:34:22Z</dcterms:created>
  <dcterms:modified xsi:type="dcterms:W3CDTF">2013-07-25T10:13:12Z</dcterms:modified>
</cp:coreProperties>
</file>