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2" r:id="rId2"/>
    <p:sldId id="257" r:id="rId3"/>
    <p:sldId id="263" r:id="rId4"/>
    <p:sldId id="269" r:id="rId5"/>
    <p:sldId id="259" r:id="rId6"/>
    <p:sldId id="264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606" autoAdjust="0"/>
    <p:restoredTop sz="86429" autoAdjust="0"/>
  </p:normalViewPr>
  <p:slideViewPr>
    <p:cSldViewPr>
      <p:cViewPr varScale="1">
        <p:scale>
          <a:sx n="112" d="100"/>
          <a:sy n="112" d="100"/>
        </p:scale>
        <p:origin x="-8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71E0B2-04AF-4E34-AACD-411CCD0ACE7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00BF5-F8D3-401B-9911-627EDD0B5ECD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527FB-EEC7-44CB-9EF4-C918E1281657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527FB-EEC7-44CB-9EF4-C918E1281657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527FB-EEC7-44CB-9EF4-C918E1281657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37337-681A-476E-93D8-12123C572AF2}" type="slidenum">
              <a:rPr lang="en-GB"/>
              <a:pPr/>
              <a:t>19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A47D9-8366-4D30-AFE2-C5C5955CE4E6}" type="slidenum">
              <a:rPr lang="en-GB"/>
              <a:pPr/>
              <a:t>2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4EE61-A01B-4ECF-AABC-908CEE3DA5F5}" type="slidenum">
              <a:rPr lang="en-GB"/>
              <a:pPr/>
              <a:t>20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40678-C4A6-4874-A798-FD43B7A8AC4A}" type="slidenum">
              <a:rPr lang="en-GB"/>
              <a:pPr/>
              <a:t>21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AF39A-9AEC-4643-9297-221D910FF7AA}" type="slidenum">
              <a:rPr lang="en-GB"/>
              <a:pPr/>
              <a:t>3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D8CEFE-55E7-4A8B-930E-3135F4619EB4}" type="slidenum">
              <a:rPr lang="en-GB"/>
              <a:pPr/>
              <a:t>5</a:t>
            </a:fld>
            <a:endParaRPr lang="en-GB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A32FF-471F-4686-92CF-B808180184BC}" type="slidenum">
              <a:rPr lang="en-GB"/>
              <a:pPr/>
              <a:t>6</a:t>
            </a:fld>
            <a:endParaRPr lang="en-GB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E0B2-04AF-4E34-AACD-411CCD0ACE7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79253-B855-49D0-B333-4CD43A9D29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0DB1B-A296-49DC-BFD8-AB4440D788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30374-3316-4E7E-94DC-74745EDD5F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3AABE-CB21-44A1-8552-12C8AC41C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CD638-58D7-4CBA-B99F-2E6A4AC489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BAFDC-37AA-4C1B-B58C-FC1A75A9B9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B14A1-CAB6-4453-B5FC-8FD31FFCC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399C0-977B-41DE-8FE9-00A8619F9A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D1547-E010-4235-BE24-C27BFE9A51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1D5BA-6CB8-4617-B707-5009FA571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86FB0-94E0-4770-92B0-08608495E9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B&amp;LdeJ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768D0A-138D-48F2-A0CF-ADFCA3E40F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88224" y="6237312"/>
            <a:ext cx="1905000" cy="457200"/>
          </a:xfrm>
        </p:spPr>
        <p:txBody>
          <a:bodyPr/>
          <a:lstStyle/>
          <a:p>
            <a:fld id="{33A7A812-07A7-466B-AB2B-AE157C80A16E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457200"/>
            <a:ext cx="7468711" cy="646331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chemeClr val="bg1"/>
                </a:solidFill>
              </a:rPr>
              <a:t>Theoretical Issues in </a:t>
            </a:r>
            <a:r>
              <a:rPr lang="en-GB" sz="3600" b="1" smtClean="0">
                <a:solidFill>
                  <a:schemeClr val="bg1"/>
                </a:solidFill>
              </a:rPr>
              <a:t>Psychology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19872" y="1556792"/>
            <a:ext cx="51845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GB" i="1">
              <a:solidFill>
                <a:srgbClr val="FFFF00"/>
              </a:solidFill>
            </a:endParaRP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Philosophy of science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and 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Philosophy of Mind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for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Psychologists</a:t>
            </a:r>
          </a:p>
          <a:p>
            <a:pPr algn="ctr"/>
            <a:endParaRPr lang="en-GB" i="1">
              <a:solidFill>
                <a:srgbClr val="FF5050"/>
              </a:solidFill>
            </a:endParaRPr>
          </a:p>
          <a:p>
            <a:pPr algn="ctr"/>
            <a:endParaRPr lang="en-GB" i="1">
              <a:solidFill>
                <a:srgbClr val="FF5050"/>
              </a:solidFill>
            </a:endParaRPr>
          </a:p>
        </p:txBody>
      </p:sp>
      <p:pic>
        <p:nvPicPr>
          <p:cNvPr id="7" name="Afbeelding 6" descr="Tip3_de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528392" cy="430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10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07504" y="188640"/>
            <a:ext cx="8931099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Fodor’s cognitive linguistic explanation of  intentionality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771800" y="980728"/>
            <a:ext cx="5976664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A mental state is a </a:t>
            </a:r>
            <a:r>
              <a:rPr lang="nl-NL" sz="2400" smtClean="0">
                <a:solidFill>
                  <a:srgbClr val="FFFF66"/>
                </a:solidFill>
              </a:rPr>
              <a:t>propositional attitude</a:t>
            </a:r>
            <a:r>
              <a:rPr lang="nl-NL" sz="2400" smtClean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9" name="Afgeronde rechthoek 8"/>
          <p:cNvSpPr/>
          <p:nvPr/>
        </p:nvSpPr>
        <p:spPr>
          <a:xfrm>
            <a:off x="2771800" y="1556792"/>
            <a:ext cx="5688632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mtClean="0">
              <a:solidFill>
                <a:schemeClr val="accent1">
                  <a:lumMod val="25000"/>
                </a:schemeClr>
              </a:solidFill>
            </a:endParaRPr>
          </a:p>
          <a:p>
            <a:r>
              <a:rPr lang="nl-NL" smtClean="0">
                <a:solidFill>
                  <a:schemeClr val="accent1">
                    <a:lumMod val="25000"/>
                  </a:schemeClr>
                </a:solidFill>
              </a:rPr>
              <a:t>‘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He </a:t>
            </a:r>
            <a:r>
              <a:rPr lang="nl-NL" sz="2400" smtClean="0">
                <a:solidFill>
                  <a:srgbClr val="FF0000"/>
                </a:solidFill>
              </a:rPr>
              <a:t>thinks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nl-NL" sz="24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that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he is Napoleon’</a:t>
            </a:r>
          </a:p>
          <a:p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‘She </a:t>
            </a:r>
            <a:r>
              <a:rPr lang="nl-NL" sz="2400" smtClean="0">
                <a:solidFill>
                  <a:srgbClr val="FF0000"/>
                </a:solidFill>
              </a:rPr>
              <a:t>expects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nl-NL" sz="24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that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he will come tonight’</a:t>
            </a:r>
          </a:p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504" y="3822139"/>
            <a:ext cx="8712968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These propositional attitudes (mental states) </a:t>
            </a:r>
            <a:r>
              <a:rPr lang="nl-NL" sz="2400" smtClean="0">
                <a:solidFill>
                  <a:srgbClr val="FFFF66"/>
                </a:solidFill>
              </a:rPr>
              <a:t>cause</a:t>
            </a:r>
            <a:r>
              <a:rPr lang="nl-NL" sz="2400" smtClean="0">
                <a:solidFill>
                  <a:schemeClr val="bg1"/>
                </a:solidFill>
              </a:rPr>
              <a:t> behavior 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or other mental states: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11" name="Afgeronde rechthoek 10"/>
          <p:cNvSpPr/>
          <p:nvPr/>
        </p:nvSpPr>
        <p:spPr>
          <a:xfrm>
            <a:off x="107504" y="4746848"/>
            <a:ext cx="8784976" cy="1130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rgbClr val="000099"/>
                </a:solidFill>
              </a:rPr>
              <a:t>e.g., </a:t>
            </a:r>
            <a:r>
              <a:rPr lang="nl-NL" sz="2400" smtClean="0">
                <a:solidFill>
                  <a:srgbClr val="FF0000"/>
                </a:solidFill>
              </a:rPr>
              <a:t>wearing</a:t>
            </a:r>
            <a:r>
              <a:rPr lang="nl-NL" sz="2400" smtClean="0">
                <a:solidFill>
                  <a:srgbClr val="000099"/>
                </a:solidFill>
              </a:rPr>
              <a:t> a Napoleon-hat all day;</a:t>
            </a:r>
          </a:p>
          <a:p>
            <a:pPr algn="ctr"/>
            <a:r>
              <a:rPr lang="nl-NL" sz="2400" smtClean="0">
                <a:solidFill>
                  <a:srgbClr val="000099"/>
                </a:solidFill>
              </a:rPr>
              <a:t>or </a:t>
            </a:r>
            <a:r>
              <a:rPr lang="nl-NL" sz="2400" smtClean="0">
                <a:solidFill>
                  <a:srgbClr val="FF0000"/>
                </a:solidFill>
              </a:rPr>
              <a:t>thinking</a:t>
            </a:r>
            <a:r>
              <a:rPr lang="nl-NL" sz="2400" smtClean="0">
                <a:solidFill>
                  <a:srgbClr val="000099"/>
                </a:solidFill>
              </a:rPr>
              <a:t> he loves good food and </a:t>
            </a:r>
            <a:r>
              <a:rPr lang="nl-NL" sz="2400" smtClean="0">
                <a:solidFill>
                  <a:srgbClr val="FF0000"/>
                </a:solidFill>
              </a:rPr>
              <a:t>cooking</a:t>
            </a:r>
            <a:r>
              <a:rPr lang="nl-NL" sz="2400" smtClean="0">
                <a:solidFill>
                  <a:srgbClr val="000099"/>
                </a:solidFill>
              </a:rPr>
              <a:t> the best meal ever.</a:t>
            </a:r>
            <a:endParaRPr lang="nl-NL" sz="2400">
              <a:solidFill>
                <a:srgbClr val="000099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2843808" y="2924944"/>
            <a:ext cx="615745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The content is the </a:t>
            </a:r>
            <a:r>
              <a:rPr lang="nl-NL" sz="2400" smtClean="0">
                <a:solidFill>
                  <a:srgbClr val="FFFF00"/>
                </a:solidFill>
              </a:rPr>
              <a:t>proposition</a:t>
            </a:r>
            <a:r>
              <a:rPr lang="nl-NL" sz="2400" smtClean="0">
                <a:solidFill>
                  <a:schemeClr val="bg1"/>
                </a:solidFill>
              </a:rPr>
              <a:t> (</a:t>
            </a:r>
            <a:r>
              <a:rPr lang="nl-NL" sz="2400" b="1" i="1" smtClean="0">
                <a:solidFill>
                  <a:schemeClr val="bg1"/>
                </a:solidFill>
              </a:rPr>
              <a:t>that</a:t>
            </a:r>
            <a:r>
              <a:rPr lang="nl-NL" sz="2400" smtClean="0">
                <a:solidFill>
                  <a:schemeClr val="bg1"/>
                </a:solidFill>
              </a:rPr>
              <a:t>-clause).</a:t>
            </a:r>
            <a:endParaRPr lang="nl-NL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B&amp;LdeJ</a:t>
            </a:r>
            <a:endParaRPr lang="en-US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kstvak 3"/>
          <p:cNvSpPr txBox="1"/>
          <p:nvPr/>
        </p:nvSpPr>
        <p:spPr>
          <a:xfrm>
            <a:off x="2324589" y="260648"/>
            <a:ext cx="6639899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mtClean="0">
                <a:solidFill>
                  <a:srgbClr val="FFFF66"/>
                </a:solidFill>
              </a:rPr>
              <a:t>Fodor’s explanation of intentionality – 2</a:t>
            </a:r>
            <a:endParaRPr lang="nl-NL">
              <a:solidFill>
                <a:srgbClr val="FFFF66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339753" y="1427292"/>
            <a:ext cx="6624735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Propositional attitudes (mental states) 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do their causal work, are intentional, irrespective of the existence or reality of 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the content / the proposition (the </a:t>
            </a:r>
            <a:r>
              <a:rPr lang="nl-NL" sz="2400" i="1" smtClean="0">
                <a:solidFill>
                  <a:schemeClr val="bg1"/>
                </a:solidFill>
              </a:rPr>
              <a:t>that</a:t>
            </a:r>
            <a:r>
              <a:rPr lang="nl-NL" sz="2400" smtClean="0">
                <a:solidFill>
                  <a:schemeClr val="bg1"/>
                </a:solidFill>
              </a:rPr>
              <a:t>-clause).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07504" y="3212976"/>
            <a:ext cx="8856984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It is the </a:t>
            </a:r>
            <a:r>
              <a:rPr lang="nl-NL" sz="2400" smtClean="0">
                <a:solidFill>
                  <a:srgbClr val="FFFF00"/>
                </a:solidFill>
              </a:rPr>
              <a:t>syntax</a:t>
            </a:r>
            <a:r>
              <a:rPr lang="nl-NL" sz="2400" smtClean="0">
                <a:solidFill>
                  <a:schemeClr val="bg1"/>
                </a:solidFill>
              </a:rPr>
              <a:t> of the propositional attitude that causes behaviour, regardless of reference to the world.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Therefore only the syntax, only what happens inside the head is psychological important, </a:t>
            </a:r>
          </a:p>
          <a:p>
            <a:r>
              <a:rPr lang="nl-NL" sz="2400" b="1" i="1" smtClean="0">
                <a:solidFill>
                  <a:schemeClr val="bg1"/>
                </a:solidFill>
              </a:rPr>
              <a:t>not</a:t>
            </a:r>
            <a:r>
              <a:rPr lang="nl-NL" sz="2400" smtClean="0">
                <a:solidFill>
                  <a:schemeClr val="bg1"/>
                </a:solidFill>
              </a:rPr>
              <a:t> the reference to the world, the </a:t>
            </a:r>
            <a:r>
              <a:rPr lang="nl-NL" sz="2400" smtClean="0">
                <a:solidFill>
                  <a:srgbClr val="FFFF00"/>
                </a:solidFill>
              </a:rPr>
              <a:t>semantics</a:t>
            </a:r>
            <a:r>
              <a:rPr lang="nl-NL" sz="2400" smtClean="0">
                <a:solidFill>
                  <a:schemeClr val="bg1"/>
                </a:solidFill>
              </a:rPr>
              <a:t> / the meaning / the content of the mental states. 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504" y="5661248"/>
            <a:ext cx="8856984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The psychologist or cognitivist can be a solipsist in her method, can be world-aloof. Hence </a:t>
            </a:r>
            <a:r>
              <a:rPr lang="en-US" sz="2400" smtClean="0">
                <a:solidFill>
                  <a:srgbClr val="FFFF00"/>
                </a:solidFill>
              </a:rPr>
              <a:t>‘Methodological Solipsism’</a:t>
            </a:r>
            <a:endParaRPr lang="nl-NL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12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oelichting met afgeronde rechthoek 4"/>
          <p:cNvSpPr/>
          <p:nvPr/>
        </p:nvSpPr>
        <p:spPr>
          <a:xfrm>
            <a:off x="2123728" y="728120"/>
            <a:ext cx="6624736" cy="612648"/>
          </a:xfrm>
          <a:prstGeom prst="wedgeRoundRectCallout">
            <a:avLst>
              <a:gd name="adj1" fmla="val -61861"/>
              <a:gd name="adj2" fmla="val 315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rgbClr val="000099"/>
                </a:solidFill>
              </a:rPr>
              <a:t>Intentionality is a way of speaking</a:t>
            </a:r>
            <a:endParaRPr lang="nl-NL" sz="2400">
              <a:solidFill>
                <a:srgbClr val="000099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123728" y="1412776"/>
            <a:ext cx="6624736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We normally attribute thoughts, desires, fears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and reasons to intentional systems (human beings, chess-computers etc.</a:t>
            </a:r>
            <a:r>
              <a:rPr lang="en-US" sz="200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51520" y="2708920"/>
            <a:ext cx="8496944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This intentional idiom and psychological strategy works well: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it produces accounts, explanations, predictions of behavior.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51520" y="3645024"/>
            <a:ext cx="8496944" cy="12003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But we should not be tempted to take it literally, that beliefs and desires exist somewhere at the physiological level of brain states. 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123728" y="116632"/>
            <a:ext cx="6624736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mtClean="0">
                <a:solidFill>
                  <a:srgbClr val="FFFF00"/>
                </a:solidFill>
              </a:rPr>
              <a:t>Daniel Dennett’s solution 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51520" y="4941168"/>
            <a:ext cx="8528169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The intentional idiom is a useful, even indispensible folk-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psychological approach, but scientists should trade it in when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naturalistic explanations happen to be found. </a:t>
            </a:r>
            <a:r>
              <a:rPr lang="nl-NL" sz="2400" smtClean="0"/>
              <a:t> </a:t>
            </a:r>
            <a:endParaRPr lang="nl-N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13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oelichting met afgeronde rechthoek 4"/>
          <p:cNvSpPr/>
          <p:nvPr/>
        </p:nvSpPr>
        <p:spPr>
          <a:xfrm>
            <a:off x="251520" y="980728"/>
            <a:ext cx="6192688" cy="612648"/>
          </a:xfrm>
          <a:prstGeom prst="wedgeRoundRectCallout">
            <a:avLst>
              <a:gd name="adj1" fmla="val 68879"/>
              <a:gd name="adj2" fmla="val 438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rgbClr val="002060"/>
                </a:solidFill>
              </a:rPr>
              <a:t>Intentionality is a feature of information</a:t>
            </a:r>
            <a:endParaRPr lang="nl-NL" sz="2400">
              <a:solidFill>
                <a:srgbClr val="00206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59632" y="2525995"/>
            <a:ext cx="7704856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Intentionality is a ‘pervasive feature of all reality –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mental and physical’, rather than a ‘mark of the mental’.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164288" y="1988840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smtClean="0">
                <a:solidFill>
                  <a:schemeClr val="bg1"/>
                </a:solidFill>
              </a:rPr>
              <a:t>Fred Dretske</a:t>
            </a:r>
            <a:endParaRPr lang="nl-NL" sz="200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59632" y="3573016"/>
            <a:ext cx="7704856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E.g., the thermometer is sensitive to the value of the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temperature it is designed to measure.</a:t>
            </a:r>
            <a:endParaRPr lang="nl-NL" sz="2400">
              <a:solidFill>
                <a:schemeClr val="bg1"/>
              </a:solidFill>
            </a:endParaRPr>
          </a:p>
        </p:txBody>
      </p:sp>
      <p:pic>
        <p:nvPicPr>
          <p:cNvPr id="9" name="Afbeelding 8" descr="thermome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92896"/>
            <a:ext cx="1219200" cy="3733800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59632" y="4488120"/>
            <a:ext cx="7704856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Any physical system which can carry information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in this way is an intentional system.</a:t>
            </a:r>
            <a:endParaRPr lang="nl-NL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14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55576" y="3501008"/>
            <a:ext cx="7786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smtClean="0"/>
          </a:p>
          <a:p>
            <a:endParaRPr lang="nl-NL" sz="2000"/>
          </a:p>
        </p:txBody>
      </p:sp>
      <p:sp>
        <p:nvSpPr>
          <p:cNvPr id="5" name="Tekstvak 4"/>
          <p:cNvSpPr txBox="1"/>
          <p:nvPr/>
        </p:nvSpPr>
        <p:spPr>
          <a:xfrm>
            <a:off x="611560" y="404664"/>
            <a:ext cx="8208912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mtClean="0">
                <a:solidFill>
                  <a:srgbClr val="FFFF00"/>
                </a:solidFill>
              </a:rPr>
              <a:t>Ecological conception of intentionality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11560" y="1412776"/>
            <a:ext cx="8237898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400" smtClean="0">
              <a:solidFill>
                <a:schemeClr val="bg1"/>
              </a:solidFill>
            </a:endParaRPr>
          </a:p>
          <a:p>
            <a:pPr algn="just"/>
            <a:r>
              <a:rPr lang="en-US" sz="2400" smtClean="0">
                <a:solidFill>
                  <a:schemeClr val="bg1"/>
                </a:solidFill>
              </a:rPr>
              <a:t>Intentionality is the property of a complete being who is cognitive and active in the world. Cognitive activities work in the interaction between organism and environment. Intentionality gets a kind of ecological interpretation, an organism’s situatedness in the world.</a:t>
            </a:r>
          </a:p>
          <a:p>
            <a:endParaRPr lang="nl-N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15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51520" y="2996952"/>
            <a:ext cx="215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smtClean="0">
                <a:solidFill>
                  <a:schemeClr val="bg1"/>
                </a:solidFill>
              </a:rPr>
              <a:t>Martin Heidegger</a:t>
            </a:r>
            <a:endParaRPr lang="nl-NL" sz="200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5496" y="6021288"/>
            <a:ext cx="2820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smtClean="0">
                <a:solidFill>
                  <a:schemeClr val="bg1"/>
                </a:solidFill>
              </a:rPr>
              <a:t>Maurice Merleau Ponty</a:t>
            </a:r>
            <a:endParaRPr lang="nl-NL" sz="200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987824" y="184482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000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448272" y="1414512"/>
            <a:ext cx="6732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Second generation of (existential) phenomeno-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logists, like Martin Heidegger and Maurice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Merleau-Ponty had also a broad conception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of intentionality in mind. </a:t>
            </a:r>
          </a:p>
          <a:p>
            <a:endParaRPr lang="en-US" sz="2400" smtClean="0">
              <a:solidFill>
                <a:schemeClr val="bg1"/>
              </a:solidFill>
            </a:endParaRPr>
          </a:p>
          <a:p>
            <a:endParaRPr lang="en-US" sz="2400" smtClean="0">
              <a:solidFill>
                <a:schemeClr val="bg1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Intentionality expresses the property of our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human engagement with the world.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It characterizes human existence, human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living and acting in the world.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They called this ‘being-in-the-world’: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‘Dasein’, ‘</a:t>
            </a:r>
            <a:r>
              <a:rPr lang="en-US" sz="2400" i="1" smtClean="0">
                <a:solidFill>
                  <a:schemeClr val="bg1"/>
                </a:solidFill>
              </a:rPr>
              <a:t>être au monde</a:t>
            </a:r>
            <a:r>
              <a:rPr lang="en-US" sz="2400" smtClean="0">
                <a:solidFill>
                  <a:schemeClr val="bg1"/>
                </a:solidFill>
              </a:rPr>
              <a:t>’.</a:t>
            </a:r>
            <a:endParaRPr lang="nl-NL" sz="2400" smtClean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339752" y="188640"/>
            <a:ext cx="6408712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mtClean="0">
                <a:solidFill>
                  <a:srgbClr val="FFFF00"/>
                </a:solidFill>
              </a:rPr>
              <a:t>Intentionality as being in the world</a:t>
            </a:r>
            <a:endParaRPr lang="nl-NL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16E9-58A9-4FA2-8AB3-CC34FD1B308D}" type="slidenum">
              <a:rPr lang="nl-NL">
                <a:solidFill>
                  <a:schemeClr val="bg1">
                    <a:lumMod val="85000"/>
                  </a:schemeClr>
                </a:solidFill>
              </a:rPr>
              <a:pPr/>
              <a:t>16</a:t>
            </a:fld>
            <a:endParaRPr lang="nl-NL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95288" y="373063"/>
            <a:ext cx="8497887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mtClean="0">
                <a:solidFill>
                  <a:srgbClr val="FFFF00"/>
                </a:solidFill>
              </a:rPr>
              <a:t>Folk </a:t>
            </a:r>
            <a:r>
              <a:rPr lang="nl-NL">
                <a:solidFill>
                  <a:srgbClr val="FFFF00"/>
                </a:solidFill>
              </a:rPr>
              <a:t>psychology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7887" cy="4483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nl-NL" sz="2400" smtClean="0">
                <a:solidFill>
                  <a:schemeClr val="bg1"/>
                </a:solidFill>
              </a:rPr>
              <a:t>Common-sense psychology we use in everyday life (in clinical and social psychology, and in economics), understanding, explaining, predicting behavior, as guided by goals, thoughts, and reasons: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	</a:t>
            </a:r>
            <a:r>
              <a:rPr lang="nl-NL" sz="2400" i="1" smtClean="0">
                <a:solidFill>
                  <a:schemeClr val="bg1"/>
                </a:solidFill>
              </a:rPr>
              <a:t>‘He </a:t>
            </a:r>
            <a:r>
              <a:rPr lang="nl-NL" sz="2400" i="1">
                <a:solidFill>
                  <a:schemeClr val="bg1"/>
                </a:solidFill>
              </a:rPr>
              <a:t>must be crazy, for dumping </a:t>
            </a:r>
            <a:r>
              <a:rPr lang="nl-NL" sz="2400" i="1" smtClean="0">
                <a:solidFill>
                  <a:schemeClr val="bg1"/>
                </a:solidFill>
              </a:rPr>
              <a:t>her’;</a:t>
            </a:r>
            <a:endParaRPr lang="nl-NL" sz="2400" i="1">
              <a:solidFill>
                <a:schemeClr val="bg1"/>
              </a:solidFill>
            </a:endParaRPr>
          </a:p>
          <a:p>
            <a:pPr marL="342900" indent="-342900"/>
            <a:r>
              <a:rPr lang="nl-NL" sz="2400" i="1">
                <a:solidFill>
                  <a:schemeClr val="bg1"/>
                </a:solidFill>
              </a:rPr>
              <a:t>	</a:t>
            </a:r>
            <a:r>
              <a:rPr lang="nl-NL" sz="2400" i="1" smtClean="0">
                <a:solidFill>
                  <a:schemeClr val="bg1"/>
                </a:solidFill>
              </a:rPr>
              <a:t>‘Mary </a:t>
            </a:r>
            <a:r>
              <a:rPr lang="nl-NL" sz="2400" i="1">
                <a:solidFill>
                  <a:schemeClr val="bg1"/>
                </a:solidFill>
              </a:rPr>
              <a:t>had not the slightest desire to go on </a:t>
            </a:r>
            <a:r>
              <a:rPr lang="nl-NL" sz="2400" i="1" smtClean="0">
                <a:solidFill>
                  <a:schemeClr val="bg1"/>
                </a:solidFill>
              </a:rPr>
              <a:t>holiday’.</a:t>
            </a:r>
            <a:endParaRPr lang="nl-NL" sz="2400" i="1">
              <a:solidFill>
                <a:schemeClr val="bg1"/>
              </a:solidFill>
            </a:endParaRPr>
          </a:p>
          <a:p>
            <a:pPr marL="342900" indent="-342900"/>
            <a:endParaRPr lang="nl-NL" sz="2400">
              <a:solidFill>
                <a:schemeClr val="bg1"/>
              </a:solidFill>
            </a:endParaRP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2. </a:t>
            </a:r>
            <a:r>
              <a:rPr lang="nl-NL" sz="2400" smtClean="0">
                <a:solidFill>
                  <a:schemeClr val="bg1"/>
                </a:solidFill>
              </a:rPr>
              <a:t>A </a:t>
            </a:r>
            <a:r>
              <a:rPr lang="nl-NL" sz="2400">
                <a:solidFill>
                  <a:schemeClr val="bg1"/>
                </a:solidFill>
              </a:rPr>
              <a:t>philosophical reconstruction: the application of common 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	sense notions to mental states as representing, having </a:t>
            </a:r>
          </a:p>
          <a:p>
            <a:pPr marL="342900" indent="-342900"/>
            <a:r>
              <a:rPr lang="nl-NL" sz="2400" smtClean="0">
                <a:solidFill>
                  <a:schemeClr val="bg1"/>
                </a:solidFill>
              </a:rPr>
              <a:t>	content and aboutness, the ‘belief-desire’ model of  mental states, the LOT-model.</a:t>
            </a:r>
          </a:p>
          <a:p>
            <a:pPr marL="342900" indent="-342900">
              <a:buFontTx/>
              <a:buAutoNum type="arabicPeriod"/>
            </a:pPr>
            <a:endParaRPr lang="nl-N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2BDDB-CD6B-43D3-81D7-334CC77FBBB8}" type="slidenum">
              <a:rPr lang="nl-NL">
                <a:solidFill>
                  <a:schemeClr val="bg1">
                    <a:lumMod val="85000"/>
                  </a:schemeClr>
                </a:solidFill>
              </a:rPr>
              <a:pPr/>
              <a:t>17</a:t>
            </a:fld>
            <a:endParaRPr lang="nl-NL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920037" cy="5286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>
                <a:solidFill>
                  <a:srgbClr val="FFFF00"/>
                </a:solidFill>
              </a:rPr>
              <a:t>How is mind-reading possible?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4213" y="981075"/>
            <a:ext cx="7921625" cy="5275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nl-NL" sz="2400">
                <a:solidFill>
                  <a:schemeClr val="bg1"/>
                </a:solidFill>
              </a:rPr>
              <a:t>Three approaches (theories):</a:t>
            </a:r>
          </a:p>
          <a:p>
            <a:pPr marL="342900" indent="-342900">
              <a:buFontTx/>
              <a:buAutoNum type="arabicPeriod"/>
            </a:pPr>
            <a:r>
              <a:rPr lang="nl-NL" sz="2400">
                <a:solidFill>
                  <a:schemeClr val="bg1"/>
                </a:solidFill>
              </a:rPr>
              <a:t>the </a:t>
            </a:r>
            <a:r>
              <a:rPr lang="nl-NL" sz="2400" i="1">
                <a:solidFill>
                  <a:srgbClr val="FFFF00"/>
                </a:solidFill>
              </a:rPr>
              <a:t>theory theory</a:t>
            </a:r>
            <a:r>
              <a:rPr lang="nl-NL" sz="2400">
                <a:solidFill>
                  <a:schemeClr val="bg1"/>
                </a:solidFill>
              </a:rPr>
              <a:t>: we have an an inborn capacity, 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	an inner theory, a module, to reason about others’ 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	thoughts and feelings; this theory fits in the project of naturalizing the mind;  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2. the </a:t>
            </a:r>
            <a:r>
              <a:rPr lang="nl-NL" sz="2400" i="1">
                <a:solidFill>
                  <a:srgbClr val="FFFF00"/>
                </a:solidFill>
              </a:rPr>
              <a:t>simulation theory</a:t>
            </a:r>
            <a:r>
              <a:rPr lang="nl-NL" sz="2400">
                <a:solidFill>
                  <a:schemeClr val="bg1"/>
                </a:solidFill>
              </a:rPr>
              <a:t>: we simulate what we would do, think or feel when we put ourselves in the other’s shoes;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3.</a:t>
            </a:r>
            <a:r>
              <a:rPr lang="nl-NL">
                <a:solidFill>
                  <a:schemeClr val="bg1"/>
                </a:solidFill>
              </a:rPr>
              <a:t> </a:t>
            </a:r>
            <a:r>
              <a:rPr lang="nl-NL" sz="2400">
                <a:solidFill>
                  <a:schemeClr val="bg1"/>
                </a:solidFill>
              </a:rPr>
              <a:t>a kind of </a:t>
            </a:r>
            <a:r>
              <a:rPr lang="nl-NL" sz="2400" i="1">
                <a:solidFill>
                  <a:srgbClr val="FFFF00"/>
                </a:solidFill>
              </a:rPr>
              <a:t>hermeneutic</a:t>
            </a:r>
            <a:r>
              <a:rPr lang="nl-NL" sz="2400">
                <a:solidFill>
                  <a:schemeClr val="bg1"/>
                </a:solidFill>
              </a:rPr>
              <a:t> explanation: the capacity is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	like </a:t>
            </a:r>
            <a:r>
              <a:rPr lang="nl-NL" sz="2400" smtClean="0">
                <a:solidFill>
                  <a:schemeClr val="bg1"/>
                </a:solidFill>
              </a:rPr>
              <a:t>‘Verstehen’, </a:t>
            </a:r>
            <a:r>
              <a:rPr lang="nl-NL" sz="2400">
                <a:solidFill>
                  <a:schemeClr val="bg1"/>
                </a:solidFill>
              </a:rPr>
              <a:t>recreating the other’s state of mind from our own subjectivity, in a holistic way and not exhausted by a complete specification of rules; is an intersubjective understanding </a:t>
            </a:r>
            <a:r>
              <a:rPr lang="nl-NL" sz="2400" smtClean="0">
                <a:solidFill>
                  <a:schemeClr val="bg1"/>
                </a:solidFill>
              </a:rPr>
              <a:t>(‘co-cognition’); </a:t>
            </a:r>
            <a:r>
              <a:rPr lang="nl-NL" sz="2400">
                <a:solidFill>
                  <a:schemeClr val="bg1"/>
                </a:solidFill>
              </a:rPr>
              <a:t>an anti-</a:t>
            </a:r>
          </a:p>
          <a:p>
            <a:pPr marL="342900" indent="-342900"/>
            <a:r>
              <a:rPr lang="nl-NL" sz="2400">
                <a:solidFill>
                  <a:schemeClr val="bg1"/>
                </a:solidFill>
              </a:rPr>
              <a:t>	naturalistic approach.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C578-95F2-41FA-A7AB-53B3CF105BEE}" type="slidenum">
              <a:rPr lang="nl-NL">
                <a:solidFill>
                  <a:schemeClr val="bg1">
                    <a:lumMod val="85000"/>
                  </a:schemeClr>
                </a:solidFill>
              </a:rPr>
              <a:pPr/>
              <a:t>18</a:t>
            </a:fld>
            <a:endParaRPr lang="nl-NL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95288" y="2952105"/>
            <a:ext cx="8424862" cy="11969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400">
                <a:solidFill>
                  <a:srgbClr val="FFFF00"/>
                </a:solidFill>
              </a:rPr>
              <a:t>Mental causation</a:t>
            </a:r>
            <a:r>
              <a:rPr lang="nl-NL" sz="2400"/>
              <a:t> </a:t>
            </a:r>
            <a:r>
              <a:rPr lang="nl-NL" sz="2400" smtClean="0">
                <a:solidFill>
                  <a:srgbClr val="FFFF00"/>
                </a:solidFill>
              </a:rPr>
              <a:t>–</a:t>
            </a:r>
            <a:r>
              <a:rPr lang="nl-NL" sz="2400" smtClean="0"/>
              <a:t> </a:t>
            </a:r>
            <a:r>
              <a:rPr lang="nl-NL" sz="2400">
                <a:solidFill>
                  <a:srgbClr val="FFFF00"/>
                </a:solidFill>
              </a:rPr>
              <a:t>mental realism</a:t>
            </a:r>
          </a:p>
          <a:p>
            <a:r>
              <a:rPr lang="nl-NL" sz="2400">
                <a:solidFill>
                  <a:schemeClr val="bg1"/>
                </a:solidFill>
              </a:rPr>
              <a:t>Yes! Mental processes like thinking and willing cause </a:t>
            </a:r>
            <a:r>
              <a:rPr lang="nl-NL" sz="2400" smtClean="0">
                <a:solidFill>
                  <a:schemeClr val="bg1"/>
                </a:solidFill>
              </a:rPr>
              <a:t>behavior</a:t>
            </a:r>
            <a:r>
              <a:rPr lang="nl-NL" sz="2400">
                <a:solidFill>
                  <a:schemeClr val="bg1"/>
                </a:solidFill>
              </a:rPr>
              <a:t>; thoughts must be real, and have causal powers.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95288" y="1290836"/>
            <a:ext cx="8424862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400">
                <a:solidFill>
                  <a:srgbClr val="FFFF00"/>
                </a:solidFill>
              </a:rPr>
              <a:t>(Reductionistic) Materialism and Epiphenomenalism</a:t>
            </a:r>
          </a:p>
          <a:p>
            <a:r>
              <a:rPr lang="nl-NL" sz="2400">
                <a:solidFill>
                  <a:schemeClr val="bg1"/>
                </a:solidFill>
              </a:rPr>
              <a:t>No! Thinking is just a physical process, </a:t>
            </a:r>
            <a:r>
              <a:rPr lang="nl-NL" sz="2400" smtClean="0">
                <a:solidFill>
                  <a:schemeClr val="bg1"/>
                </a:solidFill>
              </a:rPr>
              <a:t>‘mental causes’are </a:t>
            </a:r>
            <a:r>
              <a:rPr lang="nl-NL" sz="2400">
                <a:solidFill>
                  <a:schemeClr val="bg1"/>
                </a:solidFill>
              </a:rPr>
              <a:t>really brain processes. Mind does not exist, or its processes are no more than by-products.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95536" y="260350"/>
            <a:ext cx="8424936" cy="95410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nl-NL" dirty="0" smtClean="0">
                <a:solidFill>
                  <a:srgbClr val="FFFF00"/>
                </a:solidFill>
              </a:rPr>
              <a:t>Mental </a:t>
            </a:r>
            <a:r>
              <a:rPr lang="nl-NL" dirty="0" err="1" smtClean="0">
                <a:solidFill>
                  <a:srgbClr val="FFFF00"/>
                </a:solidFill>
              </a:rPr>
              <a:t>causation</a:t>
            </a:r>
            <a:r>
              <a:rPr lang="nl-NL" smtClean="0">
                <a:solidFill>
                  <a:srgbClr val="FFFF00"/>
                </a:solidFill>
              </a:rPr>
              <a:t>: </a:t>
            </a:r>
          </a:p>
          <a:p>
            <a:pPr algn="ctr"/>
            <a:r>
              <a:rPr lang="nl-NL" smtClean="0">
                <a:solidFill>
                  <a:srgbClr val="FFFF00"/>
                </a:solidFill>
              </a:rPr>
              <a:t>a </a:t>
            </a:r>
            <a:r>
              <a:rPr lang="nl-NL" dirty="0">
                <a:solidFill>
                  <a:srgbClr val="FFFF00"/>
                </a:solidFill>
              </a:rPr>
              <a:t>place </a:t>
            </a:r>
            <a:r>
              <a:rPr lang="nl-NL" dirty="0" err="1">
                <a:solidFill>
                  <a:srgbClr val="FFFF00"/>
                </a:solidFill>
              </a:rPr>
              <a:t>for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mind</a:t>
            </a:r>
            <a:r>
              <a:rPr lang="nl-NL" dirty="0">
                <a:solidFill>
                  <a:srgbClr val="FFFF00"/>
                </a:solidFill>
              </a:rPr>
              <a:t> in a </a:t>
            </a:r>
            <a:r>
              <a:rPr lang="nl-NL" dirty="0" err="1">
                <a:solidFill>
                  <a:srgbClr val="FFFF00"/>
                </a:solidFill>
              </a:rPr>
              <a:t>physical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world</a:t>
            </a:r>
            <a:r>
              <a:rPr lang="nl-NL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95288" y="4238079"/>
            <a:ext cx="8424862" cy="1927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400">
                <a:solidFill>
                  <a:srgbClr val="FFFF00"/>
                </a:solidFill>
              </a:rPr>
              <a:t>Anomalous monism (Davidson)</a:t>
            </a:r>
          </a:p>
          <a:p>
            <a:r>
              <a:rPr lang="nl-NL" sz="2400">
                <a:solidFill>
                  <a:schemeClr val="bg1"/>
                </a:solidFill>
              </a:rPr>
              <a:t>Yes! Mental processes are brain processes (monism) and have causal powers, but they cannot be reduced to brain processes, they make no nomological (lawful) connections (are anomalous).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55C2-5342-4EAB-80A5-81885F57618D}" type="slidenum">
              <a:rPr lang="en-US"/>
              <a:pPr/>
              <a:t>19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5715000" cy="647700"/>
          </a:xfrm>
          <a:noFill/>
          <a:ln w="12700">
            <a:solidFill>
              <a:srgbClr val="FFFF00"/>
            </a:solidFill>
          </a:ln>
        </p:spPr>
        <p:txBody>
          <a:bodyPr lIns="90488" tIns="44450" rIns="90488" bIns="44450"/>
          <a:lstStyle/>
          <a:p>
            <a:r>
              <a:rPr lang="nl-NL" sz="2800">
                <a:solidFill>
                  <a:srgbClr val="FFFF00"/>
                </a:solidFill>
              </a:rPr>
              <a:t>Dennett’s 3 </a:t>
            </a:r>
            <a:r>
              <a:rPr lang="nl-NL" sz="2800" i="1" smtClean="0">
                <a:solidFill>
                  <a:srgbClr val="FFFF00"/>
                </a:solidFill>
              </a:rPr>
              <a:t>stances</a:t>
            </a:r>
            <a:r>
              <a:rPr lang="nl-NL" sz="2800" smtClean="0">
                <a:solidFill>
                  <a:srgbClr val="FFFF00"/>
                </a:solidFill>
              </a:rPr>
              <a:t>_1 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96752"/>
            <a:ext cx="7086600" cy="4946104"/>
          </a:xfrm>
          <a:noFill/>
          <a:ln>
            <a:solidFill>
              <a:schemeClr val="bg1"/>
            </a:solidFill>
          </a:ln>
        </p:spPr>
        <p:txBody>
          <a:bodyPr lIns="90488" tIns="44450" rIns="90488" bIns="44450"/>
          <a:lstStyle/>
          <a:p>
            <a:pPr>
              <a:buClr>
                <a:schemeClr val="bg1"/>
              </a:buClr>
            </a:pPr>
            <a:r>
              <a:rPr lang="nl-NL" i="1">
                <a:solidFill>
                  <a:srgbClr val="FFFF00"/>
                </a:solidFill>
              </a:rPr>
              <a:t> </a:t>
            </a:r>
            <a:r>
              <a:rPr lang="nl-NL" sz="2800" i="1" smtClean="0">
                <a:solidFill>
                  <a:srgbClr val="FFFF66"/>
                </a:solidFill>
              </a:rPr>
              <a:t>Physical </a:t>
            </a:r>
            <a:r>
              <a:rPr lang="nl-NL" sz="2800" i="1">
                <a:solidFill>
                  <a:srgbClr val="FFFF66"/>
                </a:solidFill>
              </a:rPr>
              <a:t>stance:</a:t>
            </a:r>
            <a:r>
              <a:rPr lang="nl-NL">
                <a:solidFill>
                  <a:schemeClr val="bg1"/>
                </a:solidFill>
              </a:rPr>
              <a:t> </a:t>
            </a:r>
          </a:p>
          <a:p>
            <a:pPr lvl="1">
              <a:buClr>
                <a:schemeClr val="bg1"/>
              </a:buClr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the level of implementation, hardware, </a:t>
            </a:r>
          </a:p>
          <a:p>
            <a:pPr lvl="1">
              <a:buClr>
                <a:schemeClr val="bg1"/>
              </a:buClr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brain</a:t>
            </a:r>
            <a:r>
              <a:rPr lang="nl-NL" b="1">
                <a:solidFill>
                  <a:schemeClr val="bg1"/>
                </a:solidFill>
              </a:rPr>
              <a:t> </a:t>
            </a:r>
            <a:r>
              <a:rPr lang="nl-NL" sz="2400">
                <a:solidFill>
                  <a:schemeClr val="bg1"/>
                </a:solidFill>
              </a:rPr>
              <a:t>(cfr.the engine of a car</a:t>
            </a:r>
            <a:r>
              <a:rPr lang="nl-NL" sz="2400" smtClean="0">
                <a:solidFill>
                  <a:schemeClr val="bg1"/>
                </a:solidFill>
              </a:rPr>
              <a:t>).</a:t>
            </a:r>
            <a:endParaRPr lang="nl-NL" sz="2400" b="1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nl-NL" b="1">
                <a:solidFill>
                  <a:schemeClr val="bg1"/>
                </a:solidFill>
              </a:rPr>
              <a:t> </a:t>
            </a:r>
            <a:r>
              <a:rPr lang="nl-NL" sz="2800" i="1" smtClean="0">
                <a:solidFill>
                  <a:srgbClr val="FFFF66"/>
                </a:solidFill>
              </a:rPr>
              <a:t>Design </a:t>
            </a:r>
            <a:r>
              <a:rPr lang="nl-NL" sz="2800" i="1">
                <a:solidFill>
                  <a:srgbClr val="FFFF66"/>
                </a:solidFill>
              </a:rPr>
              <a:t>stance:</a:t>
            </a:r>
            <a:r>
              <a:rPr lang="nl-NL" sz="2400" i="1">
                <a:solidFill>
                  <a:schemeClr val="bg1"/>
                </a:solidFill>
              </a:rPr>
              <a:t> </a:t>
            </a:r>
          </a:p>
          <a:p>
            <a:pPr lvl="1"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the level of design, the functional </a:t>
            </a:r>
          </a:p>
          <a:p>
            <a:pPr lvl="1"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structure: the cognitive system, </a:t>
            </a:r>
          </a:p>
          <a:p>
            <a:pPr lvl="1"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the software (cfr. the design of a car</a:t>
            </a:r>
            <a:r>
              <a:rPr lang="nl-NL" sz="2400" smtClean="0">
                <a:solidFill>
                  <a:schemeClr val="bg1"/>
                </a:solidFill>
              </a:rPr>
              <a:t>).</a:t>
            </a:r>
            <a:endParaRPr lang="nl-NL" sz="2400">
              <a:solidFill>
                <a:schemeClr val="bg1"/>
              </a:solidFill>
            </a:endParaRPr>
          </a:p>
          <a:p>
            <a:r>
              <a:rPr lang="nl-NL" sz="2400" b="1" i="1" smtClean="0">
                <a:solidFill>
                  <a:schemeClr val="bg1"/>
                </a:solidFill>
              </a:rPr>
              <a:t> </a:t>
            </a:r>
            <a:r>
              <a:rPr lang="nl-NL" sz="2800" i="1" smtClean="0">
                <a:solidFill>
                  <a:srgbClr val="FFFF66"/>
                </a:solidFill>
              </a:rPr>
              <a:t>Intentional </a:t>
            </a:r>
            <a:r>
              <a:rPr lang="nl-NL" sz="2800" i="1">
                <a:solidFill>
                  <a:srgbClr val="FFFF66"/>
                </a:solidFill>
              </a:rPr>
              <a:t>stance:</a:t>
            </a:r>
            <a:r>
              <a:rPr lang="nl-NL" sz="2400">
                <a:solidFill>
                  <a:schemeClr val="bg1"/>
                </a:solidFill>
              </a:rPr>
              <a:t> </a:t>
            </a:r>
          </a:p>
          <a:p>
            <a:pPr lvl="1"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the level of </a:t>
            </a:r>
            <a:r>
              <a:rPr lang="nl-NL" sz="2400" smtClean="0">
                <a:solidFill>
                  <a:schemeClr val="bg1"/>
                </a:solidFill>
              </a:rPr>
              <a:t>behavior</a:t>
            </a:r>
            <a:r>
              <a:rPr lang="nl-NL" sz="2400">
                <a:solidFill>
                  <a:schemeClr val="bg1"/>
                </a:solidFill>
              </a:rPr>
              <a:t>, of intentional </a:t>
            </a:r>
          </a:p>
          <a:p>
            <a:pPr lvl="1"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explanation (cfr. the </a:t>
            </a:r>
            <a:r>
              <a:rPr lang="nl-NL" sz="2400" smtClean="0">
                <a:solidFill>
                  <a:schemeClr val="bg1"/>
                </a:solidFill>
              </a:rPr>
              <a:t>car’s performance).</a:t>
            </a:r>
            <a:endParaRPr lang="nl-NL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B&amp;LdeJ</a:t>
            </a:r>
          </a:p>
        </p:txBody>
      </p:sp>
      <p:sp>
        <p:nvSpPr>
          <p:cNvPr id="6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DFA6-72FF-47F9-9BF6-CE7F65908236}" type="slidenum">
              <a:rPr lang="en-US"/>
              <a:pPr/>
              <a:t>2</a:t>
            </a:fld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498975" y="9318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GB" sz="3200">
              <a:solidFill>
                <a:schemeClr val="bg1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51520" y="260648"/>
            <a:ext cx="8712968" cy="107721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</a:rPr>
              <a:t>Chapter 6</a:t>
            </a:r>
          </a:p>
          <a:p>
            <a:pPr algn="ctr"/>
            <a:r>
              <a:rPr lang="en-US" sz="3200" i="1">
                <a:solidFill>
                  <a:srgbClr val="FFFF00"/>
                </a:solidFill>
              </a:rPr>
              <a:t>Philosophy of </a:t>
            </a:r>
            <a:r>
              <a:rPr lang="en-US" sz="3200" i="1" smtClean="0">
                <a:solidFill>
                  <a:srgbClr val="FFFF00"/>
                </a:solidFill>
              </a:rPr>
              <a:t>mind, brain and cognition</a:t>
            </a:r>
            <a:endParaRPr lang="en-US" sz="3200" i="1">
              <a:solidFill>
                <a:srgbClr val="FFFF00"/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755650" y="2590800"/>
            <a:ext cx="7632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51520" y="1484784"/>
            <a:ext cx="8712968" cy="526297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What is mind?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Traditional views on the nature of mind: 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		dualism, materialism, behaviourism.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Aspects of mind: intelligence and consciousness.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Intentionality: another aspect of mind.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Various interpretations of intentionality.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Folk psychology, intentionality and mindreading.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Mental causation.</a:t>
            </a:r>
            <a:endParaRPr lang="nl-NL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Three perspectives on mind and brain: 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		multiplicity of explanations.</a:t>
            </a:r>
          </a:p>
          <a:p>
            <a:pPr lvl="1">
              <a:buFont typeface="Arial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 Explanations in the study of mind, 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		brain and agency.</a:t>
            </a:r>
            <a:endParaRPr lang="nl-NL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B&amp;LdeJ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EA1AD-E928-45B4-8D09-2DC08ED05BE9}" type="slidenum">
              <a:rPr lang="en-US"/>
              <a:pPr/>
              <a:t>20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497888" cy="647700"/>
          </a:xfrm>
          <a:noFill/>
          <a:ln w="12700">
            <a:solidFill>
              <a:schemeClr val="bg1"/>
            </a:solidFill>
          </a:ln>
        </p:spPr>
        <p:txBody>
          <a:bodyPr lIns="90488" tIns="44450" rIns="90488" bIns="44450"/>
          <a:lstStyle/>
          <a:p>
            <a:r>
              <a:rPr lang="nl-NL" sz="3200">
                <a:solidFill>
                  <a:schemeClr val="bg1"/>
                </a:solidFill>
              </a:rPr>
              <a:t>Dennett’s 3 </a:t>
            </a:r>
            <a:r>
              <a:rPr lang="nl-NL" sz="3200" i="1" smtClean="0">
                <a:solidFill>
                  <a:schemeClr val="bg1"/>
                </a:solidFill>
              </a:rPr>
              <a:t>stances</a:t>
            </a:r>
            <a:r>
              <a:rPr lang="nl-NL" sz="3200" smtClean="0">
                <a:solidFill>
                  <a:schemeClr val="bg1"/>
                </a:solidFill>
              </a:rPr>
              <a:t>_2</a:t>
            </a:r>
            <a:r>
              <a:rPr lang="nl-NL" sz="3200" smtClean="0">
                <a:solidFill>
                  <a:srgbClr val="FFFF00"/>
                </a:solidFill>
              </a:rPr>
              <a:t> </a:t>
            </a:r>
            <a:endParaRPr lang="nl-NL" sz="3200">
              <a:solidFill>
                <a:srgbClr val="FF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520113" cy="5638800"/>
          </a:xfrm>
          <a:noFill/>
          <a:ln>
            <a:solidFill>
              <a:schemeClr val="bg1"/>
            </a:solidFill>
          </a:ln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nl-NL" sz="2800" smtClean="0">
                <a:solidFill>
                  <a:schemeClr val="bg1"/>
                </a:solidFill>
              </a:rPr>
              <a:t>The</a:t>
            </a:r>
            <a:r>
              <a:rPr lang="nl-NL" sz="2800" smtClean="0">
                <a:solidFill>
                  <a:srgbClr val="FFFF66"/>
                </a:solidFill>
              </a:rPr>
              <a:t> </a:t>
            </a:r>
            <a:r>
              <a:rPr lang="nl-NL" sz="2800">
                <a:solidFill>
                  <a:srgbClr val="FFFF66"/>
                </a:solidFill>
              </a:rPr>
              <a:t>intentional stance</a:t>
            </a:r>
            <a:r>
              <a:rPr lang="nl-NL" sz="2800">
                <a:solidFill>
                  <a:schemeClr val="bg1"/>
                </a:solidFill>
              </a:rPr>
              <a:t> uses beliefs and desires to explain and predict complex intelligent systems.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nl-NL" sz="2400">
                <a:solidFill>
                  <a:schemeClr val="bg1"/>
                </a:solidFill>
              </a:rPr>
              <a:t>	Intentional explanation is a loan on intelligence that must be redeemed by specifying the design (computer program, electronic circuits, etc.) that produces intentional </a:t>
            </a:r>
            <a:r>
              <a:rPr lang="nl-NL" sz="2400" smtClean="0">
                <a:solidFill>
                  <a:schemeClr val="bg1"/>
                </a:solidFill>
              </a:rPr>
              <a:t>behavior</a:t>
            </a:r>
            <a:r>
              <a:rPr lang="nl-NL" sz="240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endParaRPr lang="nl-NL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nl-NL" sz="2800" smtClean="0">
                <a:solidFill>
                  <a:schemeClr val="bg1"/>
                </a:solidFill>
              </a:rPr>
              <a:t>The </a:t>
            </a:r>
            <a:r>
              <a:rPr lang="nl-NL" sz="2800">
                <a:solidFill>
                  <a:srgbClr val="FFFF66"/>
                </a:solidFill>
              </a:rPr>
              <a:t>design stance</a:t>
            </a:r>
            <a:r>
              <a:rPr lang="nl-NL" sz="2800">
                <a:solidFill>
                  <a:schemeClr val="bg1"/>
                </a:solidFill>
              </a:rPr>
              <a:t> predicts a system’s </a:t>
            </a:r>
            <a:r>
              <a:rPr lang="nl-NL" sz="2800" smtClean="0">
                <a:solidFill>
                  <a:schemeClr val="bg1"/>
                </a:solidFill>
              </a:rPr>
              <a:t>behavior </a:t>
            </a:r>
            <a:r>
              <a:rPr lang="nl-NL" sz="2800">
                <a:solidFill>
                  <a:schemeClr val="bg1"/>
                </a:solidFill>
              </a:rPr>
              <a:t>by breaking it up into functional parts and showing how these subsystems or subroutines perform their (sub)tasks.</a:t>
            </a:r>
          </a:p>
          <a:p>
            <a:pPr>
              <a:lnSpc>
                <a:spcPct val="80000"/>
              </a:lnSpc>
            </a:pPr>
            <a:endParaRPr lang="nl-NL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nl-NL" sz="2800" smtClean="0">
                <a:solidFill>
                  <a:schemeClr val="bg1"/>
                </a:solidFill>
              </a:rPr>
              <a:t>The </a:t>
            </a:r>
            <a:r>
              <a:rPr lang="nl-NL" sz="2800">
                <a:solidFill>
                  <a:srgbClr val="FFFF66"/>
                </a:solidFill>
              </a:rPr>
              <a:t>physical stance</a:t>
            </a:r>
            <a:r>
              <a:rPr lang="nl-NL" sz="2800">
                <a:solidFill>
                  <a:schemeClr val="bg1"/>
                </a:solidFill>
              </a:rPr>
              <a:t> predicts the system from its physical states, and is usually invoked to explain </a:t>
            </a:r>
            <a:r>
              <a:rPr lang="nl-NL" sz="2800" smtClean="0">
                <a:solidFill>
                  <a:schemeClr val="bg1"/>
                </a:solidFill>
              </a:rPr>
              <a:t>malfunction.</a:t>
            </a:r>
            <a:endParaRPr lang="nl-NL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49B-F1B9-48AE-B741-6FB0D34D9822}" type="slidenum">
              <a:rPr lang="en-US">
                <a:solidFill>
                  <a:schemeClr val="bg1">
                    <a:lumMod val="85000"/>
                  </a:schemeClr>
                </a:solidFill>
              </a:rPr>
              <a:pPr/>
              <a:t>21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4"/>
            <a:ext cx="8208714" cy="935509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</a:rPr>
              <a:t>Multiple perspectives in </a:t>
            </a:r>
            <a:r>
              <a:rPr lang="en-US" sz="2800" smtClean="0">
                <a:solidFill>
                  <a:srgbClr val="FFFF00"/>
                </a:solidFill>
              </a:rPr>
              <a:t>explaining </a:t>
            </a:r>
            <a:br>
              <a:rPr lang="en-US" sz="2800" smtClean="0">
                <a:solidFill>
                  <a:srgbClr val="FFFF00"/>
                </a:solidFill>
              </a:rPr>
            </a:br>
            <a:r>
              <a:rPr lang="en-US" sz="2800" smtClean="0">
                <a:solidFill>
                  <a:srgbClr val="FFFF00"/>
                </a:solidFill>
              </a:rPr>
              <a:t>mind</a:t>
            </a:r>
            <a:r>
              <a:rPr lang="en-US" sz="2800" dirty="0" smtClean="0">
                <a:solidFill>
                  <a:srgbClr val="FFFF00"/>
                </a:solidFill>
              </a:rPr>
              <a:t>, brain and agency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2204864"/>
            <a:ext cx="8229600" cy="3989388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2800" smtClean="0">
                <a:solidFill>
                  <a:schemeClr val="bg1"/>
                </a:solidFill>
              </a:rPr>
              <a:t>Multiple </a:t>
            </a:r>
            <a:r>
              <a:rPr lang="en-US" sz="2800" dirty="0">
                <a:solidFill>
                  <a:srgbClr val="FFFF66"/>
                </a:solidFill>
              </a:rPr>
              <a:t>levels</a:t>
            </a:r>
            <a:r>
              <a:rPr lang="en-US" sz="2800" dirty="0">
                <a:solidFill>
                  <a:schemeClr val="bg1"/>
                </a:solidFill>
              </a:rPr>
              <a:t> and </a:t>
            </a:r>
            <a:r>
              <a:rPr lang="en-US" sz="2800" dirty="0">
                <a:solidFill>
                  <a:srgbClr val="FFFF66"/>
                </a:solidFill>
              </a:rPr>
              <a:t>perspectives</a:t>
            </a:r>
            <a:r>
              <a:rPr lang="en-US" sz="2800" dirty="0">
                <a:solidFill>
                  <a:schemeClr val="bg1"/>
                </a:solidFill>
              </a:rPr>
              <a:t> of studying mind </a:t>
            </a:r>
            <a:r>
              <a:rPr lang="en-US" sz="2800">
                <a:solidFill>
                  <a:schemeClr val="bg1"/>
                </a:solidFill>
              </a:rPr>
              <a:t>and </a:t>
            </a:r>
            <a:r>
              <a:rPr lang="en-US" sz="2800" smtClean="0">
                <a:solidFill>
                  <a:schemeClr val="bg1"/>
                </a:solidFill>
              </a:rPr>
              <a:t>brain.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smtClean="0">
                <a:solidFill>
                  <a:schemeClr val="bg1"/>
                </a:solidFill>
              </a:rPr>
              <a:t>Explanatory </a:t>
            </a:r>
            <a:r>
              <a:rPr lang="en-US" sz="2800" dirty="0">
                <a:solidFill>
                  <a:srgbClr val="FFFF66"/>
                </a:solidFill>
              </a:rPr>
              <a:t>pluralism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>
                <a:solidFill>
                  <a:srgbClr val="FFFF66"/>
                </a:solidFill>
              </a:rPr>
              <a:t>pragmatism</a:t>
            </a:r>
            <a:r>
              <a:rPr lang="en-US" sz="2800" dirty="0">
                <a:solidFill>
                  <a:schemeClr val="bg1"/>
                </a:solidFill>
              </a:rPr>
              <a:t>: what works as explanation </a:t>
            </a:r>
            <a:r>
              <a:rPr lang="en-US" sz="2800">
                <a:solidFill>
                  <a:schemeClr val="bg1"/>
                </a:solidFill>
              </a:rPr>
              <a:t>and </a:t>
            </a:r>
            <a:r>
              <a:rPr lang="en-US" sz="2800" smtClean="0">
                <a:solidFill>
                  <a:schemeClr val="bg1"/>
                </a:solidFill>
              </a:rPr>
              <a:t>prediction.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smtClean="0">
                <a:solidFill>
                  <a:schemeClr val="bg1"/>
                </a:solidFill>
              </a:rPr>
              <a:t>Intentional </a:t>
            </a:r>
            <a:r>
              <a:rPr lang="en-US" sz="2800" dirty="0">
                <a:solidFill>
                  <a:schemeClr val="bg1"/>
                </a:solidFill>
              </a:rPr>
              <a:t>explanations in folk psychology, design and physical explanations in cognitive and neuroscience, </a:t>
            </a:r>
            <a:r>
              <a:rPr lang="en-US" sz="2800">
                <a:solidFill>
                  <a:schemeClr val="bg1"/>
                </a:solidFill>
              </a:rPr>
              <a:t>can </a:t>
            </a:r>
            <a:r>
              <a:rPr lang="en-US" sz="2800" smtClean="0">
                <a:solidFill>
                  <a:srgbClr val="FFFF66"/>
                </a:solidFill>
              </a:rPr>
              <a:t>coexist.</a:t>
            </a:r>
            <a:endParaRPr lang="en-US" sz="2800" dirty="0">
              <a:solidFill>
                <a:srgbClr val="FFFF66"/>
              </a:solidFill>
            </a:endParaRPr>
          </a:p>
          <a:p>
            <a:r>
              <a:rPr lang="en-US" sz="2800" smtClean="0">
                <a:solidFill>
                  <a:srgbClr val="FFFF66"/>
                </a:solidFill>
              </a:rPr>
              <a:t>No</a:t>
            </a:r>
            <a:r>
              <a:rPr lang="en-US" sz="2800" smtClean="0">
                <a:solidFill>
                  <a:schemeClr val="bg1"/>
                </a:solidFill>
              </a:rPr>
              <a:t> reduction.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28CB-3315-4E51-94A1-F0713C041F5E}" type="slidenum">
              <a:rPr lang="en-US">
                <a:solidFill>
                  <a:schemeClr val="bg1">
                    <a:lumMod val="85000"/>
                  </a:schemeClr>
                </a:solidFill>
              </a:rPr>
              <a:pPr/>
              <a:t>3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304800"/>
            <a:ext cx="7986713" cy="7620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3200">
                <a:solidFill>
                  <a:srgbClr val="FFFF00"/>
                </a:solidFill>
              </a:rPr>
              <a:t>Philosophy of </a:t>
            </a:r>
            <a:r>
              <a:rPr lang="nl-NL" sz="3200" smtClean="0">
                <a:solidFill>
                  <a:srgbClr val="FFFF00"/>
                </a:solidFill>
              </a:rPr>
              <a:t>mind</a:t>
            </a:r>
            <a:endParaRPr lang="nl-NL" sz="3200">
              <a:solidFill>
                <a:srgbClr val="FFFF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2832" y="1812032"/>
            <a:ext cx="8011616" cy="2553072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nl-NL" sz="2800" i="1">
                <a:solidFill>
                  <a:schemeClr val="bg1"/>
                </a:solidFill>
              </a:rPr>
              <a:t>	Questions and issues</a:t>
            </a:r>
            <a:r>
              <a:rPr lang="nl-NL" sz="2800">
                <a:solidFill>
                  <a:schemeClr val="bg1"/>
                </a:solidFill>
              </a:rPr>
              <a:t>: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</a:t>
            </a:r>
            <a:r>
              <a:rPr lang="nl-NL" sz="2400">
                <a:solidFill>
                  <a:schemeClr val="bg1"/>
                </a:solidFill>
              </a:rPr>
              <a:t>What are mental </a:t>
            </a:r>
            <a:r>
              <a:rPr lang="nl-NL" sz="2400" smtClean="0">
                <a:solidFill>
                  <a:schemeClr val="bg1"/>
                </a:solidFill>
              </a:rPr>
              <a:t>states and processes</a:t>
            </a:r>
            <a:r>
              <a:rPr lang="nl-NL" sz="2400">
                <a:solidFill>
                  <a:schemeClr val="bg1"/>
                </a:solidFill>
              </a:rPr>
              <a:t>?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</a:t>
            </a:r>
            <a:r>
              <a:rPr lang="nl-NL" sz="2400">
                <a:solidFill>
                  <a:schemeClr val="bg1"/>
                </a:solidFill>
              </a:rPr>
              <a:t>What is the relation between mental and physical?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How </a:t>
            </a:r>
            <a:r>
              <a:rPr lang="nl-NL" sz="2400">
                <a:solidFill>
                  <a:schemeClr val="bg1"/>
                </a:solidFill>
              </a:rPr>
              <a:t>do thoughts refer to things?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What </a:t>
            </a:r>
            <a:r>
              <a:rPr lang="nl-NL" sz="2400">
                <a:solidFill>
                  <a:schemeClr val="bg1"/>
                </a:solidFill>
              </a:rPr>
              <a:t>is the status of </a:t>
            </a:r>
            <a:r>
              <a:rPr lang="nl-NL" sz="2400" smtClean="0">
                <a:solidFill>
                  <a:schemeClr val="bg1"/>
                </a:solidFill>
              </a:rPr>
              <a:t>‘folk psychology’?</a:t>
            </a:r>
            <a:endParaRPr lang="nl-NL" sz="240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What </a:t>
            </a:r>
            <a:r>
              <a:rPr lang="nl-NL" sz="2400">
                <a:solidFill>
                  <a:schemeClr val="bg1"/>
                </a:solidFill>
              </a:rPr>
              <a:t>is consciousness</a:t>
            </a:r>
            <a:r>
              <a:rPr lang="nl-NL" sz="2400" smtClean="0">
                <a:solidFill>
                  <a:schemeClr val="bg1"/>
                </a:solidFill>
              </a:rPr>
              <a:t>? (Ch. 10)</a:t>
            </a:r>
            <a:endParaRPr lang="nl-NL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54DD-9F79-4935-A7F4-C7C078DEFC0D}" type="slidenum">
              <a:rPr lang="en-US">
                <a:solidFill>
                  <a:schemeClr val="bg1">
                    <a:lumMod val="85000"/>
                  </a:schemeClr>
                </a:solidFill>
              </a:rPr>
              <a:pPr/>
              <a:t>4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913"/>
            <a:ext cx="8568952" cy="6477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3200" smtClean="0">
                <a:solidFill>
                  <a:srgbClr val="FFFF00"/>
                </a:solidFill>
              </a:rPr>
              <a:t>Different views on mind/body-brain</a:t>
            </a:r>
            <a:endParaRPr lang="nl-NL" sz="3200">
              <a:solidFill>
                <a:srgbClr val="FFFF00"/>
              </a:solidFill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3528" y="981075"/>
            <a:ext cx="8568952" cy="51398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Clr>
                <a:srgbClr val="FFFF66"/>
              </a:buClr>
              <a:buFont typeface="Wingdings" pitchFamily="2" charset="2"/>
              <a:buChar char="§"/>
            </a:pPr>
            <a:r>
              <a:rPr lang="nl-NL">
                <a:solidFill>
                  <a:schemeClr val="bg1"/>
                </a:solidFill>
              </a:rPr>
              <a:t> </a:t>
            </a:r>
            <a:r>
              <a:rPr lang="nl-NL" smtClean="0">
                <a:solidFill>
                  <a:srgbClr val="FFFF66"/>
                </a:solidFill>
              </a:rPr>
              <a:t>Dualism </a:t>
            </a:r>
            <a:endParaRPr lang="nl-NL" sz="2400">
              <a:solidFill>
                <a:srgbClr val="FFFF66"/>
              </a:solidFill>
            </a:endParaRPr>
          </a:p>
          <a:p>
            <a:pPr lvl="1" eaLnBrk="0" hangingPunct="0">
              <a:buClr>
                <a:schemeClr val="bg1"/>
              </a:buClr>
              <a:buFontTx/>
              <a:buChar char="•"/>
            </a:pPr>
            <a:r>
              <a:rPr lang="nl-NL" sz="2400">
                <a:solidFill>
                  <a:schemeClr val="bg1"/>
                </a:solidFill>
              </a:rPr>
              <a:t> ontological (two substances</a:t>
            </a:r>
            <a:r>
              <a:rPr lang="nl-NL" sz="2400" smtClean="0">
                <a:solidFill>
                  <a:schemeClr val="bg1"/>
                </a:solidFill>
              </a:rPr>
              <a:t>);</a:t>
            </a:r>
            <a:endParaRPr lang="nl-NL" sz="2400">
              <a:solidFill>
                <a:schemeClr val="bg1"/>
              </a:solidFill>
            </a:endParaRPr>
          </a:p>
          <a:p>
            <a:pPr lvl="1" eaLnBrk="0" hangingPunct="0">
              <a:buClr>
                <a:schemeClr val="bg1"/>
              </a:buClr>
              <a:buFontTx/>
              <a:buChar char="•"/>
            </a:pPr>
            <a:r>
              <a:rPr lang="nl-NL" sz="2400">
                <a:solidFill>
                  <a:schemeClr val="bg1"/>
                </a:solidFill>
              </a:rPr>
              <a:t> epiphenomenalism (mind is by-product</a:t>
            </a:r>
            <a:r>
              <a:rPr lang="nl-NL" sz="2400" smtClean="0">
                <a:solidFill>
                  <a:schemeClr val="bg1"/>
                </a:solidFill>
              </a:rPr>
              <a:t>);</a:t>
            </a:r>
            <a:endParaRPr lang="nl-NL" sz="2400">
              <a:solidFill>
                <a:schemeClr val="bg1"/>
              </a:solidFill>
            </a:endParaRPr>
          </a:p>
          <a:p>
            <a:pPr lvl="1" eaLnBrk="0" hangingPunct="0">
              <a:buClr>
                <a:schemeClr val="bg1"/>
              </a:buClr>
              <a:buFontTx/>
              <a:buChar char="•"/>
            </a:pPr>
            <a:r>
              <a:rPr lang="nl-NL" sz="2400">
                <a:solidFill>
                  <a:schemeClr val="bg1"/>
                </a:solidFill>
              </a:rPr>
              <a:t> property dualism </a:t>
            </a:r>
            <a:r>
              <a:rPr lang="nl-NL" sz="2400" smtClean="0">
                <a:solidFill>
                  <a:schemeClr val="bg1"/>
                </a:solidFill>
              </a:rPr>
              <a:t>(double-aspects, same substance);  </a:t>
            </a:r>
            <a:endParaRPr lang="nl-NL" sz="2400">
              <a:solidFill>
                <a:schemeClr val="bg1"/>
              </a:solidFill>
            </a:endParaRPr>
          </a:p>
          <a:p>
            <a:pPr lvl="1" eaLnBrk="0" hangingPunct="0">
              <a:buClr>
                <a:schemeClr val="bg1"/>
              </a:buClr>
              <a:buFontTx/>
              <a:buChar char="•"/>
            </a:pPr>
            <a:r>
              <a:rPr lang="nl-NL" sz="2400">
                <a:solidFill>
                  <a:schemeClr val="bg1"/>
                </a:solidFill>
              </a:rPr>
              <a:t> methodological (two methods, not substances</a:t>
            </a:r>
            <a:r>
              <a:rPr lang="nl-NL" sz="2400" smtClean="0">
                <a:solidFill>
                  <a:schemeClr val="bg1"/>
                </a:solidFill>
              </a:rPr>
              <a:t>).</a:t>
            </a:r>
            <a:endParaRPr lang="nl-NL" sz="2400">
              <a:solidFill>
                <a:schemeClr val="bg1"/>
              </a:solidFill>
            </a:endParaRPr>
          </a:p>
          <a:p>
            <a:pPr eaLnBrk="0" hangingPunct="0">
              <a:buClr>
                <a:srgbClr val="FFFF66"/>
              </a:buClr>
              <a:buFont typeface="Wingdings" pitchFamily="2" charset="2"/>
              <a:buChar char="§"/>
            </a:pPr>
            <a:r>
              <a:rPr lang="nl-NL">
                <a:solidFill>
                  <a:schemeClr val="bg1"/>
                </a:solidFill>
              </a:rPr>
              <a:t> </a:t>
            </a:r>
            <a:r>
              <a:rPr lang="nl-NL" smtClean="0">
                <a:solidFill>
                  <a:srgbClr val="FFFF66"/>
                </a:solidFill>
              </a:rPr>
              <a:t>Behaviourism</a:t>
            </a:r>
          </a:p>
          <a:p>
            <a:pPr lvl="1" eaLnBrk="0" hangingPunct="0">
              <a:buFontTx/>
              <a:buChar char="•"/>
            </a:pPr>
            <a:r>
              <a:rPr lang="nl-NL" smtClean="0">
                <a:solidFill>
                  <a:schemeClr val="bg1"/>
                </a:solidFill>
              </a:rPr>
              <a:t> </a:t>
            </a:r>
            <a:r>
              <a:rPr lang="nl-NL" sz="2400" smtClean="0">
                <a:solidFill>
                  <a:schemeClr val="bg1"/>
                </a:solidFill>
              </a:rPr>
              <a:t>epiphenomenalism (‘black box’);</a:t>
            </a:r>
          </a:p>
          <a:p>
            <a:pPr lvl="1" eaLnBrk="0" hangingPunct="0"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operationalism (only behaviour terms);</a:t>
            </a:r>
          </a:p>
          <a:p>
            <a:pPr lvl="1" eaLnBrk="0" hangingPunct="0"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linguistic behaviourism (Ryle).</a:t>
            </a:r>
          </a:p>
          <a:p>
            <a:pPr eaLnBrk="0" hangingPunct="0">
              <a:buClr>
                <a:srgbClr val="FFFF66"/>
              </a:buClr>
              <a:buFont typeface="Wingdings" pitchFamily="2" charset="2"/>
              <a:buChar char="§"/>
            </a:pPr>
            <a:r>
              <a:rPr lang="nl-NL" smtClean="0">
                <a:solidFill>
                  <a:srgbClr val="FFFF66"/>
                </a:solidFill>
              </a:rPr>
              <a:t> Materialism</a:t>
            </a:r>
          </a:p>
          <a:p>
            <a:pPr lvl="1" eaLnBrk="0" hangingPunct="0"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identity theory (IT) (mind = brain);</a:t>
            </a:r>
          </a:p>
          <a:p>
            <a:pPr lvl="1" eaLnBrk="0" hangingPunct="0"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functionalism (‘classical’ or ‘orthodox’ cognitivism);</a:t>
            </a:r>
          </a:p>
          <a:p>
            <a:pPr lvl="1" eaLnBrk="0" hangingPunct="0"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connectionism / dynamism: Ch. 8.</a:t>
            </a:r>
            <a:endParaRPr lang="nl-NL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B&amp;LdeJ</a:t>
            </a:r>
          </a:p>
        </p:txBody>
      </p:sp>
      <p:sp>
        <p:nvSpPr>
          <p:cNvPr id="12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465E-57EB-41A3-9143-66474327E35B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8137525" cy="1406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>
                <a:solidFill>
                  <a:schemeClr val="bg1"/>
                </a:solidFill>
              </a:rPr>
              <a:t>Linguistic </a:t>
            </a:r>
            <a:r>
              <a:rPr lang="nl-NL" smtClean="0">
                <a:solidFill>
                  <a:schemeClr val="bg1"/>
                </a:solidFill>
              </a:rPr>
              <a:t>behaviorism</a:t>
            </a:r>
            <a:endParaRPr lang="nl-NL">
              <a:solidFill>
                <a:schemeClr val="bg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nl-NL">
                <a:solidFill>
                  <a:schemeClr val="bg1"/>
                </a:solidFill>
              </a:rPr>
              <a:t>Gilbert Ryle:</a:t>
            </a:r>
            <a:r>
              <a:rPr lang="nl-NL" b="1">
                <a:solidFill>
                  <a:schemeClr val="bg1"/>
                </a:solidFill>
              </a:rPr>
              <a:t> </a:t>
            </a:r>
          </a:p>
          <a:p>
            <a:pPr algn="ctr" eaLnBrk="0" hangingPunct="0">
              <a:lnSpc>
                <a:spcPct val="90000"/>
              </a:lnSpc>
            </a:pPr>
            <a:r>
              <a:rPr lang="nl-NL" sz="2400" b="1" i="1">
                <a:solidFill>
                  <a:schemeClr val="bg1"/>
                </a:solidFill>
              </a:rPr>
              <a:t>The Concept of Mind</a:t>
            </a:r>
            <a:r>
              <a:rPr lang="nl-NL" sz="3600" b="1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nl-NL" sz="2000">
                <a:solidFill>
                  <a:schemeClr val="bg1"/>
                </a:solidFill>
              </a:rPr>
              <a:t>(1949)</a:t>
            </a:r>
            <a:r>
              <a:rPr lang="nl-NL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627313" y="1989138"/>
            <a:ext cx="3756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 sz="2400" b="1">
                <a:solidFill>
                  <a:schemeClr val="bg1"/>
                </a:solidFill>
              </a:rPr>
              <a:t>1. Do not say: we have…</a:t>
            </a:r>
            <a:endParaRPr lang="nl-NL" sz="2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371600" y="2590800"/>
            <a:ext cx="2733675" cy="7667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b="1">
                <a:solidFill>
                  <a:schemeClr val="accent2"/>
                </a:solidFill>
              </a:rPr>
              <a:t>a body</a:t>
            </a:r>
            <a:r>
              <a:rPr lang="nl-NL" sz="3200" b="1">
                <a:solidFill>
                  <a:schemeClr val="accent2"/>
                </a:solidFill>
              </a:rPr>
              <a:t> </a:t>
            </a:r>
          </a:p>
          <a:p>
            <a:pPr algn="ctr" eaLnBrk="0" hangingPunct="0"/>
            <a:r>
              <a:rPr lang="nl-NL" sz="2000" b="1">
                <a:solidFill>
                  <a:schemeClr val="accent2"/>
                </a:solidFill>
              </a:rPr>
              <a:t>(outer </a:t>
            </a:r>
            <a:r>
              <a:rPr lang="nl-NL" sz="2000" b="1" smtClean="0">
                <a:solidFill>
                  <a:schemeClr val="accent2"/>
                </a:solidFill>
              </a:rPr>
              <a:t>behavior</a:t>
            </a:r>
            <a:r>
              <a:rPr lang="nl-NL" sz="2000" b="1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114800" y="2667000"/>
            <a:ext cx="99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 sz="3600" b="1" i="1">
                <a:solidFill>
                  <a:schemeClr val="bg1"/>
                </a:solidFill>
              </a:rPr>
              <a:t>and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105400" y="2590800"/>
            <a:ext cx="3251200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b="1">
                <a:solidFill>
                  <a:schemeClr val="accent2"/>
                </a:solidFill>
              </a:rPr>
              <a:t>a mind</a:t>
            </a:r>
          </a:p>
          <a:p>
            <a:pPr algn="ctr" eaLnBrk="0" hangingPunct="0"/>
            <a:r>
              <a:rPr lang="en-US" sz="2000" b="1">
                <a:solidFill>
                  <a:schemeClr val="accent2"/>
                </a:solidFill>
              </a:rPr>
              <a:t>(inner theater)</a:t>
            </a:r>
            <a:endParaRPr lang="nl-NL" sz="2000" b="1">
              <a:solidFill>
                <a:schemeClr val="accent2"/>
              </a:solidFill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643438" y="3213100"/>
            <a:ext cx="4762" cy="4524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555875" y="3716338"/>
            <a:ext cx="4103688" cy="576262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>
                <a:solidFill>
                  <a:schemeClr val="bg1"/>
                </a:solidFill>
              </a:rPr>
              <a:t>CATEGORY-MISTAKE</a:t>
            </a:r>
            <a:endParaRPr lang="nl-NL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84213" y="4437063"/>
            <a:ext cx="78009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2400" b="1">
                <a:solidFill>
                  <a:schemeClr val="bg1"/>
                </a:solidFill>
              </a:rPr>
              <a:t>2. Replace ‘intern mental theater’ by:</a:t>
            </a:r>
          </a:p>
          <a:p>
            <a:pPr algn="ctr" eaLnBrk="0" hangingPunct="0"/>
            <a:r>
              <a:rPr lang="nl-NL" sz="2400" b="1">
                <a:solidFill>
                  <a:schemeClr val="bg1"/>
                </a:solidFill>
              </a:rPr>
              <a:t>behavioral </a:t>
            </a:r>
            <a:r>
              <a:rPr lang="nl-NL" sz="2400" b="1" smtClean="0">
                <a:solidFill>
                  <a:schemeClr val="bg1"/>
                </a:solidFill>
              </a:rPr>
              <a:t>dispositions.</a:t>
            </a:r>
            <a:endParaRPr lang="nl-NL" sz="2400" b="1">
              <a:solidFill>
                <a:schemeClr val="bg1"/>
              </a:solidFill>
            </a:endParaRP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3. Mind is </a:t>
            </a:r>
            <a:r>
              <a:rPr lang="en-US" sz="2400" b="1" smtClean="0">
                <a:solidFill>
                  <a:schemeClr val="bg1"/>
                </a:solidFill>
              </a:rPr>
              <a:t>behavior </a:t>
            </a:r>
            <a:r>
              <a:rPr lang="en-US" sz="2400" b="1">
                <a:solidFill>
                  <a:schemeClr val="bg1"/>
                </a:solidFill>
              </a:rPr>
              <a:t>of the body: clever </a:t>
            </a:r>
            <a:r>
              <a:rPr lang="en-US" sz="2400" b="1" smtClean="0">
                <a:solidFill>
                  <a:schemeClr val="bg1"/>
                </a:solidFill>
              </a:rPr>
              <a:t>acting.</a:t>
            </a:r>
            <a:endParaRPr lang="en-US" sz="2400" b="1">
              <a:solidFill>
                <a:schemeClr val="bg1"/>
              </a:solidFill>
            </a:endParaRP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4. Linguistic </a:t>
            </a:r>
            <a:r>
              <a:rPr lang="en-US" sz="2400" b="1" smtClean="0">
                <a:solidFill>
                  <a:schemeClr val="bg1"/>
                </a:solidFill>
              </a:rPr>
              <a:t>behaviorism</a:t>
            </a:r>
            <a:r>
              <a:rPr lang="en-US" sz="2400" b="1">
                <a:solidFill>
                  <a:schemeClr val="bg1"/>
                </a:solidFill>
              </a:rPr>
              <a:t>: mental terms refer to </a:t>
            </a:r>
            <a:r>
              <a:rPr lang="en-US" sz="2400" b="1" smtClean="0">
                <a:solidFill>
                  <a:schemeClr val="bg1"/>
                </a:solidFill>
              </a:rPr>
              <a:t>behavior </a:t>
            </a:r>
            <a:r>
              <a:rPr lang="en-US" sz="2400" b="1">
                <a:solidFill>
                  <a:schemeClr val="bg1"/>
                </a:solidFill>
              </a:rPr>
              <a:t>(not to inner processes</a:t>
            </a:r>
            <a:r>
              <a:rPr lang="en-US" sz="2400" b="1" smtClean="0">
                <a:solidFill>
                  <a:schemeClr val="bg1"/>
                </a:solidFill>
              </a:rPr>
              <a:t>).</a:t>
            </a:r>
            <a:endParaRPr lang="nl-NL" sz="24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FC61-2DC7-41C9-9EB5-E90B2AEAB705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528" y="260350"/>
            <a:ext cx="8496944" cy="5889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3200" smtClean="0">
                <a:solidFill>
                  <a:srgbClr val="FFFF00"/>
                </a:solidFill>
              </a:rPr>
              <a:t>Three </a:t>
            </a:r>
            <a:r>
              <a:rPr lang="en-GB" sz="3200">
                <a:solidFill>
                  <a:srgbClr val="FFFF00"/>
                </a:solidFill>
              </a:rPr>
              <a:t>features of mind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528" y="1052513"/>
            <a:ext cx="8537915" cy="563231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>
                <a:solidFill>
                  <a:srgbClr val="FFFF00"/>
                </a:solidFill>
              </a:rPr>
              <a:t> </a:t>
            </a:r>
            <a:r>
              <a:rPr lang="en-GB" smtClean="0">
                <a:solidFill>
                  <a:srgbClr val="FFFF00"/>
                </a:solidFill>
              </a:rPr>
              <a:t>Intelligence</a:t>
            </a:r>
            <a:r>
              <a:rPr lang="en-GB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reasoning</a:t>
            </a:r>
            <a:r>
              <a:rPr lang="en-GB" sz="2000" smtClean="0">
                <a:solidFill>
                  <a:schemeClr val="bg1"/>
                </a:solidFill>
              </a:rPr>
              <a:t>, rationality;</a:t>
            </a:r>
            <a:endParaRPr lang="en-GB" sz="2000" i="1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reasoning is reckoning; computation</a:t>
            </a:r>
            <a:r>
              <a:rPr lang="en-GB" sz="2000">
                <a:solidFill>
                  <a:schemeClr val="bg1"/>
                </a:solidFill>
              </a:rPr>
              <a:t>; </a:t>
            </a:r>
            <a:r>
              <a:rPr lang="en-GB" sz="2000" smtClean="0">
                <a:solidFill>
                  <a:schemeClr val="bg1"/>
                </a:solidFill>
              </a:rPr>
              <a:t>AI;</a:t>
            </a:r>
            <a:endParaRPr lang="en-GB" sz="20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but more </a:t>
            </a:r>
            <a:r>
              <a:rPr lang="en-GB" sz="2000" dirty="0">
                <a:solidFill>
                  <a:schemeClr val="bg1"/>
                </a:solidFill>
              </a:rPr>
              <a:t>than reasoning: intentions, emotions, motivations</a:t>
            </a:r>
            <a:r>
              <a:rPr lang="en-GB" sz="2000">
                <a:solidFill>
                  <a:schemeClr val="bg1"/>
                </a:solidFill>
              </a:rPr>
              <a:t>, </a:t>
            </a:r>
            <a:r>
              <a:rPr lang="en-GB" sz="2000" smtClean="0">
                <a:solidFill>
                  <a:schemeClr val="bg1"/>
                </a:solidFill>
              </a:rPr>
              <a:t>actions.</a:t>
            </a:r>
            <a:endParaRPr lang="en-GB" sz="2000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en-GB">
                <a:solidFill>
                  <a:srgbClr val="FFFF00"/>
                </a:solidFill>
              </a:rPr>
              <a:t> </a:t>
            </a:r>
            <a:r>
              <a:rPr lang="en-GB" smtClean="0">
                <a:solidFill>
                  <a:srgbClr val="FFFF00"/>
                </a:solidFill>
              </a:rPr>
              <a:t>Consciousness</a:t>
            </a:r>
            <a:r>
              <a:rPr lang="en-GB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subjective, </a:t>
            </a:r>
            <a:r>
              <a:rPr lang="en-GB" sz="2000" smtClean="0">
                <a:solidFill>
                  <a:schemeClr val="bg1"/>
                </a:solidFill>
              </a:rPr>
              <a:t>essentially private;</a:t>
            </a:r>
            <a:endParaRPr lang="en-GB" sz="2000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qualia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(first-person </a:t>
            </a:r>
            <a:r>
              <a:rPr lang="en-GB" sz="2000" smtClean="0">
                <a:solidFill>
                  <a:schemeClr val="bg1"/>
                </a:solidFill>
              </a:rPr>
              <a:t>experience);</a:t>
            </a:r>
            <a:endParaRPr lang="en-GB" sz="20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can </a:t>
            </a:r>
            <a:r>
              <a:rPr lang="en-GB" sz="2000" dirty="0" err="1" smtClean="0">
                <a:solidFill>
                  <a:schemeClr val="bg1"/>
                </a:solidFill>
              </a:rPr>
              <a:t>qualia</a:t>
            </a:r>
            <a:r>
              <a:rPr lang="en-GB" sz="2000" dirty="0" smtClean="0">
                <a:solidFill>
                  <a:schemeClr val="bg1"/>
                </a:solidFill>
              </a:rPr>
              <a:t> be explained objectively (third person)?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 consciousness and brain (Ch. </a:t>
            </a:r>
            <a:r>
              <a:rPr lang="en-GB" sz="2000" smtClean="0">
                <a:solidFill>
                  <a:schemeClr val="bg1"/>
                </a:solidFill>
              </a:rPr>
              <a:t>10).</a:t>
            </a:r>
            <a:endParaRPr lang="en-GB" sz="2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en-GB">
                <a:solidFill>
                  <a:srgbClr val="FFFF00"/>
                </a:solidFill>
              </a:rPr>
              <a:t> </a:t>
            </a:r>
            <a:r>
              <a:rPr lang="en-GB" smtClean="0">
                <a:solidFill>
                  <a:srgbClr val="FFFF00"/>
                </a:solidFill>
              </a:rPr>
              <a:t>Intentionality</a:t>
            </a:r>
            <a:r>
              <a:rPr lang="en-GB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the mark of the mental</a:t>
            </a:r>
            <a:r>
              <a:rPr lang="en-GB" sz="2000">
                <a:solidFill>
                  <a:schemeClr val="bg1"/>
                </a:solidFill>
              </a:rPr>
              <a:t>: </a:t>
            </a:r>
            <a:r>
              <a:rPr lang="en-GB" sz="2000" i="1" smtClean="0">
                <a:solidFill>
                  <a:schemeClr val="bg1"/>
                </a:solidFill>
              </a:rPr>
              <a:t>aboutness;</a:t>
            </a:r>
            <a:endParaRPr lang="en-GB" sz="20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directed at intentional object (seeing, wanting </a:t>
            </a:r>
            <a:r>
              <a:rPr lang="en-GB" sz="2000" i="1">
                <a:solidFill>
                  <a:schemeClr val="bg1"/>
                </a:solidFill>
              </a:rPr>
              <a:t>something</a:t>
            </a:r>
            <a:r>
              <a:rPr lang="en-GB" sz="2000" i="1" smtClean="0">
                <a:solidFill>
                  <a:schemeClr val="bg1"/>
                </a:solidFill>
              </a:rPr>
              <a:t>);</a:t>
            </a:r>
            <a:endParaRPr lang="en-GB" sz="20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beliefs </a:t>
            </a:r>
            <a:r>
              <a:rPr lang="en-GB" sz="2000">
                <a:solidFill>
                  <a:schemeClr val="bg1"/>
                </a:solidFill>
              </a:rPr>
              <a:t>and </a:t>
            </a:r>
            <a:r>
              <a:rPr lang="en-GB" sz="2000" smtClean="0">
                <a:solidFill>
                  <a:schemeClr val="bg1"/>
                </a:solidFill>
              </a:rPr>
              <a:t>desires;</a:t>
            </a:r>
            <a:endParaRPr lang="en-GB" sz="20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can intentionality </a:t>
            </a:r>
            <a:r>
              <a:rPr lang="en-GB" sz="2000" dirty="0">
                <a:solidFill>
                  <a:schemeClr val="bg1"/>
                </a:solidFill>
              </a:rPr>
              <a:t>be </a:t>
            </a:r>
            <a:r>
              <a:rPr lang="en-GB" sz="2000" dirty="0" smtClean="0">
                <a:solidFill>
                  <a:schemeClr val="bg1"/>
                </a:solidFill>
              </a:rPr>
              <a:t>naturalized? Evolution?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7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51520" y="476672"/>
            <a:ext cx="8568952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mtClean="0">
                <a:solidFill>
                  <a:srgbClr val="FFFF00"/>
                </a:solidFill>
              </a:rPr>
              <a:t>Intentionality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51520" y="1268760"/>
            <a:ext cx="8568952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Is a property of </a:t>
            </a:r>
            <a:r>
              <a:rPr lang="nl-NL" sz="2400" smtClean="0">
                <a:solidFill>
                  <a:srgbClr val="FFFF00"/>
                </a:solidFill>
              </a:rPr>
              <a:t>psychological</a:t>
            </a:r>
            <a:r>
              <a:rPr lang="nl-NL" sz="2400" smtClean="0">
                <a:solidFill>
                  <a:schemeClr val="bg1"/>
                </a:solidFill>
              </a:rPr>
              <a:t> phenomena of being </a:t>
            </a:r>
            <a:r>
              <a:rPr lang="nl-NL" sz="2400" smtClean="0">
                <a:solidFill>
                  <a:srgbClr val="FFFF00"/>
                </a:solidFill>
              </a:rPr>
              <a:t>about</a:t>
            </a:r>
            <a:r>
              <a:rPr lang="nl-NL" sz="2400" smtClean="0">
                <a:solidFill>
                  <a:schemeClr val="bg1"/>
                </a:solidFill>
              </a:rPr>
              <a:t> 		things; being directed to objects.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It is the </a:t>
            </a:r>
            <a:r>
              <a:rPr lang="nl-NL" sz="2400" smtClean="0">
                <a:solidFill>
                  <a:srgbClr val="FFFF00"/>
                </a:solidFill>
              </a:rPr>
              <a:t>aboutness</a:t>
            </a:r>
            <a:r>
              <a:rPr lang="nl-NL" sz="2400" smtClean="0">
                <a:solidFill>
                  <a:schemeClr val="bg1"/>
                </a:solidFill>
              </a:rPr>
              <a:t> of mental states (such as, believing, 		desiring, hearing, mourning etc.).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Mental states have </a:t>
            </a:r>
            <a:r>
              <a:rPr lang="nl-NL" sz="2400" smtClean="0">
                <a:solidFill>
                  <a:srgbClr val="FFFF00"/>
                </a:solidFill>
              </a:rPr>
              <a:t>content.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</a:rPr>
              <a:t> Mental states are </a:t>
            </a:r>
            <a:r>
              <a:rPr lang="nl-NL" sz="2400" smtClean="0">
                <a:solidFill>
                  <a:srgbClr val="FFFF00"/>
                </a:solidFill>
              </a:rPr>
              <a:t>directed towards factual or counterfactual </a:t>
            </a:r>
            <a:r>
              <a:rPr lang="nl-NL" sz="2400" smtClean="0">
                <a:solidFill>
                  <a:schemeClr val="bg1"/>
                </a:solidFill>
              </a:rPr>
              <a:t>	(existing or non-existing) things and events.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51520" y="4149080"/>
            <a:ext cx="8568952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Notions like </a:t>
            </a:r>
            <a:r>
              <a:rPr lang="en-US" sz="2400" smtClean="0">
                <a:solidFill>
                  <a:srgbClr val="FFFF00"/>
                </a:solidFill>
              </a:rPr>
              <a:t>representation</a:t>
            </a:r>
            <a:r>
              <a:rPr lang="en-US" sz="2400" smtClean="0">
                <a:solidFill>
                  <a:schemeClr val="bg1"/>
                </a:solidFill>
              </a:rPr>
              <a:t>, </a:t>
            </a:r>
            <a:r>
              <a:rPr lang="en-US" sz="2400" smtClean="0">
                <a:solidFill>
                  <a:srgbClr val="FFFF00"/>
                </a:solidFill>
              </a:rPr>
              <a:t>meaning</a:t>
            </a:r>
            <a:r>
              <a:rPr lang="en-US" sz="2400" b="1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and </a:t>
            </a:r>
            <a:r>
              <a:rPr lang="en-US" sz="2400" smtClean="0">
                <a:solidFill>
                  <a:srgbClr val="FFFF00"/>
                </a:solidFill>
              </a:rPr>
              <a:t>mental content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	are closely related to intentionality.</a:t>
            </a:r>
          </a:p>
          <a:p>
            <a:pPr>
              <a:buFont typeface="Arial" pitchFamily="34" charset="0"/>
              <a:buChar char="•"/>
            </a:pPr>
            <a:r>
              <a:rPr lang="en-US" sz="2400" smtClean="0">
                <a:solidFill>
                  <a:schemeClr val="bg1"/>
                </a:solidFill>
              </a:rPr>
              <a:t> These all refer to the ability of mental or cognitive states to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	</a:t>
            </a:r>
            <a:r>
              <a:rPr lang="en-US" sz="2400" smtClean="0">
                <a:solidFill>
                  <a:srgbClr val="FFFF00"/>
                </a:solidFill>
              </a:rPr>
              <a:t>indicate something beyond themselves.</a:t>
            </a:r>
            <a:endParaRPr lang="nl-NL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8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70098" y="3140968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smtClean="0">
                <a:solidFill>
                  <a:schemeClr val="bg1"/>
                </a:solidFill>
              </a:rPr>
              <a:t>John Searle</a:t>
            </a:r>
            <a:endParaRPr lang="nl-NL" sz="2000">
              <a:solidFill>
                <a:schemeClr val="bg1"/>
              </a:solidFill>
            </a:endParaRP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2555776" y="1556792"/>
            <a:ext cx="5832648" cy="3096344"/>
          </a:xfrm>
          <a:prstGeom prst="wedgeRoundRectCallout">
            <a:avLst>
              <a:gd name="adj1" fmla="val -60234"/>
              <a:gd name="adj2" fmla="val -2185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Billboards and books don’t have</a:t>
            </a:r>
          </a:p>
          <a:p>
            <a:pPr algn="ctr"/>
            <a:r>
              <a:rPr lang="nl-NL" sz="2400" smtClean="0">
                <a:solidFill>
                  <a:srgbClr val="FF0000"/>
                </a:solidFill>
              </a:rPr>
              <a:t>original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intentionality. Someone put the meaning there for everyone who </a:t>
            </a:r>
          </a:p>
          <a:p>
            <a:pPr algn="ctr"/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can read and </a:t>
            </a:r>
            <a:r>
              <a:rPr lang="nl-NL" sz="2400" i="1" smtClean="0">
                <a:solidFill>
                  <a:schemeClr val="accent1">
                    <a:lumMod val="25000"/>
                  </a:schemeClr>
                </a:solidFill>
              </a:rPr>
              <a:t>understand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</a:p>
          <a:p>
            <a:pPr algn="ctr"/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the signs or </a:t>
            </a:r>
            <a:r>
              <a:rPr lang="nl-NL" sz="2400" i="1" smtClean="0">
                <a:solidFill>
                  <a:schemeClr val="accent1">
                    <a:lumMod val="25000"/>
                  </a:schemeClr>
                </a:solidFill>
              </a:rPr>
              <a:t>symbols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  <a:p>
            <a:pPr algn="ctr"/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So, these things have only</a:t>
            </a:r>
          </a:p>
          <a:p>
            <a:pPr algn="ctr"/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nl-NL" sz="2400" smtClean="0">
                <a:solidFill>
                  <a:srgbClr val="FF0000"/>
                </a:solidFill>
              </a:rPr>
              <a:t>derived</a:t>
            </a:r>
            <a:r>
              <a:rPr lang="nl-NL" sz="2400" smtClean="0">
                <a:solidFill>
                  <a:schemeClr val="accent1">
                    <a:lumMod val="25000"/>
                  </a:schemeClr>
                </a:solidFill>
              </a:rPr>
              <a:t> intentionality.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51720" y="332656"/>
            <a:ext cx="5947462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‘Original’ and ‘derived’ intentionality</a:t>
            </a:r>
            <a:endParaRPr lang="nl-NL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US" sz="10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1547-E010-4235-BE24-C27BFE9A51FE}" type="slidenum">
              <a:rPr lang="en-US" smtClean="0">
                <a:solidFill>
                  <a:schemeClr val="bg1">
                    <a:lumMod val="85000"/>
                  </a:schemeClr>
                </a:solidFill>
              </a:rPr>
              <a:pPr/>
              <a:t>9</a:t>
            </a:fld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75656" y="1221720"/>
            <a:ext cx="7560840" cy="169277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chemeClr val="bg1"/>
                </a:solidFill>
              </a:rPr>
              <a:t>Franz Brentano </a:t>
            </a:r>
            <a:r>
              <a:rPr lang="nl-NL" sz="1800" smtClean="0">
                <a:solidFill>
                  <a:schemeClr val="bg1"/>
                </a:solidFill>
              </a:rPr>
              <a:t>(1838–1917) </a:t>
            </a:r>
            <a:r>
              <a:rPr lang="nl-NL" sz="2400" smtClean="0">
                <a:solidFill>
                  <a:schemeClr val="bg1"/>
                </a:solidFill>
              </a:rPr>
              <a:t>and early </a:t>
            </a:r>
            <a:r>
              <a:rPr lang="nl-NL" smtClean="0">
                <a:solidFill>
                  <a:srgbClr val="FFFF00"/>
                </a:solidFill>
              </a:rPr>
              <a:t>phenomenolo-</a:t>
            </a:r>
          </a:p>
          <a:p>
            <a:r>
              <a:rPr lang="nl-NL" smtClean="0">
                <a:solidFill>
                  <a:srgbClr val="FFFF00"/>
                </a:solidFill>
              </a:rPr>
              <a:t>gists</a:t>
            </a:r>
            <a:r>
              <a:rPr lang="nl-NL" sz="2400" smtClean="0">
                <a:solidFill>
                  <a:schemeClr val="bg1"/>
                </a:solidFill>
              </a:rPr>
              <a:t>:</a:t>
            </a:r>
            <a:r>
              <a:rPr lang="nl-NL" sz="1800" smtClean="0">
                <a:solidFill>
                  <a:schemeClr val="bg1"/>
                </a:solidFill>
              </a:rPr>
              <a:t> </a:t>
            </a:r>
            <a:r>
              <a:rPr lang="nl-NL" sz="2400" smtClean="0">
                <a:solidFill>
                  <a:schemeClr val="bg1"/>
                </a:solidFill>
              </a:rPr>
              <a:t>Mind differs essentially from matter: </a:t>
            </a:r>
            <a:r>
              <a:rPr lang="nl-NL" sz="2400" smtClean="0">
                <a:solidFill>
                  <a:srgbClr val="FFFF00"/>
                </a:solidFill>
              </a:rPr>
              <a:t>only psy-</a:t>
            </a:r>
          </a:p>
          <a:p>
            <a:r>
              <a:rPr lang="nl-NL" sz="2400" smtClean="0">
                <a:solidFill>
                  <a:srgbClr val="FFFF00"/>
                </a:solidFill>
              </a:rPr>
              <a:t>chological phenomena have intentionality</a:t>
            </a:r>
            <a:r>
              <a:rPr lang="nl-NL" sz="2400" smtClean="0">
                <a:solidFill>
                  <a:schemeClr val="bg1"/>
                </a:solidFill>
              </a:rPr>
              <a:t>, not physical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things.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07504" y="2984753"/>
            <a:ext cx="8918793" cy="31085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Materialists</a:t>
            </a:r>
            <a:r>
              <a:rPr lang="nl-NL" sz="2400" smtClean="0">
                <a:solidFill>
                  <a:schemeClr val="bg1"/>
                </a:solidFill>
              </a:rPr>
              <a:t>: 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Physical things and processes are all there is; 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so, </a:t>
            </a:r>
            <a:r>
              <a:rPr lang="nl-NL" sz="2400" smtClean="0">
                <a:solidFill>
                  <a:srgbClr val="FFFF00"/>
                </a:solidFill>
              </a:rPr>
              <a:t>intentionality should be naturalized</a:t>
            </a:r>
            <a:r>
              <a:rPr lang="nl-NL" sz="2400" smtClean="0">
                <a:solidFill>
                  <a:schemeClr val="bg1"/>
                </a:solidFill>
              </a:rPr>
              <a:t>, that is</a:t>
            </a:r>
          </a:p>
          <a:p>
            <a:r>
              <a:rPr lang="nl-NL" sz="2400" smtClean="0">
                <a:solidFill>
                  <a:schemeClr val="bg1"/>
                </a:solidFill>
              </a:rPr>
              <a:t>explained in </a:t>
            </a:r>
            <a:r>
              <a:rPr lang="nl-NL" sz="2400" smtClean="0">
                <a:solidFill>
                  <a:srgbClr val="FFFF00"/>
                </a:solidFill>
              </a:rPr>
              <a:t>physical, computational or biological </a:t>
            </a:r>
            <a:r>
              <a:rPr lang="nl-NL" sz="2400" smtClean="0">
                <a:solidFill>
                  <a:schemeClr val="bg1"/>
                </a:solidFill>
              </a:rPr>
              <a:t>terms.</a:t>
            </a:r>
          </a:p>
          <a:p>
            <a:endParaRPr lang="nl-NL" sz="2400" smtClean="0">
              <a:solidFill>
                <a:schemeClr val="bg1"/>
              </a:solidFill>
            </a:endParaRPr>
          </a:p>
          <a:p>
            <a:r>
              <a:rPr lang="nl-NL" sz="2400" smtClean="0">
                <a:solidFill>
                  <a:schemeClr val="bg1"/>
                </a:solidFill>
              </a:rPr>
              <a:t>Or (another strategy), </a:t>
            </a:r>
            <a:r>
              <a:rPr lang="nl-NL" sz="2400" smtClean="0">
                <a:solidFill>
                  <a:srgbClr val="FFFF00"/>
                </a:solidFill>
              </a:rPr>
              <a:t>eliminated</a:t>
            </a:r>
            <a:r>
              <a:rPr lang="nl-NL" sz="2400" smtClean="0">
                <a:solidFill>
                  <a:schemeClr val="bg1"/>
                </a:solidFill>
              </a:rPr>
              <a:t> from </a:t>
            </a:r>
            <a:r>
              <a:rPr lang="nl-NL" sz="2400" smtClean="0">
                <a:solidFill>
                  <a:srgbClr val="FFFF00"/>
                </a:solidFill>
              </a:rPr>
              <a:t>scientific</a:t>
            </a:r>
            <a:r>
              <a:rPr lang="nl-NL" sz="2400" smtClean="0">
                <a:solidFill>
                  <a:schemeClr val="bg1"/>
                </a:solidFill>
              </a:rPr>
              <a:t> worldview, since it is part of a </a:t>
            </a:r>
            <a:r>
              <a:rPr lang="nl-NL" sz="2400" err="1" smtClean="0">
                <a:solidFill>
                  <a:srgbClr val="FFFF00"/>
                </a:solidFill>
              </a:rPr>
              <a:t>folk-psychological</a:t>
            </a:r>
            <a:r>
              <a:rPr lang="nl-NL" sz="2400" smtClean="0">
                <a:solidFill>
                  <a:schemeClr val="bg1"/>
                </a:solidFill>
              </a:rPr>
              <a:t> worldview.</a:t>
            </a:r>
          </a:p>
          <a:p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07504" y="260648"/>
            <a:ext cx="8928992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Phenomenologists and materialist on intentionality</a:t>
            </a:r>
            <a:endParaRPr lang="nl-NL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1296</Words>
  <Application>Microsoft Office PowerPoint</Application>
  <PresentationFormat>On-screen Show (4:3)</PresentationFormat>
  <Paragraphs>266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Slide 1</vt:lpstr>
      <vt:lpstr>Slide 2</vt:lpstr>
      <vt:lpstr>Philosophy of mind</vt:lpstr>
      <vt:lpstr>Different views on mind/body-brain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Dennett’s 3 stances_1 </vt:lpstr>
      <vt:lpstr>Dennett’s 3 stances_2 </vt:lpstr>
      <vt:lpstr>Multiple perspectives in explaining  mind, brain and agency</vt:lpstr>
    </vt:vector>
  </TitlesOfParts>
  <Company>Universiteit Leiden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bem</dc:creator>
  <cp:lastModifiedBy>kdickens</cp:lastModifiedBy>
  <cp:revision>95</cp:revision>
  <dcterms:created xsi:type="dcterms:W3CDTF">2005-12-21T13:31:23Z</dcterms:created>
  <dcterms:modified xsi:type="dcterms:W3CDTF">2013-07-25T10:20:01Z</dcterms:modified>
</cp:coreProperties>
</file>