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1" r:id="rId4"/>
    <p:sldId id="260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68" r:id="rId15"/>
    <p:sldId id="276" r:id="rId16"/>
    <p:sldId id="272" r:id="rId17"/>
    <p:sldId id="277" r:id="rId18"/>
    <p:sldId id="273" r:id="rId19"/>
    <p:sldId id="274" r:id="rId20"/>
    <p:sldId id="278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i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FFFF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728" autoAdjust="0"/>
  </p:normalViewPr>
  <p:slideViewPr>
    <p:cSldViewPr>
      <p:cViewPr varScale="1">
        <p:scale>
          <a:sx n="112" d="100"/>
          <a:sy n="112" d="100"/>
        </p:scale>
        <p:origin x="-15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ABE154C-065C-4A6A-AE0B-D4DC9806479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9F43C-D526-42C1-BBBD-CA13605A88A5}" type="slidenum">
              <a:rPr lang="en-GB"/>
              <a:pPr/>
              <a:t>1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69374-4952-450A-BCD4-728215EA88CC}" type="slidenum">
              <a:rPr lang="en-GB"/>
              <a:pPr/>
              <a:t>14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41A66-B9C7-414A-8D45-65CA0466A5A9}" type="slidenum">
              <a:rPr lang="en-GB"/>
              <a:pPr/>
              <a:t>16</a:t>
            </a:fld>
            <a:endParaRPr lang="en-GB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41A66-B9C7-414A-8D45-65CA0466A5A9}" type="slidenum">
              <a:rPr lang="en-GB"/>
              <a:pPr/>
              <a:t>17</a:t>
            </a:fld>
            <a:endParaRPr lang="en-GB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A67EE-A86F-4ED5-B392-20E97D170BCD}" type="slidenum">
              <a:rPr lang="en-GB"/>
              <a:pPr/>
              <a:t>18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A67EE-A86F-4ED5-B392-20E97D170BCD}" type="slidenum">
              <a:rPr lang="en-GB"/>
              <a:pPr/>
              <a:t>20</a:t>
            </a:fld>
            <a:endParaRPr lang="en-GB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54C-065C-4A6A-AE0B-D4DC9806479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07990-53FC-4045-8240-C2DD7076F2C2}" type="slidenum">
              <a:rPr lang="en-GB"/>
              <a:pPr/>
              <a:t>6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0D651-553E-4511-BEBA-D1CBB2257ED9}" type="slidenum">
              <a:rPr lang="en-GB"/>
              <a:pPr/>
              <a:t>7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D1A7-89D1-4D70-B5EB-B3D11CD8A61C}" type="slidenum">
              <a:rPr lang="en-GB"/>
              <a:pPr/>
              <a:t>8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CAF1A-1453-429E-A5EE-64FD18D57471}" type="slidenum">
              <a:rPr lang="en-GB"/>
              <a:pPr/>
              <a:t>9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BFCC6-BA7F-4508-8C62-EF5C5E4B7F8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70F4-8ED6-4F53-A315-69E953D0E7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2B2A8-5924-42C6-8F16-1AD909291D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54955-B3D6-4E1C-8E90-788E093E0D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68843-8EE9-400D-A146-EE9E4D97CDE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3593B-ED98-4640-82A3-405983627B0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1803D-FC48-41B3-AA6A-B256CF4AB4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6DC60-9372-4934-9B6C-34EF26A9C3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E7B59-F9E2-4270-8139-04A613BF75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BE9B5-EC40-45B9-9035-0999FEF93D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4F033-30E4-4E79-B91D-F8C10D81A3B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B&amp;LdeJ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fld id="{DAA5D176-1186-4DDF-9922-B6829B35F0A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DF2E-F915-4203-B283-C4DC5F0C0EFE}" type="slidenum">
              <a:rPr lang="en-GB"/>
              <a:pPr/>
              <a:t>1</a:t>
            </a:fld>
            <a:endParaRPr lang="en-GB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7620000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600" b="1" i="0"/>
              <a:t>Theoretical Issues in Psychology</a:t>
            </a: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581400" y="1905000"/>
            <a:ext cx="5257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Philosophy of Science</a:t>
            </a:r>
          </a:p>
          <a:p>
            <a:pPr algn="ctr"/>
            <a:r>
              <a:rPr lang="en-GB" dirty="0">
                <a:solidFill>
                  <a:srgbClr val="FFFF00"/>
                </a:solidFill>
              </a:rPr>
              <a:t>and </a:t>
            </a:r>
          </a:p>
          <a:p>
            <a:pPr algn="ctr"/>
            <a:r>
              <a:rPr lang="en-GB" dirty="0">
                <a:solidFill>
                  <a:srgbClr val="FFFF00"/>
                </a:solidFill>
              </a:rPr>
              <a:t>Philosophy of Mind</a:t>
            </a:r>
          </a:p>
          <a:p>
            <a:pPr algn="ctr"/>
            <a:r>
              <a:rPr lang="en-GB" dirty="0">
                <a:solidFill>
                  <a:srgbClr val="FFFF00"/>
                </a:solidFill>
              </a:rPr>
              <a:t>for</a:t>
            </a:r>
          </a:p>
          <a:p>
            <a:pPr algn="ctr"/>
            <a:r>
              <a:rPr lang="en-GB" dirty="0">
                <a:solidFill>
                  <a:srgbClr val="FFFF00"/>
                </a:solidFill>
              </a:rPr>
              <a:t>Psychologists</a:t>
            </a:r>
          </a:p>
          <a:p>
            <a:endParaRPr lang="en-US" dirty="0"/>
          </a:p>
        </p:txBody>
      </p:sp>
      <p:pic>
        <p:nvPicPr>
          <p:cNvPr id="8" name="Afbeelding 6" descr="Tip3_de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060848"/>
            <a:ext cx="3528392" cy="430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2DCE2-3A6A-452B-988C-05AA67E9CC19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8313" y="908050"/>
            <a:ext cx="8280400" cy="496751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Thinking </a:t>
            </a:r>
            <a:r>
              <a:rPr lang="nl-NL" sz="2400" i="0" dirty="0"/>
              <a:t>is </a:t>
            </a:r>
            <a:r>
              <a:rPr lang="nl-NL" sz="2400" i="0" dirty="0" err="1"/>
              <a:t>manipulation</a:t>
            </a:r>
            <a:r>
              <a:rPr lang="nl-NL" sz="2400" i="0" dirty="0"/>
              <a:t> of </a:t>
            </a:r>
            <a:r>
              <a:rPr lang="nl-NL" sz="2400" i="0"/>
              <a:t>mental </a:t>
            </a:r>
            <a:r>
              <a:rPr lang="nl-NL" sz="2400" i="0" smtClean="0"/>
              <a:t>symbols</a:t>
            </a:r>
            <a:r>
              <a:rPr lang="nl-NL" sz="2400" i="0" dirty="0" smtClean="0"/>
              <a:t>.</a:t>
            </a:r>
            <a:endParaRPr lang="nl-NL" sz="2400" i="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Mental </a:t>
            </a:r>
            <a:r>
              <a:rPr lang="nl-NL" sz="2400" i="0" dirty="0" err="1"/>
              <a:t>states</a:t>
            </a:r>
            <a:r>
              <a:rPr lang="nl-NL" sz="2400" i="0" dirty="0"/>
              <a:t>, i.e. </a:t>
            </a:r>
            <a:r>
              <a:rPr lang="nl-NL" sz="2400" i="0" dirty="0" err="1"/>
              <a:t>thoughts</a:t>
            </a:r>
            <a:r>
              <a:rPr lang="nl-NL" sz="2400" i="0" dirty="0"/>
              <a:t>, </a:t>
            </a:r>
            <a:r>
              <a:rPr lang="nl-NL" sz="2400" i="0" dirty="0" err="1"/>
              <a:t>beliefs</a:t>
            </a:r>
            <a:r>
              <a:rPr lang="nl-NL" sz="2400" i="0" dirty="0"/>
              <a:t>, </a:t>
            </a:r>
            <a:r>
              <a:rPr lang="nl-NL" sz="2400" i="0" dirty="0" err="1"/>
              <a:t>desires</a:t>
            </a:r>
            <a:r>
              <a:rPr lang="nl-NL" sz="2400" i="0" dirty="0"/>
              <a:t> </a:t>
            </a:r>
            <a:r>
              <a:rPr lang="nl-NL" sz="2400" i="0"/>
              <a:t>and </a:t>
            </a:r>
            <a:r>
              <a:rPr lang="nl-NL" sz="2400" i="0" smtClean="0"/>
              <a:t>repre-	sentations</a:t>
            </a:r>
            <a:r>
              <a:rPr lang="nl-NL" sz="2400" i="0" dirty="0"/>
              <a:t>, are </a:t>
            </a:r>
            <a:r>
              <a:rPr lang="nl-NL" sz="2400" i="0" dirty="0" err="1"/>
              <a:t>codified</a:t>
            </a:r>
            <a:r>
              <a:rPr lang="nl-NL" sz="2400" i="0" dirty="0"/>
              <a:t> in abstract </a:t>
            </a:r>
            <a:r>
              <a:rPr lang="nl-NL" sz="2400" i="0" dirty="0" err="1"/>
              <a:t>symbols</a:t>
            </a:r>
            <a:r>
              <a:rPr lang="nl-NL" sz="2400" i="0" dirty="0"/>
              <a:t> of </a:t>
            </a:r>
            <a:r>
              <a:rPr lang="nl-NL" sz="2400" i="0"/>
              <a:t>a </a:t>
            </a:r>
            <a:r>
              <a:rPr lang="nl-NL" sz="2400" i="0" smtClean="0"/>
              <a:t>	formal </a:t>
            </a:r>
            <a:r>
              <a:rPr lang="nl-NL" sz="2400" i="0" dirty="0" err="1"/>
              <a:t>language</a:t>
            </a:r>
            <a:r>
              <a:rPr lang="nl-NL" sz="2400" i="0" dirty="0"/>
              <a:t> (</a:t>
            </a:r>
            <a:r>
              <a:rPr lang="nl-NL" sz="2400" i="0" dirty="0" err="1"/>
              <a:t>cfr</a:t>
            </a:r>
            <a:r>
              <a:rPr lang="nl-NL" sz="2400" i="0" dirty="0"/>
              <a:t> </a:t>
            </a:r>
            <a:r>
              <a:rPr lang="nl-NL" sz="2400" i="0" dirty="0" err="1"/>
              <a:t>formal</a:t>
            </a:r>
            <a:r>
              <a:rPr lang="nl-NL" sz="2400" i="0" dirty="0"/>
              <a:t> </a:t>
            </a:r>
            <a:r>
              <a:rPr lang="nl-NL" sz="2400" i="0" dirty="0" err="1"/>
              <a:t>logic</a:t>
            </a:r>
            <a:r>
              <a:rPr lang="nl-NL" sz="2400" i="0" dirty="0"/>
              <a:t>) </a:t>
            </a:r>
            <a:r>
              <a:rPr lang="nl-NL" sz="2400" i="0" dirty="0" err="1"/>
              <a:t>which</a:t>
            </a:r>
            <a:r>
              <a:rPr lang="nl-NL" sz="2400" i="0" dirty="0"/>
              <a:t> </a:t>
            </a:r>
            <a:r>
              <a:rPr lang="nl-NL" sz="2400" i="0" err="1"/>
              <a:t>form</a:t>
            </a:r>
            <a:r>
              <a:rPr lang="nl-NL" sz="2400" i="0"/>
              <a:t> </a:t>
            </a:r>
            <a:r>
              <a:rPr lang="nl-NL" sz="2400" i="0" smtClean="0"/>
              <a:t>‘symbol 	strings’ </a:t>
            </a:r>
            <a:r>
              <a:rPr lang="nl-NL" sz="2400" i="0" dirty="0"/>
              <a:t>(</a:t>
            </a:r>
            <a:r>
              <a:rPr lang="nl-NL" sz="2400" i="0" dirty="0" err="1"/>
              <a:t>cfr</a:t>
            </a:r>
            <a:r>
              <a:rPr lang="nl-NL" sz="2400" i="0" dirty="0"/>
              <a:t> computer </a:t>
            </a:r>
            <a:r>
              <a:rPr lang="nl-NL" sz="2400" i="0" err="1"/>
              <a:t>language</a:t>
            </a:r>
            <a:r>
              <a:rPr lang="nl-NL" sz="2400" i="0" smtClean="0"/>
              <a:t>).</a:t>
            </a:r>
            <a:endParaRPr lang="nl-NL" sz="2400" i="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Thinking </a:t>
            </a:r>
            <a:r>
              <a:rPr lang="nl-NL" sz="2400" i="0" dirty="0"/>
              <a:t>is </a:t>
            </a:r>
            <a:r>
              <a:rPr lang="nl-NL" sz="2400" i="0" dirty="0" err="1"/>
              <a:t>computation</a:t>
            </a:r>
            <a:r>
              <a:rPr lang="nl-NL" sz="2400" i="0" dirty="0"/>
              <a:t> </a:t>
            </a:r>
            <a:r>
              <a:rPr lang="nl-NL" sz="2400" i="0" dirty="0" err="1" smtClean="0"/>
              <a:t>on</a:t>
            </a:r>
            <a:r>
              <a:rPr lang="nl-NL" sz="2400" i="0" dirty="0" smtClean="0"/>
              <a:t> </a:t>
            </a:r>
            <a:r>
              <a:rPr lang="nl-NL" sz="2400" i="0" dirty="0"/>
              <a:t>these </a:t>
            </a:r>
            <a:r>
              <a:rPr lang="nl-NL" sz="2400" i="0" err="1"/>
              <a:t>symbol</a:t>
            </a:r>
            <a:r>
              <a:rPr lang="nl-NL" sz="2400" i="0"/>
              <a:t> </a:t>
            </a:r>
            <a:r>
              <a:rPr lang="nl-NL" sz="2400" i="0" smtClean="0"/>
              <a:t>strings, 	producing more </a:t>
            </a:r>
            <a:r>
              <a:rPr lang="nl-NL" sz="2400" i="0" err="1" smtClean="0"/>
              <a:t>symbol</a:t>
            </a:r>
            <a:r>
              <a:rPr lang="nl-NL" sz="2400" i="0" smtClean="0"/>
              <a:t> strings.</a:t>
            </a:r>
            <a:endParaRPr lang="nl-NL" sz="2400" i="0" dirty="0" smtClean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nl-NL" sz="2400" i="0" smtClean="0"/>
              <a:t> Computation  </a:t>
            </a:r>
            <a:r>
              <a:rPr lang="nl-NL" sz="2400" i="0" dirty="0"/>
              <a:t>is </a:t>
            </a:r>
            <a:r>
              <a:rPr lang="nl-NL" sz="2400" i="0" dirty="0" err="1"/>
              <a:t>following</a:t>
            </a:r>
            <a:r>
              <a:rPr lang="nl-NL" sz="2400" i="0" dirty="0"/>
              <a:t> </a:t>
            </a:r>
            <a:r>
              <a:rPr lang="nl-NL" sz="2400" i="0" dirty="0" err="1"/>
              <a:t>algorithms</a:t>
            </a:r>
            <a:r>
              <a:rPr lang="nl-NL" sz="2400" i="0" dirty="0"/>
              <a:t>, i.e. series of </a:t>
            </a:r>
            <a:r>
              <a:rPr lang="nl-NL" sz="2400" i="0" err="1"/>
              <a:t>formal</a:t>
            </a:r>
            <a:r>
              <a:rPr lang="nl-NL" sz="2400" i="0"/>
              <a:t> </a:t>
            </a:r>
            <a:r>
              <a:rPr lang="nl-NL" sz="2400" i="0" smtClean="0"/>
              <a:t>	operations</a:t>
            </a:r>
            <a:r>
              <a:rPr lang="nl-NL" sz="2400" i="0" dirty="0" smtClean="0"/>
              <a:t>,  </a:t>
            </a:r>
            <a:r>
              <a:rPr lang="nl-NL" sz="2400" i="0" dirty="0" err="1" smtClean="0"/>
              <a:t>according</a:t>
            </a:r>
            <a:r>
              <a:rPr lang="nl-NL" sz="2400" i="0" dirty="0" smtClean="0"/>
              <a:t> </a:t>
            </a:r>
            <a:r>
              <a:rPr lang="nl-NL" sz="2400" i="0"/>
              <a:t>to </a:t>
            </a:r>
            <a:r>
              <a:rPr lang="nl-NL" sz="2400" i="0" smtClean="0"/>
              <a:t>formal, </a:t>
            </a:r>
            <a:r>
              <a:rPr lang="nl-NL" sz="2400" i="0" dirty="0" smtClean="0"/>
              <a:t>i.e. </a:t>
            </a:r>
            <a:r>
              <a:rPr lang="nl-NL" sz="2400" i="0" err="1"/>
              <a:t>syntactical</a:t>
            </a:r>
            <a:r>
              <a:rPr lang="nl-NL" sz="2400" i="0"/>
              <a:t> </a:t>
            </a:r>
            <a:r>
              <a:rPr lang="nl-NL" sz="2400" i="0" smtClean="0"/>
              <a:t>	rules.</a:t>
            </a:r>
            <a:endParaRPr lang="nl-NL" sz="2400" i="0" dirty="0" smtClean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nl-NL" sz="2400" i="0" smtClean="0"/>
              <a:t> These </a:t>
            </a:r>
            <a:r>
              <a:rPr lang="nl-NL" sz="2400" i="0" dirty="0" err="1" smtClean="0"/>
              <a:t>formal</a:t>
            </a:r>
            <a:r>
              <a:rPr lang="nl-NL" sz="2400" i="0" dirty="0" smtClean="0"/>
              <a:t> </a:t>
            </a:r>
            <a:r>
              <a:rPr lang="nl-NL" sz="2400" i="0" dirty="0" err="1" smtClean="0"/>
              <a:t>syntactical</a:t>
            </a:r>
            <a:r>
              <a:rPr lang="nl-NL" sz="2400" i="0" dirty="0" smtClean="0"/>
              <a:t> </a:t>
            </a:r>
            <a:r>
              <a:rPr lang="nl-NL" sz="2400" i="0" err="1" smtClean="0"/>
              <a:t>processes</a:t>
            </a:r>
            <a:r>
              <a:rPr lang="nl-NL" sz="2400" i="0" smtClean="0"/>
              <a:t> ‘mirror’ </a:t>
            </a:r>
            <a:r>
              <a:rPr lang="nl-NL" sz="2400" i="0" dirty="0" err="1" smtClean="0"/>
              <a:t>semantics</a:t>
            </a:r>
            <a:r>
              <a:rPr lang="nl-NL" sz="2400" i="0" smtClean="0"/>
              <a:t>, 	i.e., meaning </a:t>
            </a:r>
            <a:r>
              <a:rPr lang="nl-NL" sz="2400" i="0" dirty="0" smtClean="0"/>
              <a:t>and </a:t>
            </a:r>
            <a:r>
              <a:rPr lang="nl-NL" sz="2400" i="0" dirty="0" err="1" smtClean="0"/>
              <a:t>representing</a:t>
            </a:r>
            <a:r>
              <a:rPr lang="nl-NL" sz="2400" i="0" dirty="0" smtClean="0"/>
              <a:t> (</a:t>
            </a:r>
            <a:r>
              <a:rPr lang="nl-NL" sz="2400" i="0" err="1" smtClean="0"/>
              <a:t>intentionality</a:t>
            </a:r>
            <a:r>
              <a:rPr lang="nl-NL" sz="2400" i="0" smtClean="0"/>
              <a:t>).</a:t>
            </a:r>
            <a:endParaRPr lang="nl-NL" sz="2400" i="0" dirty="0" smtClean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68313" y="188913"/>
            <a:ext cx="8280400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i="0" dirty="0">
                <a:solidFill>
                  <a:srgbClr val="FFFF00"/>
                </a:solidFill>
              </a:rPr>
              <a:t>CTM: the </a:t>
            </a:r>
            <a:r>
              <a:rPr lang="nl-NL" i="0" dirty="0" err="1">
                <a:solidFill>
                  <a:srgbClr val="FFFF00"/>
                </a:solidFill>
              </a:rPr>
              <a:t>main</a:t>
            </a:r>
            <a:r>
              <a:rPr lang="nl-NL" i="0" dirty="0">
                <a:solidFill>
                  <a:srgbClr val="FFFF00"/>
                </a:solidFill>
              </a:rPr>
              <a:t> </a:t>
            </a:r>
            <a:r>
              <a:rPr lang="nl-NL" i="0" dirty="0" smtClean="0">
                <a:solidFill>
                  <a:srgbClr val="FFFF00"/>
                </a:solidFill>
              </a:rPr>
              <a:t>features (1)</a:t>
            </a:r>
            <a:endParaRPr lang="nl-NL" i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150E-60E8-4B2D-9B45-72C4C31807EE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11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7920038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i="0" smtClean="0">
                <a:solidFill>
                  <a:srgbClr val="FFFF00"/>
                </a:solidFill>
              </a:rPr>
              <a:t>Language </a:t>
            </a:r>
            <a:r>
              <a:rPr lang="nl-NL" i="0">
                <a:solidFill>
                  <a:srgbClr val="FFFF00"/>
                </a:solidFill>
              </a:rPr>
              <a:t>of thought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35013" y="1381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i="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7920038" cy="374871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Is </a:t>
            </a:r>
            <a:r>
              <a:rPr lang="nl-NL" sz="2400" i="0"/>
              <a:t>a sort of formal computer language in the </a:t>
            </a:r>
            <a:r>
              <a:rPr lang="nl-NL" sz="2400" i="0" smtClean="0"/>
              <a:t>head.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A </a:t>
            </a:r>
            <a:r>
              <a:rPr lang="nl-NL" sz="2400" i="0"/>
              <a:t>language abstracted and formalized into </a:t>
            </a:r>
            <a:r>
              <a:rPr lang="nl-NL" sz="2400" i="0" smtClean="0"/>
              <a:t>symbols.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Arranged </a:t>
            </a:r>
            <a:r>
              <a:rPr lang="nl-NL" sz="2400" i="0"/>
              <a:t>in mental </a:t>
            </a:r>
            <a:r>
              <a:rPr lang="nl-NL" sz="2400" i="0" smtClean="0"/>
              <a:t>propositions.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Operations </a:t>
            </a:r>
            <a:r>
              <a:rPr lang="nl-NL" sz="2400" i="0"/>
              <a:t>with these propositions are formal, i.e. they follow formal rules (syntax) as in </a:t>
            </a:r>
            <a:r>
              <a:rPr lang="nl-NL" sz="2400" i="0" smtClean="0"/>
              <a:t>logic.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smtClean="0"/>
              <a:t>Not </a:t>
            </a:r>
            <a:r>
              <a:rPr lang="nl-NL" sz="2400" i="0"/>
              <a:t>with regard to</a:t>
            </a:r>
            <a:r>
              <a:rPr lang="nl-NL" sz="2400"/>
              <a:t> </a:t>
            </a:r>
            <a:r>
              <a:rPr lang="nl-NL" sz="2400" i="0"/>
              <a:t>content, meaning (semantics</a:t>
            </a:r>
            <a:r>
              <a:rPr lang="nl-NL" sz="2400" i="0" smtClean="0"/>
              <a:t>).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Thoughts </a:t>
            </a:r>
            <a:r>
              <a:rPr lang="nl-NL" sz="2400" i="0"/>
              <a:t>(representations) are logical formulae in the head (cfr. Chomsky’s generative grammar</a:t>
            </a:r>
            <a:r>
              <a:rPr lang="nl-NL" sz="2400" i="0" smtClean="0"/>
              <a:t>).</a:t>
            </a:r>
            <a:endParaRPr lang="nl-NL" sz="2400" i="0"/>
          </a:p>
          <a:p>
            <a:pPr lvl="1">
              <a:lnSpc>
                <a:spcPct val="110000"/>
              </a:lnSpc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This </a:t>
            </a:r>
            <a:r>
              <a:rPr lang="nl-NL" sz="2400" i="0"/>
              <a:t>is inborn (wired-in) </a:t>
            </a:r>
            <a:r>
              <a:rPr lang="en-US" sz="2400" i="0" smtClean="0"/>
              <a:t>‘mentalese’.</a:t>
            </a:r>
            <a:endParaRPr lang="en-US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F0A7-80AD-4783-823C-2BC42F16A172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12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16013" y="981075"/>
            <a:ext cx="7343775" cy="2354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2400" i="0"/>
              <a:t>A proposition is the</a:t>
            </a:r>
          </a:p>
          <a:p>
            <a:pPr algn="ctr" eaLnBrk="0" hangingPunct="0"/>
            <a:r>
              <a:rPr lang="nl-NL" sz="2400" i="0"/>
              <a:t>linguistic (philosophy of language) term for a statement in which something is affirmed or denied, and which can therefore be either true or false.</a:t>
            </a:r>
            <a:r>
              <a:rPr lang="nl-NL" i="0"/>
              <a:t> </a:t>
            </a:r>
            <a:endParaRPr lang="nl-NL" sz="2400" i="0"/>
          </a:p>
          <a:p>
            <a:pPr algn="ctr" eaLnBrk="0" hangingPunct="0"/>
            <a:r>
              <a:rPr lang="nl-NL" sz="2400" i="0"/>
              <a:t>e.g</a:t>
            </a:r>
            <a:r>
              <a:rPr lang="nl-NL" sz="2400"/>
              <a:t>. He came in just after midnight.</a:t>
            </a:r>
          </a:p>
          <a:p>
            <a:pPr algn="ctr" eaLnBrk="0" hangingPunct="0"/>
            <a:r>
              <a:rPr lang="nl-NL" sz="2400"/>
              <a:t>She was not too frightened.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116013" y="3573463"/>
            <a:ext cx="7343775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2400" i="0"/>
              <a:t>The early philosophy of cognition has adopted this concept of proposition to refer to mental states/representations:</a:t>
            </a:r>
          </a:p>
          <a:p>
            <a:pPr algn="ctr" eaLnBrk="0" hangingPunct="0"/>
            <a:r>
              <a:rPr lang="nl-NL" sz="2400"/>
              <a:t>mental</a:t>
            </a:r>
            <a:r>
              <a:rPr lang="nl-NL" sz="2400" i="0"/>
              <a:t> propositions (mental sentences).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15616" y="260350"/>
            <a:ext cx="7272734" cy="51911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i="0">
                <a:solidFill>
                  <a:srgbClr val="FFFF00"/>
                </a:solidFill>
              </a:rPr>
              <a:t>The linguistic inspiration: the proposition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4D90-F1E4-44D2-989C-2C66174233C2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13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11561" y="188913"/>
            <a:ext cx="7920880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nl-NL" i="0">
                <a:solidFill>
                  <a:srgbClr val="FFFF00"/>
                </a:solidFill>
              </a:rPr>
              <a:t>The logical inspiration: formality, syntax</a:t>
            </a:r>
            <a:endParaRPr lang="nl-NL" i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11188" y="836712"/>
            <a:ext cx="7920037" cy="544764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nl-NL" sz="2400" i="0"/>
              <a:t>Logic is a formal science: for a proposition we can write a symbol: </a:t>
            </a:r>
            <a:r>
              <a:rPr lang="nl-NL" sz="2400" i="0">
                <a:solidFill>
                  <a:srgbClr val="FFFF66"/>
                </a:solidFill>
              </a:rPr>
              <a:t>p</a:t>
            </a:r>
            <a:r>
              <a:rPr lang="nl-NL" sz="2400" i="0"/>
              <a:t>, </a:t>
            </a:r>
            <a:r>
              <a:rPr lang="nl-NL" sz="2400" i="0">
                <a:solidFill>
                  <a:srgbClr val="FFFF66"/>
                </a:solidFill>
              </a:rPr>
              <a:t>q</a:t>
            </a:r>
            <a:r>
              <a:rPr lang="nl-NL" sz="2400" i="0"/>
              <a:t>, </a:t>
            </a:r>
            <a:r>
              <a:rPr lang="nl-NL" sz="2400" i="0">
                <a:solidFill>
                  <a:srgbClr val="FFFF66"/>
                </a:solidFill>
              </a:rPr>
              <a:t>r</a:t>
            </a:r>
            <a:r>
              <a:rPr lang="nl-NL" sz="2400" i="0"/>
              <a:t> etc. With these symbols and symbols for logical operators (</a:t>
            </a:r>
            <a:r>
              <a:rPr lang="nl-NL" sz="2400" i="0" smtClean="0"/>
              <a:t>e.g., </a:t>
            </a:r>
            <a:r>
              <a:rPr lang="nl-NL" sz="2400" i="0"/>
              <a:t>‘</a:t>
            </a:r>
            <a:r>
              <a:rPr lang="nl-NL" sz="2400" i="0">
                <a:solidFill>
                  <a:srgbClr val="FFFF66"/>
                </a:solidFill>
              </a:rPr>
              <a:t>&gt;</a:t>
            </a:r>
            <a:r>
              <a:rPr lang="nl-NL" sz="2400" i="0"/>
              <a:t>’ for implication: </a:t>
            </a:r>
            <a:r>
              <a:rPr lang="nl-NL" sz="2400" smtClean="0"/>
              <a:t>if ... then</a:t>
            </a:r>
            <a:r>
              <a:rPr lang="nl-NL" sz="2400"/>
              <a:t>;</a:t>
            </a:r>
            <a:r>
              <a:rPr lang="nl-NL" sz="2400" i="0"/>
              <a:t> ‘</a:t>
            </a:r>
            <a:r>
              <a:rPr lang="nl-NL" sz="2400" i="0">
                <a:solidFill>
                  <a:srgbClr val="FFFF66"/>
                </a:solidFill>
              </a:rPr>
              <a:t>~</a:t>
            </a:r>
            <a:r>
              <a:rPr lang="nl-NL" sz="2400" i="0"/>
              <a:t>’ for negation: </a:t>
            </a:r>
            <a:r>
              <a:rPr lang="nl-NL" sz="2400"/>
              <a:t>not</a:t>
            </a:r>
            <a:r>
              <a:rPr lang="nl-NL" sz="2400" i="0"/>
              <a:t>) you can set up forms of reasoning, logical rules, e.g</a:t>
            </a:r>
            <a:r>
              <a:rPr lang="nl-NL" sz="2400" i="0" smtClean="0"/>
              <a:t>., </a:t>
            </a:r>
            <a:endParaRPr lang="nl-NL" sz="2400" i="0"/>
          </a:p>
          <a:p>
            <a:pPr eaLnBrk="0" hangingPunct="0"/>
            <a:endParaRPr lang="nl-NL" sz="2400" i="0"/>
          </a:p>
          <a:p>
            <a:pPr algn="ctr" eaLnBrk="0" hangingPunct="0"/>
            <a:endParaRPr lang="nl-NL" i="0"/>
          </a:p>
          <a:p>
            <a:pPr algn="ctr" eaLnBrk="0" hangingPunct="0"/>
            <a:endParaRPr lang="nl-NL" i="0"/>
          </a:p>
          <a:p>
            <a:pPr algn="ctr" eaLnBrk="0" hangingPunct="0"/>
            <a:endParaRPr lang="nl-NL" i="0"/>
          </a:p>
          <a:p>
            <a:pPr eaLnBrk="0" hangingPunct="0"/>
            <a:r>
              <a:rPr lang="nl-NL" sz="2400" i="0"/>
              <a:t>These are logical forms (rules): they apply due to the form only (syntax); not as a result of the content or the meaning (semantics) of the symbols: you can fill in whatever proposition ( e.g</a:t>
            </a:r>
            <a:r>
              <a:rPr lang="nl-NL" sz="2400" i="0" smtClean="0"/>
              <a:t>., </a:t>
            </a:r>
            <a:r>
              <a:rPr lang="nl-NL" sz="2400" i="0"/>
              <a:t>p: </a:t>
            </a:r>
            <a:r>
              <a:rPr lang="nl-NL" sz="2400"/>
              <a:t>it is raining</a:t>
            </a:r>
            <a:r>
              <a:rPr lang="nl-NL" sz="2400" i="0"/>
              <a:t>; q: </a:t>
            </a:r>
            <a:r>
              <a:rPr lang="nl-NL" sz="2400"/>
              <a:t>the streets are becoming wet</a:t>
            </a:r>
            <a:r>
              <a:rPr lang="nl-NL" sz="2400" i="0"/>
              <a:t>).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47813" y="2924175"/>
            <a:ext cx="1296987" cy="1439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</a:rPr>
              <a:t>p&gt;q</a:t>
            </a:r>
          </a:p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</a:rPr>
              <a:t>p</a:t>
            </a:r>
          </a:p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  <a:sym typeface="Symbol" pitchFamily="18" charset="2"/>
              </a:rPr>
              <a:t> q</a:t>
            </a:r>
            <a:endParaRPr lang="nl-NL" b="1" i="0">
              <a:sym typeface="Symbol" pitchFamily="18" charset="2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132138" y="2924175"/>
            <a:ext cx="1295400" cy="1439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</a:rPr>
              <a:t>p&gt;q</a:t>
            </a:r>
          </a:p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</a:rPr>
              <a:t>~q</a:t>
            </a:r>
          </a:p>
          <a:p>
            <a:pPr algn="ctr" eaLnBrk="0" hangingPunct="0">
              <a:lnSpc>
                <a:spcPct val="70000"/>
              </a:lnSpc>
            </a:pPr>
            <a:r>
              <a:rPr lang="nl-NL" b="1" i="0">
                <a:solidFill>
                  <a:srgbClr val="000099"/>
                </a:solidFill>
                <a:sym typeface="Symbol" pitchFamily="18" charset="2"/>
              </a:rPr>
              <a:t> </a:t>
            </a:r>
            <a:r>
              <a:rPr lang="nl-NL" b="1" i="0">
                <a:solidFill>
                  <a:srgbClr val="000099"/>
                </a:solidFill>
              </a:rPr>
              <a:t>~</a:t>
            </a:r>
            <a:r>
              <a:rPr lang="nl-NL" b="1" i="0">
                <a:solidFill>
                  <a:srgbClr val="000099"/>
                </a:solidFill>
                <a:sym typeface="Symbol" pitchFamily="18" charset="2"/>
              </a:rPr>
              <a:t> p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716463" y="2924175"/>
            <a:ext cx="2439987" cy="14335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3200" i="0">
                <a:solidFill>
                  <a:srgbClr val="FFFF00"/>
                </a:solidFill>
              </a:rPr>
              <a:t>  </a:t>
            </a:r>
            <a:r>
              <a:rPr lang="nl-NL" b="1" i="0">
                <a:solidFill>
                  <a:srgbClr val="000099"/>
                </a:solidFill>
              </a:rPr>
              <a:t>(x)(Hx &gt; Mx)</a:t>
            </a:r>
          </a:p>
          <a:p>
            <a:pPr eaLnBrk="0" hangingPunct="0"/>
            <a:r>
              <a:rPr lang="nl-NL" b="1" i="0">
                <a:solidFill>
                  <a:srgbClr val="000099"/>
                </a:solidFill>
              </a:rPr>
              <a:t>  Hs</a:t>
            </a:r>
          </a:p>
          <a:p>
            <a:pPr eaLnBrk="0" hangingPunct="0"/>
            <a:r>
              <a:rPr lang="nl-NL" b="1" i="0">
                <a:solidFill>
                  <a:srgbClr val="000099"/>
                </a:solidFill>
                <a:sym typeface="Symbol" pitchFamily="18" charset="2"/>
              </a:rPr>
              <a:t> Ms</a:t>
            </a:r>
            <a:endParaRPr lang="en-US" b="1" i="0">
              <a:solidFill>
                <a:srgbClr val="000099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A8A3-0A32-4FFF-A4D3-9E2669F84D5E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14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713"/>
            <a:ext cx="8424862" cy="5328592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nl-NL" sz="2400" b="1" smtClean="0">
                <a:solidFill>
                  <a:srgbClr val="FFFF66"/>
                </a:solidFill>
                <a:latin typeface="Arial" charset="0"/>
              </a:rPr>
              <a:t>Folk </a:t>
            </a:r>
            <a:r>
              <a:rPr lang="nl-NL" sz="2400" b="1" dirty="0" err="1">
                <a:solidFill>
                  <a:srgbClr val="FFFF66"/>
                </a:solidFill>
                <a:latin typeface="Arial" charset="0"/>
              </a:rPr>
              <a:t>psychology</a:t>
            </a:r>
            <a:endParaRPr lang="nl-NL" sz="2400" b="1" dirty="0">
              <a:solidFill>
                <a:srgbClr val="FFFF66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CTM’s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wants to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explain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err="1">
                <a:solidFill>
                  <a:srgbClr val="FFFF66"/>
                </a:solidFill>
                <a:latin typeface="Arial" charset="0"/>
              </a:rPr>
              <a:t>beliefs</a:t>
            </a:r>
            <a:r>
              <a:rPr lang="nl-NL" sz="2400">
                <a:solidFill>
                  <a:srgbClr val="FFFF66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rgbClr val="FFFF66"/>
                </a:solidFill>
                <a:latin typeface="Arial" charset="0"/>
              </a:rPr>
              <a:t>and </a:t>
            </a:r>
            <a:r>
              <a:rPr lang="nl-NL" sz="2400" dirty="0" err="1" smtClean="0">
                <a:solidFill>
                  <a:srgbClr val="FFFF66"/>
                </a:solidFill>
                <a:latin typeface="Arial" charset="0"/>
              </a:rPr>
              <a:t>desires</a:t>
            </a:r>
            <a:r>
              <a:rPr lang="nl-NL" sz="2400" dirty="0" smtClean="0">
                <a:solidFill>
                  <a:srgbClr val="FFFF66"/>
                </a:solidFill>
                <a:latin typeface="Arial" charset="0"/>
              </a:rPr>
              <a:t>,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as in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folk psychology: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e.g.,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he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withdraws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his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money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from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the bank,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because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he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i="1" dirty="0" err="1" smtClean="0">
                <a:solidFill>
                  <a:schemeClr val="bg1"/>
                </a:solidFill>
                <a:latin typeface="Arial" charset="0"/>
              </a:rPr>
              <a:t>believes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the bank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will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collapse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and </a:t>
            </a:r>
            <a:r>
              <a:rPr lang="nl-NL" sz="2000" i="1" dirty="0" err="1" smtClean="0">
                <a:solidFill>
                  <a:schemeClr val="bg1"/>
                </a:solidFill>
                <a:latin typeface="Arial" charset="0"/>
              </a:rPr>
              <a:t>desires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not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to </a:t>
            </a:r>
            <a:r>
              <a:rPr lang="nl-NL" sz="2000" dirty="0" err="1" smtClean="0">
                <a:solidFill>
                  <a:schemeClr val="bg1"/>
                </a:solidFill>
                <a:latin typeface="Arial" charset="0"/>
              </a:rPr>
              <a:t>lose</a:t>
            </a:r>
            <a:r>
              <a:rPr lang="nl-NL" sz="2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000" err="1" smtClean="0">
                <a:solidFill>
                  <a:schemeClr val="bg1"/>
                </a:solidFill>
                <a:latin typeface="Arial" charset="0"/>
              </a:rPr>
              <a:t>his</a:t>
            </a:r>
            <a:r>
              <a:rPr lang="nl-NL" sz="2000" smtClean="0">
                <a:solidFill>
                  <a:schemeClr val="bg1"/>
                </a:solidFill>
                <a:latin typeface="Arial" charset="0"/>
              </a:rPr>
              <a:t> money.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Beliefs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and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desires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are </a:t>
            </a:r>
            <a:r>
              <a:rPr lang="nl-NL" sz="2400" err="1" smtClean="0">
                <a:solidFill>
                  <a:schemeClr val="bg1"/>
                </a:solidFill>
                <a:latin typeface="Arial" charset="0"/>
              </a:rPr>
              <a:t>intentional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 states.</a:t>
            </a:r>
            <a:endParaRPr lang="nl-NL" sz="2400" dirty="0" smtClean="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CTM: </a:t>
            </a:r>
            <a:r>
              <a:rPr lang="nl-NL" sz="2400" err="1" smtClean="0">
                <a:solidFill>
                  <a:schemeClr val="bg1"/>
                </a:solidFill>
                <a:latin typeface="Arial" charset="0"/>
              </a:rPr>
              <a:t>beliefs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 and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desires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are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representations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in the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language</a:t>
            </a:r>
            <a:r>
              <a:rPr lang="nl-NL" sz="2400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nl-NL" sz="2400">
                <a:solidFill>
                  <a:srgbClr val="FFFF66"/>
                </a:solidFill>
                <a:latin typeface="Arial" charset="0"/>
              </a:rPr>
              <a:t>of </a:t>
            </a:r>
            <a:r>
              <a:rPr lang="nl-NL" sz="2400" smtClean="0">
                <a:solidFill>
                  <a:srgbClr val="FFFF66"/>
                </a:solidFill>
                <a:latin typeface="Arial" charset="0"/>
              </a:rPr>
              <a:t>thought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In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this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way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folk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psychology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is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justified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err="1">
                <a:solidFill>
                  <a:schemeClr val="bg1"/>
                </a:solidFill>
                <a:latin typeface="Arial" charset="0"/>
              </a:rPr>
              <a:t>by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CTM.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CTM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explains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folk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psychology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in more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less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the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same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way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as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physics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explains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common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sense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view of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physical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processes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.</a:t>
            </a:r>
            <a:endParaRPr lang="nl-NL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24862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i="0">
                <a:solidFill>
                  <a:srgbClr val="FFFF00"/>
                </a:solidFill>
              </a:rPr>
              <a:t>CTM: </a:t>
            </a:r>
            <a:r>
              <a:rPr lang="nl-NL" i="0" smtClean="0">
                <a:solidFill>
                  <a:srgbClr val="FFFF00"/>
                </a:solidFill>
              </a:rPr>
              <a:t>folk psychology </a:t>
            </a:r>
            <a:r>
              <a:rPr lang="nl-NL" i="0">
                <a:solidFill>
                  <a:srgbClr val="FFFF00"/>
                </a:solidFill>
              </a:rPr>
              <a:t>and intentionality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ABC74-1C60-4316-8708-7ACD05283FEF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15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51717" y="836713"/>
            <a:ext cx="8640763" cy="523220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0" smtClean="0">
                <a:solidFill>
                  <a:srgbClr val="FFFF66"/>
                </a:solidFill>
              </a:rPr>
              <a:t>Intentionality:</a:t>
            </a:r>
            <a:endParaRPr lang="nl-NL" i="0" dirty="0">
              <a:solidFill>
                <a:srgbClr val="FFFF66"/>
              </a:solidFill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i="0" dirty="0"/>
              <a:t> </a:t>
            </a:r>
            <a:r>
              <a:rPr lang="nl-NL" sz="2400" i="0" dirty="0" err="1"/>
              <a:t>intentionality</a:t>
            </a:r>
            <a:r>
              <a:rPr lang="nl-NL" sz="2400" i="0" dirty="0"/>
              <a:t> </a:t>
            </a:r>
            <a:r>
              <a:rPr lang="nl-NL" sz="2400" i="0" dirty="0" err="1"/>
              <a:t>can</a:t>
            </a:r>
            <a:r>
              <a:rPr lang="nl-NL" sz="2400" i="0" dirty="0"/>
              <a:t> </a:t>
            </a:r>
            <a:r>
              <a:rPr lang="nl-NL" sz="2400" i="0" dirty="0" err="1"/>
              <a:t>be</a:t>
            </a:r>
            <a:r>
              <a:rPr lang="nl-NL" sz="2400" i="0" dirty="0"/>
              <a:t> </a:t>
            </a:r>
            <a:r>
              <a:rPr lang="nl-NL" sz="2400" i="0" dirty="0" err="1"/>
              <a:t>explained</a:t>
            </a:r>
            <a:r>
              <a:rPr lang="nl-NL" sz="2400" i="0" dirty="0"/>
              <a:t> </a:t>
            </a:r>
            <a:r>
              <a:rPr lang="nl-NL" sz="2400" i="0" dirty="0" err="1">
                <a:solidFill>
                  <a:srgbClr val="FFFF66"/>
                </a:solidFill>
              </a:rPr>
              <a:t>mechanically</a:t>
            </a:r>
            <a:r>
              <a:rPr lang="nl-NL" sz="2400" i="0" dirty="0"/>
              <a:t>; thinking is </a:t>
            </a:r>
            <a:r>
              <a:rPr lang="nl-NL" sz="2400" i="0" dirty="0" err="1"/>
              <a:t>mechanical</a:t>
            </a:r>
            <a:r>
              <a:rPr lang="nl-NL" sz="2400" i="0" dirty="0"/>
              <a:t> as in computers;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nl-NL" sz="2400" i="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i="0" dirty="0"/>
              <a:t> </a:t>
            </a:r>
            <a:r>
              <a:rPr lang="nl-NL" sz="2400" i="0" dirty="0" err="1">
                <a:solidFill>
                  <a:srgbClr val="FFFF66"/>
                </a:solidFill>
              </a:rPr>
              <a:t>no</a:t>
            </a:r>
            <a:r>
              <a:rPr lang="nl-NL" sz="2400" i="0" dirty="0">
                <a:solidFill>
                  <a:srgbClr val="FFFF66"/>
                </a:solidFill>
              </a:rPr>
              <a:t> “homunculus”</a:t>
            </a:r>
            <a:r>
              <a:rPr lang="nl-NL" sz="2400" i="0" dirty="0"/>
              <a:t> is </a:t>
            </a:r>
            <a:r>
              <a:rPr lang="nl-NL" sz="2400" i="0" dirty="0" err="1"/>
              <a:t>needed</a:t>
            </a:r>
            <a:r>
              <a:rPr lang="nl-NL" sz="2400" i="0" dirty="0"/>
              <a:t>;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nl-NL" sz="2400" i="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i="0" dirty="0"/>
              <a:t> </a:t>
            </a:r>
            <a:r>
              <a:rPr lang="nl-NL" sz="2400" i="0" dirty="0" err="1"/>
              <a:t>intentionality</a:t>
            </a:r>
            <a:r>
              <a:rPr lang="nl-NL" sz="2400" i="0" dirty="0"/>
              <a:t> </a:t>
            </a:r>
            <a:r>
              <a:rPr lang="nl-NL" sz="2400" i="0" dirty="0" err="1"/>
              <a:t>works</a:t>
            </a:r>
            <a:r>
              <a:rPr lang="nl-NL" sz="2400" i="0" dirty="0"/>
              <a:t> </a:t>
            </a:r>
            <a:r>
              <a:rPr lang="nl-NL" sz="2400" i="0" dirty="0">
                <a:solidFill>
                  <a:srgbClr val="FFFF66"/>
                </a:solidFill>
              </a:rPr>
              <a:t>in a </a:t>
            </a:r>
            <a:r>
              <a:rPr lang="nl-NL" sz="2400" i="0" dirty="0" err="1">
                <a:solidFill>
                  <a:srgbClr val="FFFF66"/>
                </a:solidFill>
              </a:rPr>
              <a:t>physical</a:t>
            </a:r>
            <a:r>
              <a:rPr lang="nl-NL" sz="2400" i="0" dirty="0">
                <a:solidFill>
                  <a:srgbClr val="FFFF66"/>
                </a:solidFill>
              </a:rPr>
              <a:t> system</a:t>
            </a:r>
            <a:r>
              <a:rPr lang="nl-NL" sz="2400" i="0" dirty="0"/>
              <a:t>;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nl-NL" sz="2400" i="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i="0" dirty="0"/>
              <a:t> </a:t>
            </a:r>
            <a:r>
              <a:rPr lang="nl-NL" sz="2400" i="0" dirty="0" err="1"/>
              <a:t>this</a:t>
            </a:r>
            <a:r>
              <a:rPr lang="nl-NL" sz="2400" i="0" dirty="0"/>
              <a:t> offers a </a:t>
            </a:r>
            <a:r>
              <a:rPr lang="nl-NL" sz="2400" i="0" dirty="0" err="1">
                <a:solidFill>
                  <a:srgbClr val="FFFF66"/>
                </a:solidFill>
              </a:rPr>
              <a:t>naturalistic</a:t>
            </a:r>
            <a:r>
              <a:rPr lang="nl-NL" sz="2400" i="0" dirty="0">
                <a:solidFill>
                  <a:srgbClr val="FFFF66"/>
                </a:solidFill>
              </a:rPr>
              <a:t> </a:t>
            </a:r>
            <a:r>
              <a:rPr lang="nl-NL" sz="2400" i="0" dirty="0" err="1">
                <a:solidFill>
                  <a:srgbClr val="FFFF66"/>
                </a:solidFill>
              </a:rPr>
              <a:t>explanation</a:t>
            </a:r>
            <a:r>
              <a:rPr lang="nl-NL" sz="2400" i="0" dirty="0"/>
              <a:t> of </a:t>
            </a:r>
            <a:r>
              <a:rPr lang="nl-NL" sz="2400" i="0" dirty="0" err="1"/>
              <a:t>intentionality</a:t>
            </a:r>
            <a:r>
              <a:rPr lang="nl-NL" sz="2400" i="0" dirty="0"/>
              <a:t>, i.e. </a:t>
            </a:r>
            <a:r>
              <a:rPr lang="nl-NL" sz="2400" i="0" dirty="0" err="1"/>
              <a:t>how</a:t>
            </a:r>
            <a:r>
              <a:rPr lang="nl-NL" sz="2400" i="0" dirty="0"/>
              <a:t> thinking </a:t>
            </a:r>
            <a:r>
              <a:rPr lang="nl-NL" sz="2400" i="0" err="1"/>
              <a:t>causes</a:t>
            </a:r>
            <a:r>
              <a:rPr lang="nl-NL" sz="2400" i="0"/>
              <a:t> </a:t>
            </a:r>
            <a:r>
              <a:rPr lang="nl-NL" sz="2400" i="0" smtClean="0"/>
              <a:t>behavior</a:t>
            </a:r>
            <a:r>
              <a:rPr lang="nl-NL" sz="2400" i="0" dirty="0"/>
              <a:t>;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nl-NL" sz="2400" i="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i="0" dirty="0"/>
              <a:t> is the </a:t>
            </a:r>
            <a:r>
              <a:rPr lang="nl-NL" sz="2400" i="0" dirty="0" err="1">
                <a:solidFill>
                  <a:srgbClr val="FFFF66"/>
                </a:solidFill>
              </a:rPr>
              <a:t>Brentano-problem</a:t>
            </a:r>
            <a:r>
              <a:rPr lang="nl-NL" sz="2400" i="0" dirty="0"/>
              <a:t> (</a:t>
            </a:r>
            <a:r>
              <a:rPr lang="nl-NL" sz="2400" i="0" dirty="0" err="1"/>
              <a:t>How</a:t>
            </a:r>
            <a:r>
              <a:rPr lang="nl-NL" sz="2400" i="0" dirty="0"/>
              <a:t> is thinking </a:t>
            </a:r>
            <a:r>
              <a:rPr lang="nl-NL" sz="2400" i="0"/>
              <a:t>/ </a:t>
            </a:r>
            <a:r>
              <a:rPr lang="nl-NL" sz="2400" i="0" smtClean="0"/>
              <a:t>intentionality </a:t>
            </a:r>
            <a:r>
              <a:rPr lang="nl-NL" sz="2400" i="0" dirty="0" err="1"/>
              <a:t>possible</a:t>
            </a:r>
            <a:r>
              <a:rPr lang="nl-NL" sz="2400" i="0" dirty="0"/>
              <a:t> in a </a:t>
            </a:r>
            <a:r>
              <a:rPr lang="nl-NL" sz="2400" i="0" dirty="0" err="1"/>
              <a:t>mechanical</a:t>
            </a:r>
            <a:r>
              <a:rPr lang="nl-NL" sz="2400" i="0" dirty="0"/>
              <a:t> </a:t>
            </a:r>
            <a:r>
              <a:rPr lang="nl-NL" sz="2400" i="0" dirty="0" err="1"/>
              <a:t>way</a:t>
            </a:r>
            <a:r>
              <a:rPr lang="nl-NL" sz="2400" i="0" dirty="0"/>
              <a:t>?) </a:t>
            </a:r>
            <a:r>
              <a:rPr lang="nl-NL" sz="2400" i="0" dirty="0" err="1"/>
              <a:t>solved</a:t>
            </a:r>
            <a:r>
              <a:rPr lang="nl-NL" sz="2400" i="0" dirty="0"/>
              <a:t> ? </a:t>
            </a:r>
          </a:p>
          <a:p>
            <a:pPr lvl="1">
              <a:lnSpc>
                <a:spcPct val="90000"/>
              </a:lnSpc>
            </a:pPr>
            <a:r>
              <a:rPr lang="nl-NL" sz="2400" i="0" dirty="0"/>
              <a:t>(</a:t>
            </a:r>
            <a:r>
              <a:rPr lang="nl-NL" sz="2400" i="0" dirty="0" err="1"/>
              <a:t>cfr</a:t>
            </a:r>
            <a:r>
              <a:rPr lang="nl-NL" sz="2400" i="0" dirty="0"/>
              <a:t>. </a:t>
            </a:r>
            <a:r>
              <a:rPr lang="nl-NL" sz="2400" i="0" dirty="0" err="1"/>
              <a:t>Searle</a:t>
            </a:r>
            <a:r>
              <a:rPr lang="nl-NL" sz="2400" i="0" dirty="0"/>
              <a:t>: “</a:t>
            </a:r>
            <a:r>
              <a:rPr lang="nl-NL" sz="2400" dirty="0"/>
              <a:t>No! </a:t>
            </a:r>
            <a:r>
              <a:rPr lang="nl-NL" sz="2400" dirty="0" smtClean="0"/>
              <a:t> No </a:t>
            </a:r>
            <a:r>
              <a:rPr lang="nl-NL" sz="2400" dirty="0" err="1" smtClean="0"/>
              <a:t>intentionality</a:t>
            </a:r>
            <a:r>
              <a:rPr lang="nl-NL" sz="2400" dirty="0" smtClean="0"/>
              <a:t>  </a:t>
            </a:r>
            <a:r>
              <a:rPr lang="nl-NL" sz="2400" dirty="0" err="1" smtClean="0"/>
              <a:t>or</a:t>
            </a:r>
            <a:r>
              <a:rPr lang="nl-NL" sz="2400" dirty="0" smtClean="0"/>
              <a:t> </a:t>
            </a:r>
            <a:r>
              <a:rPr lang="nl-NL" sz="2400" dirty="0" err="1"/>
              <a:t>meaning</a:t>
            </a:r>
            <a:r>
              <a:rPr lang="nl-NL" sz="2400" dirty="0"/>
              <a:t> </a:t>
            </a:r>
            <a:r>
              <a:rPr lang="nl-NL" sz="2400" dirty="0" smtClean="0"/>
              <a:t>in </a:t>
            </a:r>
            <a:r>
              <a:rPr lang="nl-NL" sz="2400" i="0" dirty="0" err="1" smtClean="0"/>
              <a:t>f</a:t>
            </a:r>
            <a:r>
              <a:rPr lang="nl-NL" sz="2400" dirty="0" err="1" smtClean="0"/>
              <a:t>ormal</a:t>
            </a:r>
            <a:r>
              <a:rPr lang="nl-NL" sz="2400" i="0" dirty="0" err="1" smtClean="0"/>
              <a:t>-syntactic</a:t>
            </a:r>
            <a:r>
              <a:rPr lang="nl-NL" sz="2400" i="0" dirty="0" smtClean="0"/>
              <a:t> </a:t>
            </a:r>
            <a:r>
              <a:rPr lang="nl-NL" sz="2400" smtClean="0"/>
              <a:t>machines.”</a:t>
            </a:r>
            <a:r>
              <a:rPr lang="nl-NL" sz="2400" i="0" smtClean="0"/>
              <a:t>)</a:t>
            </a:r>
            <a:endParaRPr lang="nl-NL" sz="2000" i="0" dirty="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51520" y="188913"/>
            <a:ext cx="8640960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i="0">
                <a:solidFill>
                  <a:srgbClr val="FFFF00"/>
                </a:solidFill>
              </a:rPr>
              <a:t>CTM: </a:t>
            </a:r>
            <a:r>
              <a:rPr lang="nl-NL" i="0" smtClean="0">
                <a:solidFill>
                  <a:srgbClr val="FFFF00"/>
                </a:solidFill>
              </a:rPr>
              <a:t>folk psychology </a:t>
            </a:r>
            <a:r>
              <a:rPr lang="nl-NL" i="0">
                <a:solidFill>
                  <a:srgbClr val="FFFF00"/>
                </a:solidFill>
              </a:rPr>
              <a:t>and intentionality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9919-5B91-478A-958B-D391A340EC56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16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913"/>
            <a:ext cx="8568952" cy="6477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2800" dirty="0">
                <a:solidFill>
                  <a:srgbClr val="FFFF00"/>
                </a:solidFill>
                <a:latin typeface="Arial" charset="0"/>
              </a:rPr>
              <a:t>CTM: </a:t>
            </a:r>
            <a:r>
              <a:rPr lang="nl-NL" sz="2800" dirty="0" err="1">
                <a:solidFill>
                  <a:srgbClr val="FFFF00"/>
                </a:solidFill>
                <a:latin typeface="Arial" charset="0"/>
              </a:rPr>
              <a:t>problems</a:t>
            </a:r>
            <a:r>
              <a:rPr lang="nl-NL" sz="2800" dirty="0">
                <a:solidFill>
                  <a:srgbClr val="FFFF00"/>
                </a:solidFill>
                <a:latin typeface="Arial" charset="0"/>
              </a:rPr>
              <a:t> LOT and </a:t>
            </a:r>
            <a:r>
              <a:rPr lang="nl-NL" sz="2800" dirty="0" smtClean="0">
                <a:solidFill>
                  <a:srgbClr val="FFFF00"/>
                </a:solidFill>
                <a:latin typeface="Arial" charset="0"/>
              </a:rPr>
              <a:t>AI (1)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569325" cy="5185246"/>
          </a:xfrm>
          <a:ln>
            <a:solidFill>
              <a:schemeClr val="bg1"/>
            </a:solidFill>
          </a:ln>
        </p:spPr>
        <p:txBody>
          <a:bodyPr/>
          <a:lstStyle/>
          <a:p>
            <a:pPr lvl="1">
              <a:lnSpc>
                <a:spcPct val="80000"/>
              </a:lnSpc>
              <a:buFontTx/>
              <a:buChar char="•"/>
            </a:pPr>
            <a:endParaRPr lang="nl-NL" sz="900" dirty="0">
              <a:solidFill>
                <a:schemeClr val="bg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Formality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condition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(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only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formal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structure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err="1">
                <a:solidFill>
                  <a:schemeClr val="bg1"/>
                </a:solidFill>
                <a:latin typeface="Arial" charset="0"/>
              </a:rPr>
              <a:t>determines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behavior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meanings</a:t>
            </a:r>
            <a:r>
              <a:rPr lang="nl-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‘syntax </a:t>
            </a:r>
            <a:r>
              <a:rPr lang="nl-NL" sz="240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mirrors</a:t>
            </a:r>
            <a:r>
              <a:rPr lang="nl-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semantics’;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but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Hence</a:t>
            </a:r>
            <a:r>
              <a:rPr lang="nl-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nl-NL" sz="2400" i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‘methodological solipsism’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nl-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i.e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internalism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individualism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psychology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ends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at the skin;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meanings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play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causal</a:t>
            </a:r>
            <a:r>
              <a:rPr lang="nl-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role. </a:t>
            </a:r>
            <a:endParaRPr lang="nl-NL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Representations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cause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thoughts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and behavior, without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referring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objects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world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meaning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). The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syntax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representations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is more important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semantics</a:t>
            </a:r>
            <a:r>
              <a:rPr lang="nl-NL" sz="2400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nl-NL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e.g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Barbara’s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belief in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Dracula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cause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her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desire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see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him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leave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open and </a:t>
            </a:r>
            <a:r>
              <a:rPr lang="nl-NL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hide</a:t>
            </a:r>
            <a:r>
              <a:rPr lang="nl-NL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the crucifix, </a:t>
            </a:r>
            <a:r>
              <a:rPr lang="nl-NL" sz="20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though</a:t>
            </a:r>
            <a:r>
              <a:rPr lang="nl-NL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nl-NL" sz="20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probably</a:t>
            </a:r>
            <a:r>
              <a:rPr lang="nl-NL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nl-NL" sz="20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Dracula</a:t>
            </a:r>
            <a:r>
              <a:rPr lang="nl-NL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does </a:t>
            </a:r>
            <a:r>
              <a:rPr lang="nl-NL" sz="20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nl-NL" sz="2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0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exist</a:t>
            </a:r>
            <a:r>
              <a:rPr lang="nl-NL" sz="2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nl-NL" sz="2400" i="1" dirty="0" smtClean="0">
              <a:solidFill>
                <a:schemeClr val="bg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nl-NL" sz="2400" i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9919-5B91-478A-958B-D391A340EC56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17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913"/>
            <a:ext cx="8568952" cy="647700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2800" dirty="0">
                <a:solidFill>
                  <a:srgbClr val="FFFF00"/>
                </a:solidFill>
                <a:latin typeface="Arial" charset="0"/>
              </a:rPr>
              <a:t>CTM: </a:t>
            </a:r>
            <a:r>
              <a:rPr lang="nl-NL" sz="2800" dirty="0" err="1">
                <a:solidFill>
                  <a:srgbClr val="FFFF00"/>
                </a:solidFill>
                <a:latin typeface="Arial" charset="0"/>
              </a:rPr>
              <a:t>problems</a:t>
            </a:r>
            <a:r>
              <a:rPr lang="nl-NL" sz="2800" dirty="0">
                <a:solidFill>
                  <a:srgbClr val="FFFF00"/>
                </a:solidFill>
                <a:latin typeface="Arial" charset="0"/>
              </a:rPr>
              <a:t> LOT and </a:t>
            </a:r>
            <a:r>
              <a:rPr lang="nl-NL" sz="2800" dirty="0" smtClean="0">
                <a:solidFill>
                  <a:srgbClr val="FFFF00"/>
                </a:solidFill>
                <a:latin typeface="Arial" charset="0"/>
              </a:rPr>
              <a:t>AI (2)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074"/>
            <a:ext cx="8569325" cy="4033118"/>
          </a:xfrm>
          <a:ln>
            <a:solidFill>
              <a:schemeClr val="bg1"/>
            </a:solidFill>
          </a:ln>
        </p:spPr>
        <p:txBody>
          <a:bodyPr/>
          <a:lstStyle/>
          <a:p>
            <a:pPr lvl="1">
              <a:lnSpc>
                <a:spcPct val="80000"/>
              </a:lnSpc>
              <a:buFontTx/>
              <a:buChar char="•"/>
            </a:pPr>
            <a:endParaRPr lang="nl-NL" sz="900" dirty="0">
              <a:solidFill>
                <a:schemeClr val="bg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nl-NL" sz="2400" i="1" dirty="0">
              <a:solidFill>
                <a:schemeClr val="bg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Are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rationality</a:t>
            </a:r>
            <a:r>
              <a:rPr lang="nl-NL" sz="2400" dirty="0">
                <a:solidFill>
                  <a:srgbClr val="FFFF66"/>
                </a:solidFill>
                <a:latin typeface="Arial" charset="0"/>
              </a:rPr>
              <a:t>/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intelligence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and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also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intentionality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possible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in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computational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systems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?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Has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a computer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knowledge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representations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?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E.g., 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MYCIN: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medical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diagnostic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program,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but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does </a:t>
            </a:r>
            <a:r>
              <a:rPr lang="nl-NL" sz="2400" err="1">
                <a:solidFill>
                  <a:schemeClr val="bg1"/>
                </a:solidFill>
                <a:latin typeface="Arial" charset="0"/>
              </a:rPr>
              <a:t>not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know/understand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anything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about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health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sickness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physiology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anatomy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etc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. 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What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about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rgbClr val="FFFF66"/>
                </a:solidFill>
                <a:latin typeface="Arial" charset="0"/>
              </a:rPr>
              <a:t>consciousness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in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mechanical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devices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computers?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B&amp;LdeJ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78-FE33-48BB-B967-E94628B0BB7E}" type="slidenum">
              <a:rPr lang="en-GB"/>
              <a:pPr/>
              <a:t>18</a:t>
            </a:fld>
            <a:endParaRPr lang="en-GB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6477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John Searle: the </a:t>
            </a:r>
            <a:r>
              <a:rPr lang="en-US" sz="2800" smtClean="0">
                <a:solidFill>
                  <a:srgbClr val="FF0000"/>
                </a:solidFill>
                <a:latin typeface="Arial" charset="0"/>
              </a:rPr>
              <a:t>‘Chinese room’</a:t>
            </a:r>
            <a:r>
              <a:rPr lang="en-US" sz="2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argument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981075"/>
            <a:ext cx="7777162" cy="1655763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FFFF66"/>
                </a:solidFill>
                <a:latin typeface="Arial" charset="0"/>
              </a:rPr>
              <a:t>Fodor’s CTM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: thinking and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understanding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(intentionality) is pushing meaningless symbols according to formal syntactical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rules.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FFFF66"/>
                </a:solidFill>
                <a:latin typeface="Arial" charset="0"/>
              </a:rPr>
              <a:t>Searle: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 but pushing symbols is no garantee for understanding: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‘evidence’ </a:t>
            </a:r>
            <a:endParaRPr lang="en-US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827088" y="3213100"/>
            <a:ext cx="7777162" cy="3387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i="0"/>
              <a:t> </a:t>
            </a:r>
            <a:r>
              <a:rPr lang="en-US" sz="2400" i="0" smtClean="0"/>
              <a:t>In </a:t>
            </a:r>
            <a:r>
              <a:rPr lang="en-US" sz="2400" i="0"/>
              <a:t>a </a:t>
            </a:r>
            <a:r>
              <a:rPr lang="en-US" sz="2400" i="0">
                <a:solidFill>
                  <a:srgbClr val="FFFF66"/>
                </a:solidFill>
              </a:rPr>
              <a:t>locked</a:t>
            </a:r>
            <a:r>
              <a:rPr lang="en-US" sz="2400" i="0"/>
              <a:t> room: an English speaker without any knowledge of </a:t>
            </a:r>
            <a:r>
              <a:rPr lang="en-US" sz="2400" i="0" smtClean="0"/>
              <a:t>Chinese.</a:t>
            </a:r>
            <a:endParaRPr lang="en-US" sz="2400" i="0"/>
          </a:p>
          <a:p>
            <a:pPr>
              <a:buFontTx/>
              <a:buChar char="•"/>
            </a:pPr>
            <a:r>
              <a:rPr lang="en-US" sz="2400" i="0"/>
              <a:t> </a:t>
            </a:r>
            <a:r>
              <a:rPr lang="en-US" sz="2400" i="0" smtClean="0">
                <a:solidFill>
                  <a:srgbClr val="FFFF66"/>
                </a:solidFill>
              </a:rPr>
              <a:t>Input</a:t>
            </a:r>
            <a:r>
              <a:rPr lang="en-US" sz="2400" i="0"/>
              <a:t>: Chinese symbols: </a:t>
            </a:r>
            <a:r>
              <a:rPr lang="en-US" sz="2400" i="0" smtClean="0"/>
              <a:t>questions. </a:t>
            </a:r>
            <a:endParaRPr lang="en-US" sz="2400" i="0"/>
          </a:p>
          <a:p>
            <a:pPr>
              <a:buFontTx/>
              <a:buChar char="•"/>
            </a:pPr>
            <a:r>
              <a:rPr lang="en-US" sz="2400" i="0"/>
              <a:t> </a:t>
            </a:r>
            <a:r>
              <a:rPr lang="en-US" sz="2400" i="0" smtClean="0"/>
              <a:t>He </a:t>
            </a:r>
            <a:r>
              <a:rPr lang="en-US" sz="2400" i="0"/>
              <a:t>has an </a:t>
            </a:r>
            <a:r>
              <a:rPr lang="en-US" sz="2400" i="0">
                <a:solidFill>
                  <a:srgbClr val="FFFF66"/>
                </a:solidFill>
              </a:rPr>
              <a:t>instruction book</a:t>
            </a:r>
            <a:r>
              <a:rPr lang="en-US" sz="2400" i="0"/>
              <a:t> how to proceed (program</a:t>
            </a:r>
            <a:r>
              <a:rPr lang="en-US" sz="2400" i="0" smtClean="0"/>
              <a:t>).</a:t>
            </a:r>
            <a:endParaRPr lang="en-US" sz="2400" i="0"/>
          </a:p>
          <a:p>
            <a:pPr>
              <a:buFontTx/>
              <a:buChar char="•"/>
            </a:pPr>
            <a:r>
              <a:rPr lang="en-US" sz="2400" i="0"/>
              <a:t> </a:t>
            </a:r>
            <a:r>
              <a:rPr lang="en-US" sz="2400" i="0">
                <a:solidFill>
                  <a:srgbClr val="FFFF66"/>
                </a:solidFill>
              </a:rPr>
              <a:t>output</a:t>
            </a:r>
            <a:r>
              <a:rPr lang="en-US" sz="2400" i="0"/>
              <a:t>: Chinese symbols: </a:t>
            </a:r>
            <a:r>
              <a:rPr lang="en-US" sz="2400" i="0" smtClean="0"/>
              <a:t>answers.</a:t>
            </a:r>
            <a:endParaRPr lang="en-US" sz="2400" i="0"/>
          </a:p>
          <a:p>
            <a:pPr>
              <a:buFontTx/>
              <a:buChar char="•"/>
            </a:pPr>
            <a:r>
              <a:rPr lang="en-US" sz="2400" i="0"/>
              <a:t> </a:t>
            </a:r>
            <a:r>
              <a:rPr lang="en-US" sz="2400" i="0" smtClean="0"/>
              <a:t>He </a:t>
            </a:r>
            <a:r>
              <a:rPr lang="en-US" sz="2400">
                <a:solidFill>
                  <a:srgbClr val="FFFF66"/>
                </a:solidFill>
              </a:rPr>
              <a:t>simulates</a:t>
            </a:r>
            <a:r>
              <a:rPr lang="en-US" sz="2400"/>
              <a:t> </a:t>
            </a:r>
            <a:r>
              <a:rPr lang="en-US" sz="2400" i="0"/>
              <a:t>Chinese q&amp;a; answers are </a:t>
            </a:r>
            <a:r>
              <a:rPr lang="en-US" sz="2400" i="0">
                <a:solidFill>
                  <a:srgbClr val="FFFF66"/>
                </a:solidFill>
              </a:rPr>
              <a:t>correct</a:t>
            </a:r>
            <a:r>
              <a:rPr lang="en-US" sz="2400" i="0"/>
              <a:t> (cfr. Turing test</a:t>
            </a:r>
            <a:r>
              <a:rPr lang="en-US" sz="2400" i="0" smtClean="0"/>
              <a:t>).</a:t>
            </a:r>
            <a:endParaRPr lang="en-US" sz="2400" i="0"/>
          </a:p>
          <a:p>
            <a:pPr>
              <a:buFontTx/>
              <a:buChar char="•"/>
            </a:pPr>
            <a:r>
              <a:rPr lang="en-US" sz="2400"/>
              <a:t> </a:t>
            </a:r>
            <a:r>
              <a:rPr lang="en-US" sz="2400" smtClean="0">
                <a:solidFill>
                  <a:srgbClr val="FFFF66"/>
                </a:solidFill>
              </a:rPr>
              <a:t>But</a:t>
            </a:r>
            <a:r>
              <a:rPr lang="en-US" sz="2400" smtClean="0"/>
              <a:t> </a:t>
            </a:r>
            <a:r>
              <a:rPr lang="en-US" sz="2400" i="0"/>
              <a:t>he still </a:t>
            </a:r>
            <a:r>
              <a:rPr lang="en-US" sz="2400">
                <a:solidFill>
                  <a:srgbClr val="FFFF66"/>
                </a:solidFill>
              </a:rPr>
              <a:t>does</a:t>
            </a:r>
            <a:r>
              <a:rPr lang="en-US" sz="2400" i="0"/>
              <a:t> </a:t>
            </a:r>
            <a:r>
              <a:rPr lang="en-US" sz="2400">
                <a:solidFill>
                  <a:srgbClr val="FFFF66"/>
                </a:solidFill>
              </a:rPr>
              <a:t>not understand</a:t>
            </a:r>
            <a:r>
              <a:rPr lang="en-US" sz="2400" i="0"/>
              <a:t> any of the Chinese </a:t>
            </a:r>
            <a:r>
              <a:rPr lang="en-US" sz="2400" i="0" smtClean="0"/>
              <a:t>symbols.</a:t>
            </a:r>
            <a:endParaRPr lang="nl-NL" sz="2400" i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827088" y="27082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i="0">
                <a:solidFill>
                  <a:srgbClr val="FFFF66"/>
                </a:solidFill>
              </a:rPr>
              <a:t>The thought experiment of the </a:t>
            </a:r>
            <a:r>
              <a:rPr lang="en-US" sz="2400" i="0" smtClean="0">
                <a:solidFill>
                  <a:srgbClr val="FFFF66"/>
                </a:solidFill>
              </a:rPr>
              <a:t>‘Chinese Room’</a:t>
            </a:r>
            <a:r>
              <a:rPr lang="en-US" sz="2400" i="0" smtClean="0"/>
              <a:t> </a:t>
            </a:r>
            <a:endParaRPr lang="nl-NL" sz="2400" i="0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932363" y="2420938"/>
            <a:ext cx="1223962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7CB2-B50D-472B-8A5A-B93C45B436CE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19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258888" y="1412875"/>
            <a:ext cx="6962775" cy="44640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i="0">
              <a:solidFill>
                <a:srgbClr val="FF0000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519454" y="4773613"/>
            <a:ext cx="17540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nl-NL" sz="2000" i="0" smtClean="0"/>
              <a:t>Non-Chinese </a:t>
            </a:r>
            <a:endParaRPr lang="nl-NL" sz="2000" i="0"/>
          </a:p>
          <a:p>
            <a:pPr algn="ctr">
              <a:lnSpc>
                <a:spcPct val="80000"/>
              </a:lnSpc>
            </a:pPr>
            <a:r>
              <a:rPr lang="nl-NL" sz="2000" i="0"/>
              <a:t>speaker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95288" y="2205038"/>
            <a:ext cx="1385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sz="2000" i="0" smtClean="0">
                <a:solidFill>
                  <a:srgbClr val="FFFFFF"/>
                </a:solidFill>
              </a:rPr>
              <a:t>Questions</a:t>
            </a:r>
            <a:endParaRPr lang="nl-NL" sz="2000" i="0">
              <a:solidFill>
                <a:srgbClr val="FFFFFF"/>
              </a:solidFill>
            </a:endParaRPr>
          </a:p>
          <a:p>
            <a:r>
              <a:rPr lang="nl-NL" sz="2000" i="0">
                <a:solidFill>
                  <a:srgbClr val="FFFFFF"/>
                </a:solidFill>
              </a:rPr>
              <a:t>in Chinese</a:t>
            </a:r>
          </a:p>
        </p:txBody>
      </p:sp>
      <p:pic>
        <p:nvPicPr>
          <p:cNvPr id="33811" name="Picture 19" descr="book_op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636838"/>
            <a:ext cx="2376487" cy="1924050"/>
          </a:xfrm>
          <a:prstGeom prst="rect">
            <a:avLst/>
          </a:prstGeom>
          <a:noFill/>
        </p:spPr>
      </p:pic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219700" y="28527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sz="2000" i="0">
              <a:solidFill>
                <a:schemeClr val="tx1"/>
              </a:solidFill>
            </a:endParaRP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5322888" y="2795588"/>
            <a:ext cx="1550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l-NL" sz="2000" b="1">
                <a:solidFill>
                  <a:srgbClr val="FF0000"/>
                </a:solidFill>
                <a:latin typeface="Book Antiqua" pitchFamily="18" charset="0"/>
              </a:rPr>
              <a:t>Book of</a:t>
            </a:r>
          </a:p>
          <a:p>
            <a:pPr algn="ctr"/>
            <a:r>
              <a:rPr lang="nl-NL" sz="2000" b="1">
                <a:solidFill>
                  <a:srgbClr val="FF0000"/>
                </a:solidFill>
                <a:latin typeface="Book Antiqua" pitchFamily="18" charset="0"/>
              </a:rPr>
              <a:t>instructions</a:t>
            </a:r>
          </a:p>
        </p:txBody>
      </p:sp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4211638" y="2781300"/>
            <a:ext cx="1223962" cy="1439863"/>
          </a:xfrm>
          <a:prstGeom prst="curvedLeftArrow">
            <a:avLst>
              <a:gd name="adj1" fmla="val 16273"/>
              <a:gd name="adj2" fmla="val 43919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AutoShape 24"/>
          <p:cNvSpPr>
            <a:spLocks noChangeArrowheads="1"/>
          </p:cNvSpPr>
          <p:nvPr/>
        </p:nvSpPr>
        <p:spPr bwMode="auto">
          <a:xfrm>
            <a:off x="323850" y="2708275"/>
            <a:ext cx="2232025" cy="433388"/>
          </a:xfrm>
          <a:prstGeom prst="rightArrow">
            <a:avLst>
              <a:gd name="adj1" fmla="val 50000"/>
              <a:gd name="adj2" fmla="val 12875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sz="2000" i="0"/>
          </a:p>
        </p:txBody>
      </p:sp>
      <p:sp>
        <p:nvSpPr>
          <p:cNvPr id="33821" name="AutoShape 29"/>
          <p:cNvSpPr>
            <a:spLocks noChangeArrowheads="1"/>
          </p:cNvSpPr>
          <p:nvPr/>
        </p:nvSpPr>
        <p:spPr bwMode="auto">
          <a:xfrm>
            <a:off x="6227763" y="4437063"/>
            <a:ext cx="2447925" cy="4318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7596188" y="4797425"/>
            <a:ext cx="1547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i="0" smtClean="0"/>
              <a:t>Answers</a:t>
            </a:r>
            <a:endParaRPr lang="nl-NL" sz="2000" i="0"/>
          </a:p>
          <a:p>
            <a:r>
              <a:rPr lang="nl-NL" sz="2000" i="0"/>
              <a:t>in Chinese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132138" y="549275"/>
            <a:ext cx="3254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l-NL" i="0">
                <a:solidFill>
                  <a:srgbClr val="FF0000"/>
                </a:solidFill>
              </a:rPr>
              <a:t>The Chinese Room</a:t>
            </a:r>
          </a:p>
        </p:txBody>
      </p:sp>
      <p:sp>
        <p:nvSpPr>
          <p:cNvPr id="33826" name="AutoShape 34"/>
          <p:cNvSpPr>
            <a:spLocks noChangeArrowheads="1"/>
          </p:cNvSpPr>
          <p:nvPr/>
        </p:nvSpPr>
        <p:spPr bwMode="auto">
          <a:xfrm>
            <a:off x="2700338" y="2060575"/>
            <a:ext cx="914400" cy="609600"/>
          </a:xfrm>
          <a:prstGeom prst="cloudCallout">
            <a:avLst>
              <a:gd name="adj1" fmla="val 27083"/>
              <a:gd name="adj2" fmla="val 9375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nl-NL" sz="3200" i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3827" name="AutoShape 35"/>
          <p:cNvSpPr>
            <a:spLocks noChangeArrowheads="1"/>
          </p:cNvSpPr>
          <p:nvPr/>
        </p:nvSpPr>
        <p:spPr bwMode="auto">
          <a:xfrm rot="5400000">
            <a:off x="4320382" y="4328319"/>
            <a:ext cx="719137" cy="1368425"/>
          </a:xfrm>
          <a:prstGeom prst="cloudCallout">
            <a:avLst>
              <a:gd name="adj1" fmla="val -271634"/>
              <a:gd name="adj2" fmla="val 106032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rot="10800000" vert="eaVert"/>
          <a:lstStyle/>
          <a:p>
            <a:pPr algn="ctr"/>
            <a:endParaRPr lang="nl-NL" i="0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4211960" y="4725144"/>
            <a:ext cx="12234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1400" i="0" dirty="0">
                <a:solidFill>
                  <a:schemeClr val="tx1"/>
                </a:solidFill>
              </a:rPr>
              <a:t>I </a:t>
            </a:r>
            <a:r>
              <a:rPr lang="nl-NL" sz="1400" i="0" dirty="0" err="1">
                <a:solidFill>
                  <a:schemeClr val="tx1"/>
                </a:solidFill>
              </a:rPr>
              <a:t>still</a:t>
            </a:r>
            <a:r>
              <a:rPr lang="nl-NL" sz="1400" i="0" dirty="0">
                <a:solidFill>
                  <a:schemeClr val="tx1"/>
                </a:solidFill>
              </a:rPr>
              <a:t> </a:t>
            </a:r>
            <a:r>
              <a:rPr lang="nl-NL" sz="1400" i="0" dirty="0" err="1" smtClean="0">
                <a:solidFill>
                  <a:schemeClr val="tx1"/>
                </a:solidFill>
              </a:rPr>
              <a:t>don’t</a:t>
            </a:r>
            <a:r>
              <a:rPr lang="nl-NL" sz="1400" i="0" dirty="0" smtClean="0">
                <a:solidFill>
                  <a:schemeClr val="tx1"/>
                </a:solidFill>
              </a:rPr>
              <a:t> </a:t>
            </a:r>
            <a:r>
              <a:rPr lang="nl-NL" sz="1400" i="0" dirty="0" err="1" smtClean="0">
                <a:solidFill>
                  <a:schemeClr val="tx1"/>
                </a:solidFill>
              </a:rPr>
              <a:t>understand</a:t>
            </a:r>
            <a:r>
              <a:rPr lang="nl-NL" sz="1400" i="0" dirty="0" smtClean="0">
                <a:solidFill>
                  <a:schemeClr val="tx1"/>
                </a:solidFill>
              </a:rPr>
              <a:t>  </a:t>
            </a:r>
            <a:endParaRPr lang="nl-NL" sz="1400" i="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2483768" y="3212976"/>
            <a:ext cx="1656184" cy="7200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/>
              <a:t>Searle</a:t>
            </a:r>
            <a:endParaRPr kumimoji="0" lang="en-GB" sz="28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40489-8D5B-4AE7-89D1-35E06D01B3FF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2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498975" y="9318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nl-NL" sz="3200" i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19250" y="908050"/>
            <a:ext cx="6408738" cy="107721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0">
                <a:solidFill>
                  <a:srgbClr val="FFFF00"/>
                </a:solidFill>
              </a:rPr>
              <a:t>Chapter 7</a:t>
            </a:r>
          </a:p>
          <a:p>
            <a:pPr algn="ctr"/>
            <a:r>
              <a:rPr lang="en-US" sz="3200">
                <a:solidFill>
                  <a:srgbClr val="FFFF00"/>
                </a:solidFill>
              </a:rPr>
              <a:t>Modern approaches to mind (1</a:t>
            </a:r>
            <a:r>
              <a:rPr lang="en-US" sz="3200" smtClean="0">
                <a:solidFill>
                  <a:srgbClr val="FFFF00"/>
                </a:solidFill>
              </a:rPr>
              <a:t>)</a:t>
            </a:r>
            <a:endParaRPr lang="en-US" sz="3200">
              <a:solidFill>
                <a:srgbClr val="FFFF00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19250" y="2708275"/>
            <a:ext cx="6467475" cy="2227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 i="0"/>
              <a:t> </a:t>
            </a:r>
            <a:r>
              <a:rPr lang="nl-NL" i="0" smtClean="0"/>
              <a:t>Functionalism</a:t>
            </a:r>
            <a:endParaRPr lang="nl-NL" i="0" dirty="0"/>
          </a:p>
          <a:p>
            <a:pPr>
              <a:buFontTx/>
              <a:buChar char="•"/>
            </a:pPr>
            <a:r>
              <a:rPr lang="nl-NL" i="0" dirty="0"/>
              <a:t> </a:t>
            </a:r>
            <a:r>
              <a:rPr lang="nl-NL" i="0" err="1"/>
              <a:t>Fodor’s</a:t>
            </a:r>
            <a:r>
              <a:rPr lang="nl-NL" i="0"/>
              <a:t> </a:t>
            </a:r>
            <a:r>
              <a:rPr lang="nl-NL" i="0" smtClean="0"/>
              <a:t>computational theory </a:t>
            </a:r>
            <a:r>
              <a:rPr lang="nl-NL" i="0"/>
              <a:t>of </a:t>
            </a:r>
            <a:r>
              <a:rPr lang="nl-NL" i="0" smtClean="0"/>
              <a:t>mind</a:t>
            </a:r>
            <a:endParaRPr lang="nl-NL" i="0" dirty="0"/>
          </a:p>
          <a:p>
            <a:pPr>
              <a:buFontTx/>
              <a:buChar char="•"/>
            </a:pPr>
            <a:r>
              <a:rPr lang="nl-NL" i="0"/>
              <a:t> </a:t>
            </a:r>
            <a:r>
              <a:rPr lang="nl-NL" i="0" smtClean="0"/>
              <a:t>The language </a:t>
            </a:r>
            <a:r>
              <a:rPr lang="nl-NL" i="0"/>
              <a:t>of </a:t>
            </a:r>
            <a:r>
              <a:rPr lang="nl-NL" i="0" smtClean="0"/>
              <a:t>thought</a:t>
            </a:r>
            <a:endParaRPr lang="nl-NL" i="0" dirty="0"/>
          </a:p>
          <a:p>
            <a:pPr>
              <a:buFontTx/>
              <a:buChar char="•"/>
            </a:pPr>
            <a:r>
              <a:rPr lang="nl-NL" i="0"/>
              <a:t> </a:t>
            </a:r>
            <a:r>
              <a:rPr lang="nl-NL" i="0" smtClean="0"/>
              <a:t>Problems </a:t>
            </a:r>
            <a:r>
              <a:rPr lang="nl-NL" i="0" dirty="0"/>
              <a:t>of LOT and AI</a:t>
            </a:r>
          </a:p>
          <a:p>
            <a:pPr>
              <a:buFontTx/>
              <a:buChar char="•"/>
            </a:pPr>
            <a:r>
              <a:rPr lang="nl-NL" i="0" dirty="0"/>
              <a:t> </a:t>
            </a:r>
            <a:r>
              <a:rPr lang="nl-NL" i="0" dirty="0" err="1"/>
              <a:t>Searle’s</a:t>
            </a:r>
            <a:r>
              <a:rPr lang="nl-NL" i="0" dirty="0"/>
              <a:t> Chinese room argument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78-FE33-48BB-B967-E94628B0BB7E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20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7044"/>
            <a:ext cx="7776864" cy="6477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John Searle: the </a:t>
            </a:r>
            <a:r>
              <a:rPr lang="en-US" sz="2800" smtClean="0">
                <a:solidFill>
                  <a:srgbClr val="FF0000"/>
                </a:solidFill>
                <a:latin typeface="Arial" charset="0"/>
              </a:rPr>
              <a:t>‘Chinese room’</a:t>
            </a:r>
            <a:r>
              <a:rPr lang="en-US" sz="2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argument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5"/>
            <a:ext cx="7777162" cy="3816424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66"/>
                </a:solidFill>
                <a:latin typeface="Arial" charset="0"/>
              </a:rPr>
              <a:t>Therefore (Searle) CTM must be wrong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: manipulating </a:t>
            </a:r>
            <a:r>
              <a:rPr lang="en-US" sz="2400" dirty="0" err="1" smtClean="0">
                <a:solidFill>
                  <a:schemeClr val="bg1"/>
                </a:solidFill>
                <a:latin typeface="Arial" charset="0"/>
              </a:rPr>
              <a:t>uninterpreted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 symbols does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not produce understanding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, meaning, intentionality.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Searle, a machine can think, and be conscious, but only if that machine is a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biological brain.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65000"/>
                  </a:schemeClr>
                </a:solidFill>
              </a:rPr>
              <a:t>B&amp;LdeJ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DBA-A4AC-416B-BE53-3AC1212F30F0}" type="slidenum">
              <a:rPr lang="en-GB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539750" y="1557338"/>
            <a:ext cx="8077200" cy="1219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i="0" smtClean="0"/>
              <a:t>The </a:t>
            </a:r>
            <a:r>
              <a:rPr lang="nl-NL" i="0">
                <a:solidFill>
                  <a:srgbClr val="FFFF66"/>
                </a:solidFill>
              </a:rPr>
              <a:t>MIND-BRAIN IDENTITY THEORY </a:t>
            </a:r>
            <a:r>
              <a:rPr lang="nl-NL" i="0"/>
              <a:t>(IT)</a:t>
            </a:r>
            <a:endParaRPr lang="nl-NL" i="0">
              <a:solidFill>
                <a:srgbClr val="FFFF66"/>
              </a:solidFill>
            </a:endParaRPr>
          </a:p>
          <a:p>
            <a:pPr algn="ctr" eaLnBrk="0" hangingPunct="0"/>
            <a:r>
              <a:rPr lang="nl-NL" i="0"/>
              <a:t>mental process </a:t>
            </a:r>
            <a:r>
              <a:rPr lang="nl-NL" i="0">
                <a:sym typeface="Symbol" pitchFamily="18" charset="2"/>
              </a:rPr>
              <a:t></a:t>
            </a:r>
            <a:r>
              <a:rPr lang="nl-NL" i="0"/>
              <a:t> brain process</a:t>
            </a:r>
            <a:endParaRPr lang="nl-NL" i="0">
              <a:latin typeface="Times New Roman" pitchFamily="18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539750" y="3068638"/>
            <a:ext cx="8077200" cy="309721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nl-NL" i="0" dirty="0">
              <a:solidFill>
                <a:srgbClr val="FFFF66"/>
              </a:solidFill>
            </a:endParaRPr>
          </a:p>
          <a:p>
            <a:pPr algn="ctr" eaLnBrk="0" hangingPunct="0"/>
            <a:r>
              <a:rPr lang="nl-NL" i="0" dirty="0">
                <a:solidFill>
                  <a:srgbClr val="FFFF66"/>
                </a:solidFill>
              </a:rPr>
              <a:t>FUNCTIONALISM</a:t>
            </a:r>
          </a:p>
          <a:p>
            <a:pPr algn="ctr" eaLnBrk="0" hangingPunct="0"/>
            <a:r>
              <a:rPr lang="nl-NL" i="0" dirty="0" err="1"/>
              <a:t>no</a:t>
            </a:r>
            <a:r>
              <a:rPr lang="nl-NL" i="0" dirty="0"/>
              <a:t> </a:t>
            </a:r>
            <a:r>
              <a:rPr lang="nl-NL" i="0" dirty="0" err="1"/>
              <a:t>reduction</a:t>
            </a:r>
            <a:r>
              <a:rPr lang="nl-NL" i="0" dirty="0"/>
              <a:t> of </a:t>
            </a:r>
            <a:r>
              <a:rPr lang="nl-NL" i="0" dirty="0" err="1"/>
              <a:t>mind</a:t>
            </a:r>
            <a:r>
              <a:rPr lang="nl-NL" i="0" dirty="0"/>
              <a:t> to </a:t>
            </a:r>
            <a:r>
              <a:rPr lang="nl-NL" i="0" dirty="0" err="1"/>
              <a:t>brain</a:t>
            </a:r>
            <a:r>
              <a:rPr lang="nl-NL" i="0" dirty="0"/>
              <a:t>: </a:t>
            </a:r>
          </a:p>
          <a:p>
            <a:pPr algn="ctr" eaLnBrk="0" hangingPunct="0"/>
            <a:r>
              <a:rPr lang="nl-NL" i="0" dirty="0"/>
              <a:t>mental </a:t>
            </a:r>
            <a:r>
              <a:rPr lang="nl-NL" i="0" dirty="0" err="1"/>
              <a:t>process</a:t>
            </a:r>
            <a:r>
              <a:rPr lang="nl-NL" i="0" dirty="0"/>
              <a:t> </a:t>
            </a:r>
            <a:r>
              <a:rPr lang="nl-NL" i="0" dirty="0" err="1">
                <a:sym typeface="Symbol" pitchFamily="18" charset="2"/>
              </a:rPr>
              <a:t>can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be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realized</a:t>
            </a:r>
            <a:r>
              <a:rPr lang="nl-NL" i="0" dirty="0">
                <a:sym typeface="Symbol" pitchFamily="18" charset="2"/>
              </a:rPr>
              <a:t> in </a:t>
            </a:r>
            <a:r>
              <a:rPr lang="nl-NL" i="0" dirty="0" err="1">
                <a:sym typeface="Symbol" pitchFamily="18" charset="2"/>
              </a:rPr>
              <a:t>physical</a:t>
            </a:r>
            <a:r>
              <a:rPr lang="nl-NL" i="0" dirty="0">
                <a:sym typeface="Symbol" pitchFamily="18" charset="2"/>
              </a:rPr>
              <a:t> </a:t>
            </a:r>
          </a:p>
          <a:p>
            <a:pPr algn="ctr" eaLnBrk="0" hangingPunct="0"/>
            <a:r>
              <a:rPr lang="nl-NL" i="0" dirty="0" err="1">
                <a:sym typeface="Symbol" pitchFamily="18" charset="2"/>
              </a:rPr>
              <a:t>process</a:t>
            </a:r>
            <a:r>
              <a:rPr lang="nl-NL" i="0" dirty="0">
                <a:sym typeface="Symbol" pitchFamily="18" charset="2"/>
              </a:rPr>
              <a:t> (</a:t>
            </a:r>
            <a:r>
              <a:rPr lang="nl-NL" i="0" dirty="0" err="1">
                <a:sym typeface="Symbol" pitchFamily="18" charset="2"/>
              </a:rPr>
              <a:t>brains</a:t>
            </a:r>
            <a:r>
              <a:rPr lang="nl-NL" i="0" dirty="0">
                <a:sym typeface="Symbol" pitchFamily="18" charset="2"/>
              </a:rPr>
              <a:t>, computers</a:t>
            </a:r>
            <a:r>
              <a:rPr lang="nl-NL" i="0">
                <a:sym typeface="Symbol" pitchFamily="18" charset="2"/>
              </a:rPr>
              <a:t>, </a:t>
            </a:r>
            <a:r>
              <a:rPr lang="nl-NL" i="0" smtClean="0">
                <a:sym typeface="Symbol" pitchFamily="18" charset="2"/>
              </a:rPr>
              <a:t>or ...), </a:t>
            </a:r>
            <a:endParaRPr lang="nl-NL" i="0" dirty="0">
              <a:sym typeface="Symbol" pitchFamily="18" charset="2"/>
            </a:endParaRPr>
          </a:p>
          <a:p>
            <a:pPr algn="ctr" eaLnBrk="0" hangingPunct="0"/>
            <a:r>
              <a:rPr lang="nl-NL" i="0" dirty="0" err="1">
                <a:sym typeface="Symbol" pitchFamily="18" charset="2"/>
              </a:rPr>
              <a:t>but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not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necessarily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brain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process</a:t>
            </a:r>
            <a:r>
              <a:rPr lang="nl-NL" i="0" dirty="0">
                <a:sym typeface="Symbol" pitchFamily="18" charset="2"/>
              </a:rPr>
              <a:t>; </a:t>
            </a:r>
          </a:p>
          <a:p>
            <a:pPr algn="ctr" eaLnBrk="0" hangingPunct="0"/>
            <a:r>
              <a:rPr lang="nl-NL" i="0" dirty="0" err="1">
                <a:sym typeface="Symbol" pitchFamily="18" charset="2"/>
              </a:rPr>
              <a:t>therefore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dirty="0" err="1">
                <a:sym typeface="Symbol" pitchFamily="18" charset="2"/>
              </a:rPr>
              <a:t>implementation</a:t>
            </a:r>
            <a:r>
              <a:rPr lang="nl-NL" i="0" dirty="0">
                <a:sym typeface="Symbol" pitchFamily="18" charset="2"/>
              </a:rPr>
              <a:t> of </a:t>
            </a:r>
            <a:r>
              <a:rPr lang="nl-NL" i="0" dirty="0" err="1">
                <a:sym typeface="Symbol" pitchFamily="18" charset="2"/>
              </a:rPr>
              <a:t>cognition</a:t>
            </a:r>
            <a:r>
              <a:rPr lang="nl-NL" i="0" dirty="0">
                <a:sym typeface="Symbol" pitchFamily="18" charset="2"/>
              </a:rPr>
              <a:t> </a:t>
            </a:r>
          </a:p>
          <a:p>
            <a:pPr algn="ctr" eaLnBrk="0" hangingPunct="0"/>
            <a:r>
              <a:rPr lang="nl-NL" i="0" dirty="0" err="1">
                <a:sym typeface="Symbol" pitchFamily="18" charset="2"/>
              </a:rPr>
              <a:t>can</a:t>
            </a:r>
            <a:r>
              <a:rPr lang="nl-NL" i="0" dirty="0">
                <a:sym typeface="Symbol" pitchFamily="18" charset="2"/>
              </a:rPr>
              <a:t> </a:t>
            </a:r>
            <a:r>
              <a:rPr lang="nl-NL" i="0" err="1">
                <a:sym typeface="Symbol" pitchFamily="18" charset="2"/>
              </a:rPr>
              <a:t>be</a:t>
            </a:r>
            <a:r>
              <a:rPr lang="nl-NL" i="0">
                <a:sym typeface="Symbol" pitchFamily="18" charset="2"/>
              </a:rPr>
              <a:t> </a:t>
            </a:r>
            <a:r>
              <a:rPr lang="nl-NL" i="0" smtClean="0">
                <a:sym typeface="Symbol" pitchFamily="18" charset="2"/>
              </a:rPr>
              <a:t>neglected</a:t>
            </a:r>
            <a:r>
              <a:rPr lang="nl-NL" i="0" dirty="0">
                <a:sym typeface="Symbol" pitchFamily="18" charset="2"/>
              </a:rPr>
              <a:t>.</a:t>
            </a:r>
            <a:endParaRPr lang="nl-NL" i="0" dirty="0"/>
          </a:p>
          <a:p>
            <a:pPr algn="ctr" eaLnBrk="0" hangingPunct="0"/>
            <a:endParaRPr lang="nl-NL" i="0" dirty="0">
              <a:latin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1188" y="188913"/>
            <a:ext cx="7921625" cy="107950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3200" i="0">
                <a:solidFill>
                  <a:srgbClr val="FFFF00"/>
                </a:solidFill>
              </a:rPr>
              <a:t>Two modern versions of </a:t>
            </a:r>
          </a:p>
          <a:p>
            <a:pPr algn="ctr" eaLnBrk="0" hangingPunct="0"/>
            <a:r>
              <a:rPr lang="nl-NL" sz="3200" i="0">
                <a:solidFill>
                  <a:srgbClr val="FFFF00"/>
                </a:solidFill>
              </a:rPr>
              <a:t>materialism: identity and functionalism</a:t>
            </a:r>
            <a:endParaRPr lang="nl-NL" sz="3200" i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8267-72AC-4214-9365-BB46036BF7B3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4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064500" cy="1143000"/>
          </a:xfrm>
          <a:noFill/>
          <a:ln w="12700">
            <a:solidFill>
              <a:srgbClr val="FFFF00"/>
            </a:solidFill>
          </a:ln>
        </p:spPr>
        <p:txBody>
          <a:bodyPr lIns="90488" tIns="44450" rIns="90488" bIns="44450"/>
          <a:lstStyle/>
          <a:p>
            <a:r>
              <a:rPr lang="nl-NL" sz="2800" smtClean="0">
                <a:solidFill>
                  <a:srgbClr val="FFFF00"/>
                </a:solidFill>
                <a:latin typeface="Arial" charset="0"/>
              </a:rPr>
              <a:t>Problems </a:t>
            </a:r>
            <a:r>
              <a:rPr lang="nl-NL" sz="2800">
                <a:solidFill>
                  <a:srgbClr val="FFFF00"/>
                </a:solidFill>
                <a:latin typeface="Arial" charset="0"/>
              </a:rPr>
              <a:t>of the IT </a:t>
            </a:r>
            <a:br>
              <a:rPr lang="nl-NL" sz="2800">
                <a:solidFill>
                  <a:srgbClr val="FFFF00"/>
                </a:solidFill>
                <a:latin typeface="Arial" charset="0"/>
              </a:rPr>
            </a:br>
            <a:r>
              <a:rPr lang="nl-NL" sz="2800">
                <a:solidFill>
                  <a:srgbClr val="FFFF00"/>
                </a:solidFill>
                <a:latin typeface="Arial" charset="0"/>
              </a:rPr>
              <a:t>according to functionalists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153400" cy="3241675"/>
          </a:xfrm>
          <a:noFill/>
          <a:ln>
            <a:solidFill>
              <a:schemeClr val="bg1"/>
            </a:solidFill>
          </a:ln>
        </p:spPr>
        <p:txBody>
          <a:bodyPr lIns="90488" tIns="44450" rIns="90488" bIns="44450"/>
          <a:lstStyle/>
          <a:p>
            <a:pPr>
              <a:lnSpc>
                <a:spcPct val="110000"/>
              </a:lnSpc>
            </a:pP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We 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have </a:t>
            </a:r>
            <a:r>
              <a:rPr lang="nl-NL" sz="2800">
                <a:solidFill>
                  <a:srgbClr val="FFFF66"/>
                </a:solidFill>
                <a:latin typeface="Arial" charset="0"/>
              </a:rPr>
              <a:t>too little knowledge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 for such a radical identification: no type-identity, but token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identity.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nl-NL" sz="2800">
                <a:solidFill>
                  <a:schemeClr val="bg1"/>
                </a:solidFill>
                <a:latin typeface="Arial" charset="0"/>
              </a:rPr>
              <a:t>IT threatens </a:t>
            </a:r>
            <a:r>
              <a:rPr lang="nl-NL" sz="2800">
                <a:solidFill>
                  <a:srgbClr val="FFFF66"/>
                </a:solidFill>
                <a:latin typeface="Arial" charset="0"/>
              </a:rPr>
              <a:t>psychology’s </a:t>
            </a:r>
            <a:r>
              <a:rPr lang="nl-NL" sz="2800" smtClean="0">
                <a:solidFill>
                  <a:srgbClr val="FFFF66"/>
                </a:solidFill>
                <a:latin typeface="Arial" charset="0"/>
              </a:rPr>
              <a:t>autonomy.</a:t>
            </a:r>
            <a:endParaRPr lang="nl-NL" sz="2800">
              <a:solidFill>
                <a:srgbClr val="FFFF66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nl-NL" sz="2800">
                <a:solidFill>
                  <a:schemeClr val="bg1"/>
                </a:solidFill>
                <a:latin typeface="Arial" charset="0"/>
              </a:rPr>
              <a:t>IT is too </a:t>
            </a:r>
            <a:r>
              <a:rPr lang="nl-NL" sz="2800">
                <a:solidFill>
                  <a:srgbClr val="FFFF66"/>
                </a:solidFill>
                <a:latin typeface="Arial" charset="0"/>
              </a:rPr>
              <a:t>‘chauvinistic’</a:t>
            </a:r>
            <a:r>
              <a:rPr lang="nl-NL" sz="2800">
                <a:solidFill>
                  <a:schemeClr val="bg1"/>
                </a:solidFill>
                <a:latin typeface="Arial" charset="0"/>
              </a:rPr>
              <a:t>: only people like us, with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nl-NL" sz="2800">
                <a:solidFill>
                  <a:schemeClr val="bg1"/>
                </a:solidFill>
                <a:latin typeface="Arial" charset="0"/>
              </a:rPr>
              <a:t>	the same neuro-physiological make-up, can have mind, intelligence, </a:t>
            </a:r>
            <a:r>
              <a:rPr lang="nl-NL" sz="2800" smtClean="0">
                <a:solidFill>
                  <a:schemeClr val="bg1"/>
                </a:solidFill>
                <a:latin typeface="Arial" charset="0"/>
              </a:rPr>
              <a:t>etc. </a:t>
            </a:r>
            <a:endParaRPr lang="nl-NL" sz="2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1E83-3C96-4608-9D20-07284EAFD6E1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5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9512" y="333375"/>
            <a:ext cx="8784976" cy="9556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i="0">
                <a:solidFill>
                  <a:srgbClr val="FFFF00"/>
                </a:solidFill>
              </a:rPr>
              <a:t>Functionalism: the philosophy of mind</a:t>
            </a:r>
          </a:p>
          <a:p>
            <a:pPr algn="ctr"/>
            <a:r>
              <a:rPr lang="nl-NL" i="0">
                <a:solidFill>
                  <a:srgbClr val="FFFF00"/>
                </a:solidFill>
              </a:rPr>
              <a:t>of the </a:t>
            </a:r>
            <a:r>
              <a:rPr lang="nl-NL" i="0" smtClean="0">
                <a:solidFill>
                  <a:srgbClr val="FFFF00"/>
                </a:solidFill>
              </a:rPr>
              <a:t>first </a:t>
            </a:r>
            <a:r>
              <a:rPr lang="nl-NL" i="0">
                <a:solidFill>
                  <a:srgbClr val="FFFF00"/>
                </a:solidFill>
              </a:rPr>
              <a:t>cognitive revolution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07504" y="1700808"/>
            <a:ext cx="8928992" cy="415498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>
                <a:solidFill>
                  <a:srgbClr val="FFFF66"/>
                </a:solidFill>
              </a:rPr>
              <a:t>‘First’</a:t>
            </a:r>
            <a:r>
              <a:rPr lang="nl-NL" sz="2400" i="0" smtClean="0"/>
              <a:t> cognitive revolution </a:t>
            </a:r>
            <a:r>
              <a:rPr lang="nl-NL" sz="2400" i="0" dirty="0" smtClean="0"/>
              <a:t>ca 1960 – </a:t>
            </a:r>
            <a:r>
              <a:rPr lang="nl-NL" sz="2400" i="0" smtClean="0"/>
              <a:t>ca 1980.</a:t>
            </a:r>
            <a:endParaRPr lang="nl-NL" sz="2400" i="0" dirty="0">
              <a:solidFill>
                <a:srgbClr val="FFFF66"/>
              </a:solidFill>
            </a:endParaRPr>
          </a:p>
          <a:p>
            <a:pPr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>
                <a:solidFill>
                  <a:srgbClr val="FFFF66"/>
                </a:solidFill>
              </a:rPr>
              <a:t>Internal </a:t>
            </a:r>
            <a:r>
              <a:rPr lang="nl-NL" sz="2400" i="0" dirty="0" smtClean="0">
                <a:solidFill>
                  <a:srgbClr val="FFFF66"/>
                </a:solidFill>
              </a:rPr>
              <a:t>mental </a:t>
            </a:r>
            <a:r>
              <a:rPr lang="nl-NL" sz="2400" i="0" dirty="0" err="1" smtClean="0">
                <a:solidFill>
                  <a:srgbClr val="FFFF66"/>
                </a:solidFill>
              </a:rPr>
              <a:t>processes</a:t>
            </a:r>
            <a:r>
              <a:rPr lang="nl-NL" sz="2400" i="0" dirty="0" smtClean="0"/>
              <a:t> </a:t>
            </a:r>
            <a:r>
              <a:rPr lang="nl-NL" sz="2400" i="0" dirty="0"/>
              <a:t>are </a:t>
            </a:r>
            <a:r>
              <a:rPr lang="nl-NL" sz="2400" i="0" dirty="0" err="1" smtClean="0"/>
              <a:t>scientifically</a:t>
            </a:r>
            <a:r>
              <a:rPr lang="nl-NL" sz="2400" i="0" dirty="0" smtClean="0"/>
              <a:t> </a:t>
            </a:r>
            <a:r>
              <a:rPr lang="nl-NL" sz="2400" i="0" dirty="0" err="1" smtClean="0"/>
              <a:t>legitimate</a:t>
            </a:r>
            <a:endParaRPr lang="nl-NL" sz="2400" i="0" dirty="0" smtClean="0"/>
          </a:p>
          <a:p>
            <a:r>
              <a:rPr lang="nl-NL" sz="2400" i="0" dirty="0" smtClean="0"/>
              <a:t> 	(vs.  </a:t>
            </a:r>
            <a:r>
              <a:rPr lang="nl-NL" sz="2400" i="0" err="1" smtClean="0"/>
              <a:t>behaviourism</a:t>
            </a:r>
            <a:r>
              <a:rPr lang="nl-NL" sz="2400" i="0" smtClean="0"/>
              <a:t>).</a:t>
            </a:r>
            <a:endParaRPr lang="nl-NL" sz="2400" i="0" dirty="0"/>
          </a:p>
          <a:p>
            <a:pPr>
              <a:buFontTx/>
              <a:buChar char="•"/>
            </a:pPr>
            <a:r>
              <a:rPr lang="nl-NL" sz="2400" i="0" smtClean="0"/>
              <a:t> Mental </a:t>
            </a:r>
            <a:r>
              <a:rPr lang="nl-NL" sz="2400" i="0" dirty="0" err="1"/>
              <a:t>processes</a:t>
            </a:r>
            <a:r>
              <a:rPr lang="nl-NL" sz="2400" i="0" dirty="0"/>
              <a:t> are </a:t>
            </a:r>
            <a:r>
              <a:rPr lang="nl-NL" sz="2400" i="0" dirty="0" err="1">
                <a:solidFill>
                  <a:srgbClr val="FFFF66"/>
                </a:solidFill>
              </a:rPr>
              <a:t>functional</a:t>
            </a:r>
            <a:r>
              <a:rPr lang="nl-NL" sz="2400" i="0" dirty="0">
                <a:solidFill>
                  <a:srgbClr val="FFFF66"/>
                </a:solidFill>
              </a:rPr>
              <a:t> </a:t>
            </a:r>
            <a:r>
              <a:rPr lang="nl-NL" sz="2400" i="0" dirty="0" err="1">
                <a:solidFill>
                  <a:srgbClr val="FFFF66"/>
                </a:solidFill>
              </a:rPr>
              <a:t>states</a:t>
            </a:r>
            <a:r>
              <a:rPr lang="nl-NL" sz="2400" i="0" dirty="0"/>
              <a:t> of </a:t>
            </a:r>
            <a:r>
              <a:rPr lang="nl-NL" sz="2400" i="0"/>
              <a:t>a </a:t>
            </a:r>
            <a:r>
              <a:rPr lang="nl-NL" sz="2400" i="0" smtClean="0"/>
              <a:t>machine.</a:t>
            </a:r>
            <a:endParaRPr lang="nl-NL" sz="2400" i="0" dirty="0"/>
          </a:p>
          <a:p>
            <a:pPr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Functionalism </a:t>
            </a:r>
            <a:r>
              <a:rPr lang="nl-NL" sz="2400" i="0" dirty="0"/>
              <a:t>is a </a:t>
            </a:r>
            <a:r>
              <a:rPr lang="nl-NL" sz="2400" i="0" dirty="0" err="1">
                <a:solidFill>
                  <a:srgbClr val="FFFF66"/>
                </a:solidFill>
              </a:rPr>
              <a:t>one-level</a:t>
            </a:r>
            <a:r>
              <a:rPr lang="nl-NL" sz="2400" i="0" dirty="0"/>
              <a:t> (</a:t>
            </a:r>
            <a:r>
              <a:rPr lang="nl-NL" sz="2400" i="0" dirty="0" err="1"/>
              <a:t>design-stance</a:t>
            </a:r>
            <a:r>
              <a:rPr lang="nl-NL" sz="2400" i="0" dirty="0"/>
              <a:t>) </a:t>
            </a:r>
            <a:r>
              <a:rPr lang="nl-NL" sz="2400" i="0" err="1"/>
              <a:t>philosophy</a:t>
            </a:r>
            <a:r>
              <a:rPr lang="nl-NL" sz="2400" i="0"/>
              <a:t> </a:t>
            </a:r>
            <a:r>
              <a:rPr lang="nl-NL" sz="2400" i="0" smtClean="0"/>
              <a:t>of 	mind.</a:t>
            </a:r>
            <a:endParaRPr lang="nl-NL" sz="2400" i="0" dirty="0" smtClean="0"/>
          </a:p>
          <a:p>
            <a:pPr>
              <a:buFontTx/>
              <a:buChar char="•"/>
            </a:pPr>
            <a:r>
              <a:rPr lang="nl-NL" sz="2400" i="0" smtClean="0">
                <a:solidFill>
                  <a:srgbClr val="FFFF66"/>
                </a:solidFill>
              </a:rPr>
              <a:t> Computation,</a:t>
            </a:r>
            <a:r>
              <a:rPr lang="nl-NL" sz="2400" i="0" smtClean="0"/>
              <a:t> </a:t>
            </a:r>
            <a:r>
              <a:rPr lang="nl-NL" sz="2400" i="0" dirty="0" err="1" smtClean="0"/>
              <a:t>information</a:t>
            </a:r>
            <a:r>
              <a:rPr lang="nl-NL" sz="2400" i="0" dirty="0" smtClean="0"/>
              <a:t> processing</a:t>
            </a:r>
            <a:r>
              <a:rPr lang="nl-NL" sz="2400" i="0" smtClean="0"/>
              <a:t>; the </a:t>
            </a:r>
            <a:r>
              <a:rPr lang="nl-NL" sz="2400" i="0" dirty="0" err="1" smtClean="0"/>
              <a:t>mind</a:t>
            </a:r>
            <a:r>
              <a:rPr lang="nl-NL" sz="2400" i="0" dirty="0" smtClean="0"/>
              <a:t> </a:t>
            </a:r>
            <a:r>
              <a:rPr lang="nl-NL" sz="2400" i="0" dirty="0" err="1" smtClean="0"/>
              <a:t>uses</a:t>
            </a:r>
            <a:r>
              <a:rPr lang="nl-NL" sz="2400" i="0" dirty="0" smtClean="0"/>
              <a:t> </a:t>
            </a:r>
            <a:r>
              <a:rPr lang="nl-NL" sz="2400" i="0" smtClean="0"/>
              <a:t>a 	</a:t>
            </a:r>
            <a:r>
              <a:rPr lang="nl-NL" sz="2400" i="0" smtClean="0">
                <a:solidFill>
                  <a:srgbClr val="FFFF66"/>
                </a:solidFill>
              </a:rPr>
              <a:t>language of thought</a:t>
            </a:r>
            <a:r>
              <a:rPr lang="nl-NL" sz="2400" i="0" smtClean="0"/>
              <a:t>.</a:t>
            </a:r>
            <a:endParaRPr lang="nl-NL" sz="2400" i="0" dirty="0" smtClean="0"/>
          </a:p>
          <a:p>
            <a:pPr>
              <a:buFontTx/>
              <a:buChar char="•"/>
            </a:pPr>
            <a:r>
              <a:rPr lang="nl-NL" sz="2400" i="0" smtClean="0"/>
              <a:t> Mind </a:t>
            </a:r>
            <a:r>
              <a:rPr lang="nl-NL" sz="2400" i="0" dirty="0"/>
              <a:t>(</a:t>
            </a:r>
            <a:r>
              <a:rPr lang="nl-NL" sz="2400" i="0" dirty="0" err="1"/>
              <a:t>intelligence</a:t>
            </a:r>
            <a:r>
              <a:rPr lang="nl-NL" sz="2400" i="0" dirty="0"/>
              <a:t>) is </a:t>
            </a:r>
            <a:r>
              <a:rPr lang="nl-NL" sz="2400" i="0" dirty="0">
                <a:solidFill>
                  <a:srgbClr val="FFFF66"/>
                </a:solidFill>
              </a:rPr>
              <a:t>software</a:t>
            </a:r>
            <a:r>
              <a:rPr lang="nl-NL" sz="2400" i="0" dirty="0"/>
              <a:t> and </a:t>
            </a:r>
            <a:r>
              <a:rPr lang="nl-NL" sz="2400" i="0" dirty="0" err="1"/>
              <a:t>could</a:t>
            </a:r>
            <a:r>
              <a:rPr lang="nl-NL" sz="2400" i="0" dirty="0"/>
              <a:t> </a:t>
            </a:r>
            <a:r>
              <a:rPr lang="nl-NL" sz="2400" i="0" dirty="0" err="1"/>
              <a:t>be</a:t>
            </a:r>
            <a:r>
              <a:rPr lang="nl-NL" sz="2400" i="0" dirty="0"/>
              <a:t> </a:t>
            </a:r>
            <a:r>
              <a:rPr lang="nl-NL" sz="2400" i="0" err="1"/>
              <a:t>materially</a:t>
            </a:r>
            <a:r>
              <a:rPr lang="nl-NL" sz="2400" i="0"/>
              <a:t> </a:t>
            </a:r>
            <a:r>
              <a:rPr lang="nl-NL" sz="2400" i="0" smtClean="0"/>
              <a:t>realized 	in </a:t>
            </a:r>
            <a:r>
              <a:rPr lang="nl-NL" sz="2400" i="0" dirty="0" err="1"/>
              <a:t>various</a:t>
            </a:r>
            <a:r>
              <a:rPr lang="nl-NL" sz="2400" i="0" dirty="0"/>
              <a:t> </a:t>
            </a:r>
            <a:r>
              <a:rPr lang="nl-NL" sz="2400" i="0" dirty="0" err="1"/>
              <a:t>hardware-devices</a:t>
            </a:r>
            <a:r>
              <a:rPr lang="nl-NL" sz="2400" i="0" dirty="0"/>
              <a:t> (</a:t>
            </a:r>
            <a:r>
              <a:rPr lang="nl-NL" sz="2400" i="0" dirty="0" err="1"/>
              <a:t>human</a:t>
            </a:r>
            <a:r>
              <a:rPr lang="nl-NL" sz="2400" i="0" dirty="0"/>
              <a:t> </a:t>
            </a:r>
            <a:r>
              <a:rPr lang="nl-NL" sz="2400" i="0" dirty="0" err="1"/>
              <a:t>brains</a:t>
            </a:r>
            <a:r>
              <a:rPr lang="nl-NL" sz="2400" i="0"/>
              <a:t>, </a:t>
            </a:r>
            <a:r>
              <a:rPr lang="nl-NL" sz="2400" i="0" smtClean="0"/>
              <a:t>computers).</a:t>
            </a:r>
            <a:endParaRPr lang="nl-NL" sz="2400" i="0" dirty="0"/>
          </a:p>
          <a:p>
            <a:pPr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Hence</a:t>
            </a:r>
            <a:r>
              <a:rPr lang="nl-NL" sz="2400" i="0" dirty="0"/>
              <a:t>, </a:t>
            </a:r>
            <a:r>
              <a:rPr lang="nl-NL" sz="2400" i="0" dirty="0" err="1" smtClean="0"/>
              <a:t>functionalism</a:t>
            </a:r>
            <a:r>
              <a:rPr lang="nl-NL" sz="2400" i="0" dirty="0" smtClean="0"/>
              <a:t> as </a:t>
            </a:r>
            <a:r>
              <a:rPr lang="nl-NL" sz="2400" i="0" dirty="0" err="1" smtClean="0"/>
              <a:t>philosophy</a:t>
            </a:r>
            <a:r>
              <a:rPr lang="nl-NL" sz="2400" i="0" dirty="0" smtClean="0"/>
              <a:t> </a:t>
            </a:r>
            <a:r>
              <a:rPr lang="nl-NL" sz="2400" i="0" dirty="0" err="1"/>
              <a:t>goes</a:t>
            </a:r>
            <a:r>
              <a:rPr lang="nl-NL" sz="2400" i="0" dirty="0"/>
              <a:t> hand in </a:t>
            </a:r>
            <a:r>
              <a:rPr lang="nl-NL" sz="2400" i="0" err="1" smtClean="0"/>
              <a:t>glove</a:t>
            </a:r>
            <a:r>
              <a:rPr lang="nl-NL" sz="2400" i="0" smtClean="0"/>
              <a:t> with</a:t>
            </a:r>
            <a:r>
              <a:rPr lang="nl-NL" sz="2400" i="0"/>
              <a:t> </a:t>
            </a:r>
            <a:r>
              <a:rPr lang="nl-NL" sz="2400" i="0" smtClean="0">
                <a:solidFill>
                  <a:srgbClr val="FFFF66"/>
                </a:solidFill>
              </a:rPr>
              <a:t>AI.</a:t>
            </a:r>
            <a:endParaRPr lang="nl-NL" sz="2400" i="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838F-C111-4583-89FE-D86B7BE68A1E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6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918450" cy="1039813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2800" smtClean="0">
                <a:solidFill>
                  <a:srgbClr val="FFFF00"/>
                </a:solidFill>
                <a:latin typeface="Arial" charset="0"/>
              </a:rPr>
              <a:t>Functionalism </a:t>
            </a:r>
            <a:r>
              <a:rPr lang="nl-NL" sz="2800">
                <a:solidFill>
                  <a:srgbClr val="FFFF00"/>
                </a:solidFill>
                <a:latin typeface="Arial" charset="0"/>
              </a:rPr>
              <a:t>presented itself as </a:t>
            </a:r>
            <a:br>
              <a:rPr lang="nl-NL" sz="2800">
                <a:solidFill>
                  <a:srgbClr val="FFFF00"/>
                </a:solidFill>
                <a:latin typeface="Arial" charset="0"/>
              </a:rPr>
            </a:br>
            <a:r>
              <a:rPr lang="nl-NL" sz="2800">
                <a:solidFill>
                  <a:srgbClr val="FFFF00"/>
                </a:solidFill>
                <a:latin typeface="Arial" charset="0"/>
              </a:rPr>
              <a:t>a new philosophy of mind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84785"/>
            <a:ext cx="7920037" cy="4320480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nl-NL" sz="2400" i="1" smtClean="0">
              <a:solidFill>
                <a:srgbClr val="FFFF66"/>
              </a:solidFill>
              <a:latin typeface="Arial" charset="0"/>
            </a:endParaRPr>
          </a:p>
          <a:p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Opposing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dualism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materialism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token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identity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every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function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can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be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realised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in </a:t>
            </a:r>
            <a:r>
              <a:rPr lang="nl-NL" sz="2400" err="1">
                <a:solidFill>
                  <a:schemeClr val="bg1"/>
                </a:solidFill>
                <a:latin typeface="Arial" charset="0"/>
              </a:rPr>
              <a:t>something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physical.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Opposing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identity</a:t>
            </a:r>
            <a:r>
              <a:rPr lang="nl-NL" sz="2400" i="1" dirty="0">
                <a:solidFill>
                  <a:srgbClr val="FFFF66"/>
                </a:solidFill>
                <a:latin typeface="Arial" charset="0"/>
              </a:rPr>
              <a:t>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theory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no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type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identity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functions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can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be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err="1">
                <a:solidFill>
                  <a:schemeClr val="bg1"/>
                </a:solidFill>
                <a:latin typeface="Arial" charset="0"/>
              </a:rPr>
              <a:t>multiply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realised.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Opposing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behaviourism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: mental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processes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do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exist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, are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causes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>
                <a:solidFill>
                  <a:schemeClr val="bg1"/>
                </a:solidFill>
                <a:latin typeface="Arial" charset="0"/>
              </a:rPr>
              <a:t>of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behavior.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r>
              <a:rPr lang="nl-NL" sz="2400" i="1" smtClean="0">
                <a:solidFill>
                  <a:srgbClr val="FFFF66"/>
                </a:solidFill>
                <a:latin typeface="Arial" charset="0"/>
              </a:rPr>
              <a:t>Opposing </a:t>
            </a:r>
            <a:r>
              <a:rPr lang="nl-NL" sz="2400" i="1" dirty="0" err="1">
                <a:solidFill>
                  <a:srgbClr val="FFFF66"/>
                </a:solidFill>
                <a:latin typeface="Arial" charset="0"/>
              </a:rPr>
              <a:t>reductionism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: mental (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functional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)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explanations</a:t>
            </a:r>
            <a:r>
              <a:rPr lang="nl-NL" sz="2400" dirty="0">
                <a:solidFill>
                  <a:schemeClr val="bg1"/>
                </a:solidFill>
                <a:latin typeface="Arial" charset="0"/>
              </a:rPr>
              <a:t> are </a:t>
            </a:r>
            <a:r>
              <a:rPr lang="nl-NL" sz="2400" dirty="0" err="1">
                <a:solidFill>
                  <a:schemeClr val="bg1"/>
                </a:solidFill>
                <a:latin typeface="Arial" charset="0"/>
              </a:rPr>
              <a:t>autonomous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;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no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dirty="0" err="1" smtClean="0">
                <a:solidFill>
                  <a:schemeClr val="bg1"/>
                </a:solidFill>
                <a:latin typeface="Arial" charset="0"/>
              </a:rPr>
              <a:t>reduction</a:t>
            </a:r>
            <a:r>
              <a:rPr lang="nl-NL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l-NL" sz="2400" smtClean="0">
                <a:solidFill>
                  <a:schemeClr val="bg1"/>
                </a:solidFill>
                <a:latin typeface="Arial" charset="0"/>
              </a:rPr>
              <a:t>to neuroscience.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  <a:p>
            <a:endParaRPr lang="nl-NL" sz="24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6445-B6D3-46BC-9DB7-A0BFBF50721F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7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353425" cy="731838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3200" smtClean="0">
                <a:solidFill>
                  <a:srgbClr val="FFFF00"/>
                </a:solidFill>
                <a:latin typeface="Arial" charset="0"/>
              </a:rPr>
              <a:t>Functionalism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: functions as in software</a:t>
            </a:r>
            <a:endParaRPr lang="nl-NL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328025" cy="4175125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Mental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processes are functions: the focus is on what they </a:t>
            </a:r>
            <a:r>
              <a:rPr lang="en-US" sz="2400" i="1" dirty="0">
                <a:solidFill>
                  <a:schemeClr val="bg1"/>
                </a:solidFill>
                <a:latin typeface="Arial" charset="0"/>
              </a:rPr>
              <a:t>do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, as in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computer programs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(memory, retrieval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etc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.).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Just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like computer programs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can be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considered apart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from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hardware,mental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processes can be studied apart from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the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brain.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  <a:p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Mental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states are functional / causal roles: they have causal relations with input (information), output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(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behavior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), and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other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mental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states (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e.g. hunger: she is hungry so she can only think of food now, and raids the fridge).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F287-E9C3-43A2-BBFD-73C77B8D1EB6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8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920037" cy="719138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  <a:latin typeface="Arial" charset="0"/>
              </a:rPr>
              <a:t>Functionalism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: multiple realization</a:t>
            </a:r>
            <a:endParaRPr lang="nl-NL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136259" cy="4464967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Multiple 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realization implies anti-reductionism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Multiple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realization: the same mental process (functional state) can be realized in different physical systems (human or animal brain, computer hardware, etc.) </a:t>
            </a: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E.g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.,</a:t>
            </a: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hunger in humans and </a:t>
            </a:r>
            <a:r>
              <a:rPr lang="en-US" sz="2400" dirty="0" err="1">
                <a:solidFill>
                  <a:schemeClr val="bg1"/>
                </a:solidFill>
                <a:latin typeface="Arial" charset="0"/>
              </a:rPr>
              <a:t>octopusses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: the same functional state, the same causal role (looking for food), but realized in different nervous systems (or computational machinery).</a:t>
            </a:r>
            <a:endParaRPr lang="nl-NL" sz="28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So</a:t>
            </a:r>
            <a:r>
              <a:rPr lang="en-US" sz="2400" dirty="0">
                <a:solidFill>
                  <a:schemeClr val="bg1"/>
                </a:solidFill>
                <a:latin typeface="Arial" charset="0"/>
              </a:rPr>
              <a:t>, cognitive functions occur at an autonomous level distinct from the physical realization (implementation); and can be studied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without </a:t>
            </a:r>
            <a:r>
              <a:rPr lang="en-US" sz="2400" smtClean="0">
                <a:solidFill>
                  <a:schemeClr val="bg1"/>
                </a:solidFill>
                <a:latin typeface="Arial" charset="0"/>
              </a:rPr>
              <a:t>neurophysiology.</a:t>
            </a:r>
            <a:endParaRPr lang="nl-NL" sz="24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B&amp;LdeJ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F8F1-9D35-4C1A-8CED-4793CBB02987}" type="slidenum">
              <a:rPr lang="en-GB">
                <a:solidFill>
                  <a:schemeClr val="bg1">
                    <a:lumMod val="50000"/>
                  </a:schemeClr>
                </a:solidFill>
              </a:rPr>
              <a:pPr/>
              <a:t>9</a:t>
            </a:fld>
            <a:endParaRPr lang="en-GB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333375"/>
            <a:ext cx="6480175" cy="792163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nl-NL" sz="2800">
                <a:solidFill>
                  <a:srgbClr val="FFFF00"/>
                </a:solidFill>
                <a:latin typeface="Arial" charset="0"/>
              </a:rPr>
              <a:t>Computational Theory of Mind (CTM)</a:t>
            </a:r>
            <a:br>
              <a:rPr lang="nl-NL" sz="2800">
                <a:solidFill>
                  <a:srgbClr val="FFFF00"/>
                </a:solidFill>
                <a:latin typeface="Arial" charset="0"/>
              </a:rPr>
            </a:br>
            <a:r>
              <a:rPr lang="nl-NL" sz="2800">
                <a:solidFill>
                  <a:srgbClr val="FFFF00"/>
                </a:solidFill>
                <a:latin typeface="Arial" charset="0"/>
              </a:rPr>
              <a:t>by Jerry Fodor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79512" y="3068960"/>
            <a:ext cx="8785225" cy="34163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 sz="2400" i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400" i="0" smtClean="0"/>
              <a:t>‘Classical’ </a:t>
            </a:r>
            <a:r>
              <a:rPr lang="nl-NL" sz="2400" i="0"/>
              <a:t>or </a:t>
            </a:r>
            <a:r>
              <a:rPr lang="nl-NL" sz="2400" i="0" smtClean="0"/>
              <a:t>‘orthodox’ </a:t>
            </a:r>
            <a:r>
              <a:rPr lang="nl-NL" sz="2400" i="0"/>
              <a:t>philosophy of  cognition (cognitivism</a:t>
            </a:r>
            <a:r>
              <a:rPr lang="nl-NL" sz="2400" i="0" smtClean="0"/>
              <a:t>).</a:t>
            </a:r>
            <a:endParaRPr lang="nl-NL" sz="2400" i="0"/>
          </a:p>
          <a:p>
            <a:pPr>
              <a:buFontTx/>
              <a:buChar char="•"/>
            </a:pPr>
            <a:r>
              <a:rPr lang="nl-NL" sz="2400" i="0" smtClean="0"/>
              <a:t> Sources</a:t>
            </a:r>
            <a:r>
              <a:rPr lang="nl-NL" sz="2400" i="0"/>
              <a:t>:	</a:t>
            </a:r>
            <a:endParaRPr lang="nl-NL" sz="2400" i="0" smtClean="0"/>
          </a:p>
          <a:p>
            <a:pPr lvl="1">
              <a:buFontTx/>
              <a:buChar char="•"/>
            </a:pPr>
            <a:r>
              <a:rPr lang="nl-NL" sz="2400" i="0" smtClean="0"/>
              <a:t> </a:t>
            </a:r>
            <a:r>
              <a:rPr lang="nl-NL" sz="2400" i="0"/>
              <a:t>Chomsky’s innate and generative </a:t>
            </a:r>
            <a:r>
              <a:rPr lang="nl-NL" sz="2400" i="0" smtClean="0"/>
              <a:t>grammar;</a:t>
            </a:r>
            <a:endParaRPr lang="nl-NL" sz="2400" i="0"/>
          </a:p>
          <a:p>
            <a:pPr lvl="1">
              <a:buFont typeface="Arial" pitchFamily="34" charset="0"/>
              <a:buChar char="•"/>
            </a:pPr>
            <a:r>
              <a:rPr lang="nl-NL" sz="2400" i="0" smtClean="0"/>
              <a:t> computer </a:t>
            </a:r>
            <a:r>
              <a:rPr lang="nl-NL" sz="2400" i="0"/>
              <a:t>science and </a:t>
            </a:r>
            <a:r>
              <a:rPr lang="nl-NL" sz="2400" i="0" smtClean="0"/>
              <a:t>AI;</a:t>
            </a:r>
            <a:endParaRPr lang="nl-NL" sz="2400" i="0"/>
          </a:p>
          <a:p>
            <a:pPr lvl="1">
              <a:buFont typeface="Arial" pitchFamily="34" charset="0"/>
              <a:buChar char="•"/>
            </a:pPr>
            <a:r>
              <a:rPr lang="nl-NL" sz="2400" i="0" smtClean="0"/>
              <a:t> philosophy </a:t>
            </a:r>
            <a:r>
              <a:rPr lang="nl-NL" sz="2400" i="0"/>
              <a:t>of language and </a:t>
            </a:r>
            <a:r>
              <a:rPr lang="nl-NL" sz="2400" i="0" smtClean="0"/>
              <a:t>logic;</a:t>
            </a:r>
            <a:endParaRPr lang="nl-NL" sz="2400" i="0"/>
          </a:p>
          <a:p>
            <a:pPr lvl="1">
              <a:buFont typeface="Arial" pitchFamily="34" charset="0"/>
              <a:buChar char="•"/>
            </a:pPr>
            <a:r>
              <a:rPr lang="nl-NL" sz="2400" i="0" smtClean="0"/>
              <a:t> philosophy </a:t>
            </a:r>
            <a:r>
              <a:rPr lang="nl-NL" sz="2400" i="0"/>
              <a:t>of mind: </a:t>
            </a:r>
            <a:r>
              <a:rPr lang="nl-NL" sz="2400" i="0" smtClean="0"/>
              <a:t>functionalism.</a:t>
            </a:r>
            <a:endParaRPr lang="nl-NL" sz="2400" i="0"/>
          </a:p>
          <a:p>
            <a:pPr>
              <a:buFontTx/>
              <a:buChar char="•"/>
            </a:pPr>
            <a:r>
              <a:rPr lang="nl-NL" sz="2400" i="0"/>
              <a:t> </a:t>
            </a:r>
            <a:r>
              <a:rPr lang="nl-NL" sz="2400" i="0" smtClean="0"/>
              <a:t>Main </a:t>
            </a:r>
            <a:r>
              <a:rPr lang="nl-NL" sz="2400" i="0"/>
              <a:t>features:	</a:t>
            </a:r>
            <a:endParaRPr lang="nl-NL" sz="2400" i="0" smtClean="0"/>
          </a:p>
          <a:p>
            <a:pPr lvl="1">
              <a:buFontTx/>
              <a:buChar char="•"/>
            </a:pPr>
            <a:r>
              <a:rPr lang="nl-NL" sz="2400" i="0" smtClean="0"/>
              <a:t> computationalism;</a:t>
            </a:r>
            <a:endParaRPr lang="nl-NL" sz="2400" i="0"/>
          </a:p>
          <a:p>
            <a:pPr lvl="1">
              <a:buFont typeface="Arial" pitchFamily="34" charset="0"/>
              <a:buChar char="•"/>
            </a:pPr>
            <a:r>
              <a:rPr lang="nl-NL" sz="2400" i="0" smtClean="0"/>
              <a:t> ‘language </a:t>
            </a:r>
            <a:r>
              <a:rPr lang="nl-NL" sz="2400" i="0"/>
              <a:t>of </a:t>
            </a:r>
            <a:r>
              <a:rPr lang="nl-NL" sz="2400" i="0" smtClean="0"/>
              <a:t>thought’.</a:t>
            </a:r>
            <a:endParaRPr lang="nl-NL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4387</TotalTime>
  <Words>1403</Words>
  <Application>Microsoft Office PowerPoint</Application>
  <PresentationFormat>On-screen Show (4:3)</PresentationFormat>
  <Paragraphs>221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Slide 3</vt:lpstr>
      <vt:lpstr>Problems of the IT  according to functionalists</vt:lpstr>
      <vt:lpstr>Slide 5</vt:lpstr>
      <vt:lpstr>Functionalism presented itself as  a new philosophy of mind</vt:lpstr>
      <vt:lpstr>Functionalism: functions as in software</vt:lpstr>
      <vt:lpstr>Functionalism: multiple realization</vt:lpstr>
      <vt:lpstr>Computational Theory of Mind (CTM) by Jerry Fodor</vt:lpstr>
      <vt:lpstr>Slide 10</vt:lpstr>
      <vt:lpstr>Slide 11</vt:lpstr>
      <vt:lpstr>Slide 12</vt:lpstr>
      <vt:lpstr>Slide 13</vt:lpstr>
      <vt:lpstr>Slide 14</vt:lpstr>
      <vt:lpstr>Slide 15</vt:lpstr>
      <vt:lpstr>CTM: problems LOT and AI (1)</vt:lpstr>
      <vt:lpstr>CTM: problems LOT and AI (2)</vt:lpstr>
      <vt:lpstr>John Searle: the ‘Chinese room’ argument</vt:lpstr>
      <vt:lpstr>Slide 19</vt:lpstr>
      <vt:lpstr>John Searle: the ‘Chinese room’ argument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Bem</dc:creator>
  <cp:lastModifiedBy>kdickens</cp:lastModifiedBy>
  <cp:revision>128</cp:revision>
  <dcterms:created xsi:type="dcterms:W3CDTF">2005-12-22T10:39:42Z</dcterms:created>
  <dcterms:modified xsi:type="dcterms:W3CDTF">2013-07-25T10:23:44Z</dcterms:modified>
</cp:coreProperties>
</file>