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65995-7D64-4D2F-957B-C00B9F5E641B}" type="datetimeFigureOut">
              <a:rPr lang="nl-NL" smtClean="0"/>
              <a:pPr/>
              <a:t>25-7-2013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6133D-D837-4077-A322-16C9C13EF985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00BF5-F8D3-401B-9911-627EDD0B5ECD}" type="slidenum">
              <a:rPr lang="en-GB"/>
              <a:pPr/>
              <a:t>1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51779-3543-448F-A438-F0B83D2131CD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51779-3543-448F-A438-F0B83D2131CD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51779-3543-448F-A438-F0B83D2131CD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E51779-3543-448F-A438-F0B83D2131CD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46BF8-3DBA-4D44-854B-64BCE05F16A4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46BF8-3DBA-4D44-854B-64BCE05F16A4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6133D-D837-4077-A322-16C9C13EF985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F5452-20F7-4FFD-BF42-B96E17211310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70EC7-58AF-4292-AEEB-76C0FB07BC81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C7007-23D1-48E1-88AB-075261DBF886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33B8-E041-44D8-96E1-5BDE9CB7C5FB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CF01-7C1E-467D-826D-8A9D38E1FFEC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49C8-EC53-4A8D-9949-FB9E74212CB4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8BED-6C97-4436-AE09-03BD8B246EE5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5290A-7E86-4AF0-AA10-FAC3315ABC84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12A9-0B33-4437-95AE-D3FB4466756F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76B1-4C06-4F90-A7D3-9619903E3587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F2F5-E6F5-49D4-829A-9B67F0BFB5D9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AD9D-D000-4425-ADEB-E0818323FBB7}" type="datetime1">
              <a:rPr lang="nl-NL" smtClean="0"/>
              <a:pPr/>
              <a:t>25-7-2013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6E203-6595-4F8D-A949-EEAB8F050512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>
                    <a:lumMod val="85000"/>
                  </a:schemeClr>
                </a:solidFill>
              </a:rPr>
              <a:t>B&amp;LdeJ</a:t>
            </a:r>
            <a:endParaRPr lang="en-GB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88224" y="6237312"/>
            <a:ext cx="1905000" cy="457200"/>
          </a:xfrm>
        </p:spPr>
        <p:txBody>
          <a:bodyPr/>
          <a:lstStyle/>
          <a:p>
            <a:fld id="{33A7A812-07A7-466B-AB2B-AE157C80A16E}" type="slidenum">
              <a:rPr lang="en-GB">
                <a:solidFill>
                  <a:schemeClr val="tx1">
                    <a:lumMod val="85000"/>
                  </a:schemeClr>
                </a:solidFill>
              </a:rPr>
              <a:pPr/>
              <a:t>1</a:t>
            </a:fld>
            <a:endParaRPr lang="en-GB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43000" y="457200"/>
            <a:ext cx="629056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3600" b="1"/>
              <a:t>Theoretical Issues in </a:t>
            </a:r>
            <a:r>
              <a:rPr lang="en-GB" sz="3600" b="1" smtClean="0"/>
              <a:t>Psychology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419872" y="1556792"/>
            <a:ext cx="5184576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en-GB" i="1">
              <a:solidFill>
                <a:srgbClr val="FFFF00"/>
              </a:solidFill>
            </a:endParaRP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science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and 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Philosophy of Mind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for</a:t>
            </a:r>
          </a:p>
          <a:p>
            <a:pPr algn="ctr"/>
            <a:r>
              <a:rPr lang="en-GB" sz="3200" i="1">
                <a:solidFill>
                  <a:srgbClr val="FFFF00"/>
                </a:solidFill>
              </a:rPr>
              <a:t>Psychologists</a:t>
            </a:r>
          </a:p>
          <a:p>
            <a:pPr algn="ctr"/>
            <a:endParaRPr lang="en-GB" i="1">
              <a:solidFill>
                <a:srgbClr val="FF5050"/>
              </a:solidFill>
            </a:endParaRPr>
          </a:p>
          <a:p>
            <a:pPr algn="ctr"/>
            <a:endParaRPr lang="en-GB" i="1">
              <a:solidFill>
                <a:srgbClr val="FF5050"/>
              </a:solidFill>
            </a:endParaRPr>
          </a:p>
        </p:txBody>
      </p:sp>
      <p:pic>
        <p:nvPicPr>
          <p:cNvPr id="7" name="Afbeelding 6" descr="Tip3_de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772816"/>
            <a:ext cx="3528392" cy="43032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79512" y="908720"/>
            <a:ext cx="8784976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Some think that we cannot find consciousness in the brain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79512" y="2204864"/>
            <a:ext cx="8712968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endParaRPr lang="nl-NL" sz="2400" smtClean="0"/>
          </a:p>
          <a:p>
            <a:pPr algn="ctr"/>
            <a:r>
              <a:rPr lang="nl-NL" sz="2400" smtClean="0"/>
              <a:t> ‘Being you is not the same as the sum of your brain states’</a:t>
            </a:r>
          </a:p>
          <a:p>
            <a:pPr algn="ctr"/>
            <a:endParaRPr lang="nl-NL" sz="2400" smtClean="0"/>
          </a:p>
          <a:p>
            <a:pPr algn="ctr"/>
            <a:r>
              <a:rPr lang="nl-NL" sz="2400" smtClean="0"/>
              <a:t> Consciousness is extra-cranial: embodied and embedded</a:t>
            </a:r>
          </a:p>
          <a:p>
            <a:pPr algn="ctr"/>
            <a:endParaRPr lang="nl-NL" sz="2400" smtClean="0"/>
          </a:p>
          <a:p>
            <a:pPr algn="ctr"/>
            <a:r>
              <a:rPr lang="nl-NL" sz="2400" smtClean="0"/>
              <a:t> Wittgensteinian answer:  ‘Beware the mereological fallacy’</a:t>
            </a:r>
          </a:p>
          <a:p>
            <a:pPr algn="ctr"/>
            <a:endParaRPr lang="nl-NL" sz="2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B7C3-29E9-46FC-A753-AA095258CA67}" type="slidenum">
              <a:rPr lang="nl-NL"/>
              <a:pPr/>
              <a:t>11</a:t>
            </a:fld>
            <a:endParaRPr lang="nl-NL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424862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>
                <a:solidFill>
                  <a:srgbClr val="FFFF00"/>
                </a:solidFill>
              </a:rPr>
              <a:t>Free will and determinism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7544" y="1772816"/>
            <a:ext cx="8424936" cy="39703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400" dirty="0" err="1">
                <a:solidFill>
                  <a:srgbClr val="FFFF00"/>
                </a:solidFill>
              </a:rPr>
              <a:t>Three</a:t>
            </a:r>
            <a:r>
              <a:rPr lang="nl-NL" sz="2400" dirty="0">
                <a:solidFill>
                  <a:srgbClr val="FFFF00"/>
                </a:solidFill>
              </a:rPr>
              <a:t> </a:t>
            </a:r>
            <a:r>
              <a:rPr lang="nl-NL" sz="2400" dirty="0" err="1">
                <a:solidFill>
                  <a:srgbClr val="FFFF00"/>
                </a:solidFill>
              </a:rPr>
              <a:t>conditions</a:t>
            </a:r>
            <a:r>
              <a:rPr lang="nl-NL" sz="2400" dirty="0">
                <a:solidFill>
                  <a:srgbClr val="FFFF00"/>
                </a:solidFill>
              </a:rPr>
              <a:t> </a:t>
            </a:r>
            <a:r>
              <a:rPr lang="nl-NL" sz="2400" dirty="0" err="1">
                <a:solidFill>
                  <a:srgbClr val="FFFF00"/>
                </a:solidFill>
              </a:rPr>
              <a:t>for</a:t>
            </a:r>
            <a:r>
              <a:rPr lang="nl-NL" sz="2400" dirty="0">
                <a:solidFill>
                  <a:srgbClr val="FFFF00"/>
                </a:solidFill>
              </a:rPr>
              <a:t> free </a:t>
            </a:r>
            <a:r>
              <a:rPr lang="nl-NL" sz="2400" dirty="0" err="1">
                <a:solidFill>
                  <a:srgbClr val="FFFF00"/>
                </a:solidFill>
              </a:rPr>
              <a:t>will</a:t>
            </a:r>
            <a:r>
              <a:rPr lang="nl-NL" sz="2400" dirty="0"/>
              <a:t>:</a:t>
            </a:r>
          </a:p>
          <a:p>
            <a:pPr>
              <a:lnSpc>
                <a:spcPct val="150000"/>
              </a:lnSpc>
            </a:pPr>
            <a:r>
              <a:rPr lang="nl-NL" sz="2400" dirty="0"/>
              <a:t>1. The agent must have been </a:t>
            </a:r>
            <a:r>
              <a:rPr lang="nl-NL" sz="2400" dirty="0" err="1"/>
              <a:t>able</a:t>
            </a:r>
            <a:r>
              <a:rPr lang="nl-NL" sz="2400" dirty="0"/>
              <a:t> to do </a:t>
            </a:r>
            <a:r>
              <a:rPr lang="nl-NL" sz="2400" dirty="0" err="1" smtClean="0"/>
              <a:t>otherwise</a:t>
            </a:r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nl-NL" sz="2400" dirty="0" smtClean="0"/>
              <a:t>	 (</a:t>
            </a:r>
            <a:r>
              <a:rPr lang="nl-NL" sz="2400" dirty="0" err="1" smtClean="0"/>
              <a:t>problem</a:t>
            </a:r>
            <a:r>
              <a:rPr lang="nl-NL" sz="2400" dirty="0" smtClean="0"/>
              <a:t>: </a:t>
            </a:r>
            <a:r>
              <a:rPr lang="nl-NL" sz="2400" dirty="0" err="1" smtClean="0"/>
              <a:t>external</a:t>
            </a:r>
            <a:r>
              <a:rPr lang="nl-NL" sz="2400" dirty="0" smtClean="0"/>
              <a:t> and/</a:t>
            </a:r>
            <a:r>
              <a:rPr lang="nl-NL" sz="2400" dirty="0" err="1" smtClean="0"/>
              <a:t>or</a:t>
            </a:r>
            <a:r>
              <a:rPr lang="nl-NL" sz="2400" dirty="0" smtClean="0"/>
              <a:t> </a:t>
            </a:r>
            <a:r>
              <a:rPr lang="nl-NL" sz="2400" dirty="0" err="1" smtClean="0"/>
              <a:t>internal</a:t>
            </a:r>
            <a:r>
              <a:rPr lang="nl-NL" sz="2400" dirty="0" smtClean="0"/>
              <a:t> </a:t>
            </a:r>
            <a:r>
              <a:rPr lang="nl-NL" sz="2400" dirty="0" err="1" smtClean="0"/>
              <a:t>constraints</a:t>
            </a:r>
            <a:r>
              <a:rPr lang="nl-NL" sz="2400" dirty="0" smtClean="0"/>
              <a:t>?).</a:t>
            </a:r>
            <a:endParaRPr lang="nl-NL" sz="2400" dirty="0"/>
          </a:p>
          <a:p>
            <a:pPr>
              <a:lnSpc>
                <a:spcPct val="150000"/>
              </a:lnSpc>
            </a:pPr>
            <a:r>
              <a:rPr lang="nl-NL" sz="2400" dirty="0"/>
              <a:t>2. The act must </a:t>
            </a:r>
            <a:r>
              <a:rPr lang="nl-NL" sz="2400" dirty="0" err="1"/>
              <a:t>originate</a:t>
            </a:r>
            <a:r>
              <a:rPr lang="nl-NL" sz="2400" dirty="0"/>
              <a:t> in the agent, </a:t>
            </a:r>
            <a:r>
              <a:rPr lang="nl-NL" sz="2400" dirty="0" err="1"/>
              <a:t>not</a:t>
            </a:r>
            <a:r>
              <a:rPr lang="nl-NL" sz="2400" dirty="0"/>
              <a:t> in </a:t>
            </a:r>
            <a:r>
              <a:rPr lang="nl-NL" sz="2400" dirty="0" err="1"/>
              <a:t>external</a:t>
            </a:r>
            <a:r>
              <a:rPr lang="nl-NL" sz="2400" dirty="0"/>
              <a:t> </a:t>
            </a:r>
            <a:r>
              <a:rPr lang="nl-NL" sz="2400" dirty="0" err="1" smtClean="0"/>
              <a:t>forces</a:t>
            </a:r>
            <a:r>
              <a:rPr lang="nl-NL" sz="2400" dirty="0" smtClean="0"/>
              <a:t> 	(e.g., </a:t>
            </a:r>
            <a:r>
              <a:rPr lang="nl-NL" sz="2400" dirty="0" err="1" smtClean="0"/>
              <a:t>hypnosis</a:t>
            </a:r>
            <a:r>
              <a:rPr lang="nl-NL" sz="2400" dirty="0" smtClean="0"/>
              <a:t>?).</a:t>
            </a:r>
            <a:endParaRPr lang="nl-NL" sz="2400" dirty="0"/>
          </a:p>
          <a:p>
            <a:pPr>
              <a:lnSpc>
                <a:spcPct val="150000"/>
              </a:lnSpc>
            </a:pPr>
            <a:r>
              <a:rPr lang="nl-NL" sz="2400" dirty="0"/>
              <a:t>3. The </a:t>
            </a:r>
            <a:r>
              <a:rPr lang="nl-NL" sz="2400" dirty="0" err="1"/>
              <a:t>action</a:t>
            </a:r>
            <a:r>
              <a:rPr lang="nl-NL" sz="2400" dirty="0"/>
              <a:t> must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rational</a:t>
            </a:r>
            <a:r>
              <a:rPr lang="nl-NL" sz="2400" dirty="0"/>
              <a:t>, </a:t>
            </a:r>
            <a:r>
              <a:rPr lang="nl-NL" sz="2400" dirty="0" smtClean="0"/>
              <a:t> </a:t>
            </a:r>
            <a:r>
              <a:rPr lang="nl-NL" sz="2400" dirty="0" err="1" smtClean="0"/>
              <a:t>comprehensible</a:t>
            </a:r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nl-NL" sz="2400" dirty="0" smtClean="0"/>
              <a:t>	(</a:t>
            </a:r>
            <a:r>
              <a:rPr lang="nl-NL" sz="2400" dirty="0" err="1" smtClean="0"/>
              <a:t>unpredictable</a:t>
            </a:r>
            <a:r>
              <a:rPr lang="nl-NL" sz="2400" dirty="0" smtClean="0"/>
              <a:t>, crazy </a:t>
            </a:r>
            <a:r>
              <a:rPr lang="nl-NL" sz="2400" dirty="0" err="1" smtClean="0"/>
              <a:t>behavior</a:t>
            </a:r>
            <a:r>
              <a:rPr lang="nl-NL" sz="2400" dirty="0" smtClean="0"/>
              <a:t> is </a:t>
            </a:r>
            <a:r>
              <a:rPr lang="nl-NL" sz="2400" dirty="0" err="1" smtClean="0"/>
              <a:t>not</a:t>
            </a:r>
            <a:r>
              <a:rPr lang="nl-NL" sz="2400" dirty="0" smtClean="0"/>
              <a:t> </a:t>
            </a:r>
            <a:r>
              <a:rPr lang="nl-NL" sz="2400" dirty="0" err="1" smtClean="0"/>
              <a:t>really</a:t>
            </a:r>
            <a:r>
              <a:rPr lang="nl-NL" sz="2400" dirty="0" smtClean="0"/>
              <a:t> </a:t>
            </a:r>
            <a:r>
              <a:rPr lang="nl-NL" sz="2400" smtClean="0"/>
              <a:t>free).</a:t>
            </a:r>
            <a:endParaRPr lang="nl-NL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B7C3-29E9-46FC-A753-AA095258CA67}" type="slidenum">
              <a:rPr lang="nl-NL"/>
              <a:pPr/>
              <a:t>12</a:t>
            </a:fld>
            <a:endParaRPr lang="nl-NL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424862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>
                <a:solidFill>
                  <a:srgbClr val="FFFF00"/>
                </a:solidFill>
              </a:rPr>
              <a:t>Free will and determinism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9552" y="980728"/>
            <a:ext cx="8424862" cy="5078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sz="2400" i="1" dirty="0" smtClean="0">
                <a:solidFill>
                  <a:srgbClr val="FFFF00"/>
                </a:solidFill>
              </a:rPr>
              <a:t>Is free </a:t>
            </a:r>
            <a:r>
              <a:rPr lang="nl-NL" sz="2400" i="1" dirty="0" err="1" smtClean="0">
                <a:solidFill>
                  <a:srgbClr val="FFFF00"/>
                </a:solidFill>
              </a:rPr>
              <a:t>will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possible</a:t>
            </a:r>
            <a:r>
              <a:rPr lang="nl-NL" sz="2400" i="1" dirty="0" smtClean="0">
                <a:solidFill>
                  <a:srgbClr val="FFFF00"/>
                </a:solidFill>
              </a:rPr>
              <a:t> in </a:t>
            </a:r>
            <a:r>
              <a:rPr lang="nl-NL" sz="2400" i="1" dirty="0" err="1" smtClean="0">
                <a:solidFill>
                  <a:srgbClr val="FFFF00"/>
                </a:solidFill>
              </a:rPr>
              <a:t>an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causally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closed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deterministic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universe</a:t>
            </a:r>
            <a:r>
              <a:rPr lang="nl-NL" sz="2400" i="1" dirty="0" smtClean="0">
                <a:solidFill>
                  <a:srgbClr val="FFFF00"/>
                </a:solidFill>
              </a:rPr>
              <a:t>? </a:t>
            </a:r>
            <a:r>
              <a:rPr lang="nl-NL" sz="2400" i="1" dirty="0" err="1" smtClean="0">
                <a:solidFill>
                  <a:srgbClr val="FFFF00"/>
                </a:solidFill>
              </a:rPr>
              <a:t>Two</a:t>
            </a:r>
            <a:r>
              <a:rPr lang="nl-NL" sz="2400" i="1" dirty="0" smtClean="0">
                <a:solidFill>
                  <a:srgbClr val="FFFF00"/>
                </a:solidFill>
              </a:rPr>
              <a:t> </a:t>
            </a:r>
            <a:r>
              <a:rPr lang="nl-NL" sz="2400" i="1" dirty="0" err="1" smtClean="0">
                <a:solidFill>
                  <a:srgbClr val="FFFF00"/>
                </a:solidFill>
              </a:rPr>
              <a:t>positions</a:t>
            </a:r>
            <a:r>
              <a:rPr lang="nl-NL" sz="2400" i="1" dirty="0" smtClean="0">
                <a:solidFill>
                  <a:srgbClr val="FFFF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nl-NL" sz="2400" dirty="0" err="1" smtClean="0">
                <a:solidFill>
                  <a:srgbClr val="FFFF00"/>
                </a:solidFill>
              </a:rPr>
              <a:t>Incompatibilism</a:t>
            </a:r>
            <a:r>
              <a:rPr lang="nl-NL" sz="2400" dirty="0"/>
              <a:t>: free </a:t>
            </a:r>
            <a:r>
              <a:rPr lang="nl-NL" sz="2400" dirty="0" err="1"/>
              <a:t>will</a:t>
            </a:r>
            <a:r>
              <a:rPr lang="nl-NL" sz="2400" dirty="0"/>
              <a:t> is </a:t>
            </a:r>
            <a:r>
              <a:rPr lang="nl-NL" sz="2400" dirty="0" err="1"/>
              <a:t>incompatible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determinsm</a:t>
            </a:r>
            <a:r>
              <a:rPr lang="nl-NL" sz="2400" dirty="0"/>
              <a:t>; </a:t>
            </a:r>
            <a:r>
              <a:rPr lang="nl-NL" sz="2400" dirty="0" err="1"/>
              <a:t>genuine</a:t>
            </a:r>
            <a:r>
              <a:rPr lang="nl-NL" sz="2400" dirty="0"/>
              <a:t> </a:t>
            </a:r>
            <a:r>
              <a:rPr lang="nl-NL" sz="2400" dirty="0" err="1"/>
              <a:t>freedom</a:t>
            </a:r>
            <a:r>
              <a:rPr lang="nl-NL" sz="2400" dirty="0"/>
              <a:t> of </a:t>
            </a:r>
            <a:r>
              <a:rPr lang="nl-NL" sz="2400" dirty="0" err="1"/>
              <a:t>will</a:t>
            </a:r>
            <a:r>
              <a:rPr lang="nl-NL" sz="2400" dirty="0"/>
              <a:t> </a:t>
            </a:r>
            <a:r>
              <a:rPr lang="nl-NL" sz="2400" dirty="0" err="1"/>
              <a:t>would</a:t>
            </a:r>
            <a:r>
              <a:rPr lang="nl-NL" sz="2400" dirty="0"/>
              <a:t> have to break </a:t>
            </a:r>
            <a:r>
              <a:rPr lang="nl-NL" sz="2400" dirty="0" err="1"/>
              <a:t>through</a:t>
            </a:r>
            <a:r>
              <a:rPr lang="nl-NL" sz="2400" dirty="0"/>
              <a:t> the </a:t>
            </a:r>
            <a:r>
              <a:rPr lang="nl-NL" sz="2400" dirty="0" err="1"/>
              <a:t>causal</a:t>
            </a:r>
            <a:r>
              <a:rPr lang="nl-NL" sz="2400" dirty="0"/>
              <a:t> </a:t>
            </a:r>
            <a:r>
              <a:rPr lang="nl-NL" sz="2400" dirty="0" err="1"/>
              <a:t>chain</a:t>
            </a:r>
            <a:r>
              <a:rPr lang="nl-NL" sz="2400" dirty="0"/>
              <a:t> of </a:t>
            </a:r>
            <a:r>
              <a:rPr lang="nl-NL" sz="2400" dirty="0" err="1"/>
              <a:t>natural</a:t>
            </a:r>
            <a:r>
              <a:rPr lang="nl-NL" sz="2400" dirty="0"/>
              <a:t> </a:t>
            </a:r>
            <a:r>
              <a:rPr lang="nl-NL" sz="2400" dirty="0" err="1" smtClean="0"/>
              <a:t>events</a:t>
            </a:r>
            <a:r>
              <a:rPr lang="nl-NL" sz="24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nl-NL" sz="2400" dirty="0" err="1" smtClean="0">
                <a:solidFill>
                  <a:srgbClr val="FFFF00"/>
                </a:solidFill>
              </a:rPr>
              <a:t>Compatibilism</a:t>
            </a:r>
            <a:r>
              <a:rPr lang="nl-NL" sz="2400" dirty="0"/>
              <a:t>: free </a:t>
            </a:r>
            <a:r>
              <a:rPr lang="nl-NL" sz="2400" dirty="0" err="1"/>
              <a:t>will</a:t>
            </a:r>
            <a:r>
              <a:rPr lang="nl-NL" sz="2400" dirty="0"/>
              <a:t> is </a:t>
            </a:r>
            <a:r>
              <a:rPr lang="nl-NL" sz="2400" dirty="0" err="1"/>
              <a:t>freedom</a:t>
            </a:r>
            <a:r>
              <a:rPr lang="nl-NL" sz="2400" dirty="0"/>
              <a:t>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dirty="0" err="1"/>
              <a:t>external</a:t>
            </a:r>
            <a:r>
              <a:rPr lang="nl-NL" sz="2400" dirty="0"/>
              <a:t> </a:t>
            </a:r>
            <a:r>
              <a:rPr lang="nl-NL" sz="2400" dirty="0" err="1"/>
              <a:t>force</a:t>
            </a:r>
            <a:r>
              <a:rPr lang="nl-NL" sz="2400" dirty="0"/>
              <a:t>, </a:t>
            </a:r>
            <a:r>
              <a:rPr lang="nl-NL" sz="2400" dirty="0" err="1"/>
              <a:t>but</a:t>
            </a:r>
            <a:r>
              <a:rPr lang="nl-NL" sz="2400" dirty="0"/>
              <a:t> </a:t>
            </a:r>
            <a:r>
              <a:rPr lang="nl-NL" sz="2400" dirty="0" err="1"/>
              <a:t>willings</a:t>
            </a:r>
            <a:r>
              <a:rPr lang="nl-NL" sz="2400" dirty="0"/>
              <a:t> are part </a:t>
            </a:r>
            <a:r>
              <a:rPr lang="nl-NL" sz="2400" dirty="0" smtClean="0"/>
              <a:t>of a </a:t>
            </a:r>
            <a:r>
              <a:rPr lang="nl-NL" sz="2400" dirty="0" err="1" smtClean="0"/>
              <a:t>causal</a:t>
            </a:r>
            <a:r>
              <a:rPr lang="nl-NL" sz="2400" dirty="0" smtClean="0"/>
              <a:t> </a:t>
            </a:r>
            <a:r>
              <a:rPr lang="nl-NL" sz="2400" dirty="0" err="1"/>
              <a:t>chain</a:t>
            </a:r>
            <a:r>
              <a:rPr lang="nl-NL" sz="2400" dirty="0"/>
              <a:t>, </a:t>
            </a:r>
            <a:r>
              <a:rPr lang="nl-NL" sz="2400" dirty="0" err="1"/>
              <a:t>determined</a:t>
            </a:r>
            <a:r>
              <a:rPr lang="nl-NL" sz="2400" dirty="0"/>
              <a:t>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an</a:t>
            </a:r>
            <a:r>
              <a:rPr lang="nl-NL" sz="2400" dirty="0"/>
              <a:t> </a:t>
            </a:r>
            <a:r>
              <a:rPr lang="nl-NL" sz="2400" dirty="0" err="1"/>
              <a:t>individual’s</a:t>
            </a:r>
            <a:r>
              <a:rPr lang="nl-NL" sz="2400" dirty="0"/>
              <a:t> </a:t>
            </a:r>
            <a:r>
              <a:rPr lang="nl-NL" sz="2400" dirty="0" err="1"/>
              <a:t>history</a:t>
            </a:r>
            <a:r>
              <a:rPr lang="nl-NL" sz="2400" dirty="0"/>
              <a:t>, </a:t>
            </a:r>
            <a:r>
              <a:rPr lang="nl-NL" sz="2400" dirty="0" err="1"/>
              <a:t>genes</a:t>
            </a:r>
            <a:r>
              <a:rPr lang="nl-NL" sz="2400" dirty="0"/>
              <a:t>, </a:t>
            </a:r>
            <a:r>
              <a:rPr lang="nl-NL" sz="2400" dirty="0" err="1"/>
              <a:t>nervous</a:t>
            </a:r>
            <a:r>
              <a:rPr lang="nl-NL" sz="2400" dirty="0"/>
              <a:t> </a:t>
            </a:r>
            <a:r>
              <a:rPr lang="nl-NL" sz="2400" dirty="0" smtClean="0"/>
              <a:t>system, </a:t>
            </a:r>
            <a:r>
              <a:rPr lang="nl-NL" sz="2400" dirty="0"/>
              <a:t>etc. </a:t>
            </a:r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Freedom is acting in accordance </a:t>
            </a:r>
            <a:r>
              <a:rPr lang="en-US" sz="2400" smtClean="0"/>
              <a:t>with ‘second order desires’.</a:t>
            </a:r>
            <a:endParaRPr lang="nl-N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B7C3-29E9-46FC-A753-AA095258CA67}" type="slidenum">
              <a:rPr lang="nl-NL"/>
              <a:pPr/>
              <a:t>13</a:t>
            </a:fld>
            <a:endParaRPr lang="nl-NL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8313" y="188913"/>
            <a:ext cx="8424862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dirty="0" err="1" smtClean="0">
                <a:solidFill>
                  <a:srgbClr val="FFFF00"/>
                </a:solidFill>
              </a:rPr>
              <a:t>Dennett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r>
              <a:rPr lang="nl-NL" sz="2800" err="1" smtClean="0">
                <a:solidFill>
                  <a:srgbClr val="FFFF00"/>
                </a:solidFill>
              </a:rPr>
              <a:t>on</a:t>
            </a:r>
            <a:r>
              <a:rPr lang="nl-NL" sz="2800" smtClean="0">
                <a:solidFill>
                  <a:srgbClr val="FFFF00"/>
                </a:solidFill>
              </a:rPr>
              <a:t> free </a:t>
            </a:r>
            <a:r>
              <a:rPr lang="nl-NL" sz="2800" dirty="0" err="1">
                <a:solidFill>
                  <a:srgbClr val="FFFF00"/>
                </a:solidFill>
              </a:rPr>
              <a:t>will</a:t>
            </a:r>
            <a:r>
              <a:rPr lang="nl-NL" sz="2800" dirty="0">
                <a:solidFill>
                  <a:srgbClr val="FFFF00"/>
                </a:solidFill>
              </a:rPr>
              <a:t> and </a:t>
            </a:r>
            <a:r>
              <a:rPr lang="nl-NL" sz="2800" dirty="0" err="1" smtClean="0">
                <a:solidFill>
                  <a:srgbClr val="FFFF00"/>
                </a:solidFill>
              </a:rPr>
              <a:t>evolution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8313" y="765175"/>
            <a:ext cx="5039791" cy="5632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FFFF00"/>
                </a:solidFill>
              </a:rPr>
              <a:t> </a:t>
            </a:r>
            <a:r>
              <a:rPr lang="nl-NL" sz="2400" dirty="0" err="1" smtClean="0"/>
              <a:t>Freedom</a:t>
            </a:r>
            <a:r>
              <a:rPr lang="nl-NL" sz="2400" dirty="0" smtClean="0"/>
              <a:t> </a:t>
            </a:r>
            <a:r>
              <a:rPr lang="nl-NL" sz="2400" smtClean="0"/>
              <a:t>is ‘evitabillity’, </a:t>
            </a:r>
            <a:r>
              <a:rPr lang="nl-NL" sz="2400" dirty="0" err="1" smtClean="0"/>
              <a:t>flexible</a:t>
            </a:r>
            <a:r>
              <a:rPr lang="nl-NL" sz="2400" dirty="0" smtClean="0"/>
              <a:t> sophisticated </a:t>
            </a:r>
            <a:r>
              <a:rPr lang="nl-NL" sz="2400" dirty="0" err="1" smtClean="0"/>
              <a:t>behavior</a:t>
            </a:r>
            <a:r>
              <a:rPr lang="nl-NL" sz="2400" dirty="0" smtClean="0"/>
              <a:t> to </a:t>
            </a:r>
            <a:r>
              <a:rPr lang="nl-NL" sz="2400" err="1" smtClean="0"/>
              <a:t>avoid</a:t>
            </a:r>
            <a:r>
              <a:rPr lang="nl-NL" sz="2400" smtClean="0"/>
              <a:t> harm.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Exploring the environment, invent new strategies, </a:t>
            </a:r>
            <a:r>
              <a:rPr lang="en-US" sz="2400" dirty="0" err="1" smtClean="0"/>
              <a:t>antecipating</a:t>
            </a:r>
            <a:r>
              <a:rPr lang="en-US" sz="2400" dirty="0" smtClean="0"/>
              <a:t>, planning, self control. 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Changing one’s repertoire, changing one’s self </a:t>
            </a:r>
            <a:r>
              <a:rPr lang="en-US" sz="2400" smtClean="0"/>
              <a:t>– ‘self created self’.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Naturalistic empirical psychological rather than philosophical-metaphysical concept </a:t>
            </a:r>
            <a:r>
              <a:rPr lang="en-US" sz="2400" smtClean="0"/>
              <a:t>of freedom.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smtClean="0"/>
              <a:t> Compatibilism.</a:t>
            </a:r>
            <a:endParaRPr lang="nl-NL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6B7C3-29E9-46FC-A753-AA095258CA67}" type="slidenum">
              <a:rPr lang="nl-NL"/>
              <a:pPr/>
              <a:t>14</a:t>
            </a:fld>
            <a:endParaRPr lang="nl-NL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1521" y="188913"/>
            <a:ext cx="8136904" cy="528637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sz="2800" dirty="0" err="1" smtClean="0">
                <a:solidFill>
                  <a:srgbClr val="FFFF00"/>
                </a:solidFill>
              </a:rPr>
              <a:t>Illusion</a:t>
            </a:r>
            <a:r>
              <a:rPr lang="nl-NL" sz="2800" dirty="0" smtClean="0">
                <a:solidFill>
                  <a:srgbClr val="FFFF00"/>
                </a:solidFill>
              </a:rPr>
              <a:t> of free </a:t>
            </a:r>
            <a:r>
              <a:rPr lang="nl-NL" sz="2800" dirty="0" err="1" smtClean="0">
                <a:solidFill>
                  <a:srgbClr val="FFFF00"/>
                </a:solidFill>
              </a:rPr>
              <a:t>will</a:t>
            </a:r>
            <a:r>
              <a:rPr lang="nl-NL" sz="2800" dirty="0" smtClean="0">
                <a:solidFill>
                  <a:srgbClr val="FFFF00"/>
                </a:solidFill>
              </a:rPr>
              <a:t>?</a:t>
            </a:r>
            <a:endParaRPr lang="nl-NL" sz="2800" dirty="0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51520" y="836713"/>
            <a:ext cx="7200800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smtClean="0"/>
              <a:t> ‘Willusionists’: </a:t>
            </a:r>
            <a:r>
              <a:rPr lang="en-US" sz="2400" dirty="0" smtClean="0"/>
              <a:t>conscious free will </a:t>
            </a:r>
            <a:r>
              <a:rPr lang="en-US" sz="2400" smtClean="0"/>
              <a:t>is epiphenomenon.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</a:t>
            </a:r>
            <a:r>
              <a:rPr lang="nl-NL" sz="2400" dirty="0" err="1" smtClean="0"/>
              <a:t>Libet</a:t>
            </a:r>
            <a:r>
              <a:rPr lang="nl-NL" sz="2400" dirty="0" smtClean="0"/>
              <a:t>: </a:t>
            </a:r>
            <a:r>
              <a:rPr lang="nl-NL" sz="2400" dirty="0" err="1" smtClean="0"/>
              <a:t>brain</a:t>
            </a:r>
            <a:r>
              <a:rPr lang="nl-NL" sz="2400" dirty="0" smtClean="0"/>
              <a:t> </a:t>
            </a:r>
            <a:r>
              <a:rPr lang="nl-NL" sz="2400" dirty="0" err="1" smtClean="0"/>
              <a:t>makes</a:t>
            </a:r>
            <a:r>
              <a:rPr lang="nl-NL" sz="2400" dirty="0" smtClean="0"/>
              <a:t> the </a:t>
            </a:r>
            <a:r>
              <a:rPr lang="nl-NL" sz="2400" dirty="0" err="1" smtClean="0"/>
              <a:t>decisions</a:t>
            </a:r>
            <a:r>
              <a:rPr lang="nl-NL" sz="2400" dirty="0" smtClean="0"/>
              <a:t>, </a:t>
            </a:r>
            <a:r>
              <a:rPr lang="nl-NL" sz="2400" err="1" smtClean="0"/>
              <a:t>before</a:t>
            </a:r>
            <a:r>
              <a:rPr lang="nl-NL" sz="2400" smtClean="0"/>
              <a:t> consciousness.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 </a:t>
            </a:r>
            <a:r>
              <a:rPr lang="nl-NL" sz="2400" dirty="0" err="1" smtClean="0"/>
              <a:t>Wegner</a:t>
            </a:r>
            <a:r>
              <a:rPr lang="nl-NL" sz="2400" smtClean="0"/>
              <a:t>: illusion </a:t>
            </a:r>
            <a:r>
              <a:rPr lang="nl-NL" sz="2400" dirty="0" smtClean="0"/>
              <a:t>of </a:t>
            </a:r>
            <a:r>
              <a:rPr lang="nl-NL" sz="2400" dirty="0" err="1" smtClean="0"/>
              <a:t>conscious</a:t>
            </a:r>
            <a:r>
              <a:rPr lang="nl-NL" sz="2400" dirty="0" smtClean="0"/>
              <a:t> </a:t>
            </a:r>
            <a:r>
              <a:rPr lang="nl-NL" sz="2400" dirty="0" err="1" smtClean="0"/>
              <a:t>will</a:t>
            </a:r>
            <a:r>
              <a:rPr lang="nl-NL" sz="2400" dirty="0" smtClean="0"/>
              <a:t> and free </a:t>
            </a:r>
            <a:r>
              <a:rPr lang="nl-NL" sz="2400" dirty="0" err="1" smtClean="0"/>
              <a:t>choice</a:t>
            </a:r>
            <a:r>
              <a:rPr lang="nl-NL" sz="2400" dirty="0" smtClean="0"/>
              <a:t>;</a:t>
            </a:r>
          </a:p>
          <a:p>
            <a:r>
              <a:rPr lang="nl-NL" sz="2400" dirty="0" smtClean="0"/>
              <a:t> 	</a:t>
            </a:r>
            <a:r>
              <a:rPr lang="en-US" sz="2400" dirty="0" smtClean="0"/>
              <a:t>unconscious brain processes make decision,</a:t>
            </a:r>
          </a:p>
          <a:p>
            <a:r>
              <a:rPr lang="en-US" sz="2400" dirty="0" smtClean="0"/>
              <a:t> 	and cause illusion of </a:t>
            </a:r>
            <a:r>
              <a:rPr lang="en-US" sz="2400" smtClean="0"/>
              <a:t>conscious choice.</a:t>
            </a:r>
            <a:endParaRPr lang="en-US" sz="2400" i="1" dirty="0" smtClean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51520" y="5180999"/>
            <a:ext cx="712879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</a:rPr>
              <a:t>Conclusion</a:t>
            </a:r>
            <a:r>
              <a:rPr lang="en-US" sz="2400" i="1" dirty="0" smtClean="0">
                <a:solidFill>
                  <a:srgbClr val="FFFF00"/>
                </a:solidFill>
              </a:rPr>
              <a:t>: free will now </a:t>
            </a:r>
            <a:r>
              <a:rPr lang="en-US" sz="2400" i="1" smtClean="0">
                <a:solidFill>
                  <a:srgbClr val="FFFF00"/>
                </a:solidFill>
              </a:rPr>
              <a:t>empirical studies self-control rather </a:t>
            </a:r>
            <a:r>
              <a:rPr lang="en-US" sz="2400" i="1" dirty="0" smtClean="0">
                <a:solidFill>
                  <a:srgbClr val="FFFF00"/>
                </a:solidFill>
              </a:rPr>
              <a:t>than metaphysics </a:t>
            </a:r>
            <a:r>
              <a:rPr lang="en-US" sz="2400" i="1" smtClean="0">
                <a:solidFill>
                  <a:srgbClr val="FFFF00"/>
                </a:solidFill>
              </a:rPr>
              <a:t>of determinism.</a:t>
            </a:r>
            <a:endParaRPr lang="en-US" sz="2400" i="1" dirty="0" smtClean="0">
              <a:solidFill>
                <a:srgbClr val="FFFF00"/>
              </a:solidFill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51520" y="3933056"/>
            <a:ext cx="6984776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err="1" smtClean="0"/>
              <a:t>Mele</a:t>
            </a:r>
            <a:r>
              <a:rPr lang="en-US" sz="2400" dirty="0" smtClean="0"/>
              <a:t>: </a:t>
            </a:r>
            <a:r>
              <a:rPr lang="en-US" sz="2400" dirty="0" err="1" smtClean="0"/>
              <a:t>willusionists</a:t>
            </a:r>
            <a:r>
              <a:rPr lang="en-US" sz="2400" dirty="0" smtClean="0"/>
              <a:t> </a:t>
            </a:r>
            <a:r>
              <a:rPr lang="en-US" sz="2400" smtClean="0"/>
              <a:t>have a simplistic view  </a:t>
            </a:r>
            <a:r>
              <a:rPr lang="en-US" sz="2400" dirty="0" smtClean="0"/>
              <a:t>of (</a:t>
            </a:r>
            <a:r>
              <a:rPr lang="en-US" sz="2400" smtClean="0"/>
              <a:t>un)conscious intentions.</a:t>
            </a:r>
            <a:endParaRPr lang="en-US" sz="2400" i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539552" y="332656"/>
            <a:ext cx="8208912" cy="95410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Chapter 10  </a:t>
            </a:r>
          </a:p>
          <a:p>
            <a:pPr algn="ctr"/>
            <a:r>
              <a:rPr lang="nl-NL" sz="2800" i="1" smtClean="0">
                <a:solidFill>
                  <a:srgbClr val="FFFF00"/>
                </a:solidFill>
              </a:rPr>
              <a:t>Consciousness and free will</a:t>
            </a:r>
            <a:endParaRPr lang="nl-NL" sz="2800" i="1">
              <a:solidFill>
                <a:srgbClr val="FFFF00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39552" y="1556792"/>
            <a:ext cx="8250977" cy="4893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400" smtClean="0"/>
              <a:t> Consciousness </a:t>
            </a:r>
            <a:r>
              <a:rPr lang="en-US" sz="2400"/>
              <a:t>and </a:t>
            </a:r>
            <a:r>
              <a:rPr lang="en-US" sz="2400" smtClean="0"/>
              <a:t>qualia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Mentalistic </a:t>
            </a:r>
            <a:r>
              <a:rPr lang="en-US" sz="2400"/>
              <a:t>and </a:t>
            </a:r>
            <a:r>
              <a:rPr lang="en-US" sz="2400" smtClean="0"/>
              <a:t>naturalistic theories </a:t>
            </a:r>
            <a:r>
              <a:rPr lang="en-US" sz="2400"/>
              <a:t>on </a:t>
            </a:r>
            <a:r>
              <a:rPr lang="en-US" sz="2400" smtClean="0"/>
              <a:t>consciousness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A tentative definition</a:t>
            </a:r>
            <a:r>
              <a:rPr lang="en-US" sz="2400"/>
              <a:t>: </a:t>
            </a:r>
            <a:r>
              <a:rPr lang="en-US" sz="2400" smtClean="0"/>
              <a:t>the external </a:t>
            </a:r>
            <a:r>
              <a:rPr lang="en-US" sz="2400"/>
              <a:t>and </a:t>
            </a:r>
            <a:r>
              <a:rPr lang="en-US" sz="2400" smtClean="0"/>
              <a:t>internal perspective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Phenomenal consciousness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Brainwork organization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Searching </a:t>
            </a:r>
            <a:r>
              <a:rPr lang="en-US" sz="2400"/>
              <a:t>for the </a:t>
            </a:r>
            <a:r>
              <a:rPr lang="en-US" sz="2400" smtClean="0"/>
              <a:t>neural correlate </a:t>
            </a:r>
            <a:r>
              <a:rPr lang="en-US" sz="2400"/>
              <a:t>of </a:t>
            </a:r>
            <a:r>
              <a:rPr lang="en-US" sz="2400" smtClean="0"/>
              <a:t>consciousness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Problems </a:t>
            </a:r>
            <a:r>
              <a:rPr lang="en-US" sz="2400"/>
              <a:t>for the </a:t>
            </a:r>
            <a:r>
              <a:rPr lang="en-US" sz="2400" smtClean="0"/>
              <a:t>idea </a:t>
            </a:r>
            <a:r>
              <a:rPr lang="en-US" sz="2400"/>
              <a:t>of </a:t>
            </a:r>
            <a:r>
              <a:rPr lang="en-US" sz="2400" smtClean="0"/>
              <a:t>correlation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Is consciousness </a:t>
            </a:r>
            <a:r>
              <a:rPr lang="en-US" sz="2400"/>
              <a:t>nothing but </a:t>
            </a:r>
            <a:r>
              <a:rPr lang="en-US" sz="2400" smtClean="0"/>
              <a:t>brainworks</a:t>
            </a:r>
            <a:r>
              <a:rPr lang="en-US" sz="2400"/>
              <a:t>?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To </a:t>
            </a:r>
            <a:r>
              <a:rPr lang="en-US" sz="2400"/>
              <a:t>sum up: </a:t>
            </a:r>
            <a:r>
              <a:rPr lang="en-US" sz="2400" smtClean="0"/>
              <a:t>if consciousness </a:t>
            </a:r>
            <a:r>
              <a:rPr lang="en-US" sz="2400"/>
              <a:t>is not an </a:t>
            </a:r>
            <a:r>
              <a:rPr lang="en-US" sz="2400" smtClean="0"/>
              <a:t>illusion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Free will</a:t>
            </a:r>
            <a:r>
              <a:rPr lang="en-US" sz="2400"/>
              <a:t>, </a:t>
            </a:r>
            <a:r>
              <a:rPr lang="en-US" sz="2400" smtClean="0"/>
              <a:t>determinism </a:t>
            </a:r>
            <a:r>
              <a:rPr lang="en-US" sz="2400"/>
              <a:t>and </a:t>
            </a:r>
            <a:r>
              <a:rPr lang="en-US" sz="2400" smtClean="0"/>
              <a:t>responsibility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Dennett’s naturalistic account</a:t>
            </a:r>
            <a:endParaRPr lang="nl-NL" sz="2400"/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Free will</a:t>
            </a:r>
            <a:r>
              <a:rPr lang="en-US" sz="2400"/>
              <a:t>, </a:t>
            </a:r>
            <a:r>
              <a:rPr lang="en-US" sz="2400" smtClean="0"/>
              <a:t>consciousness </a:t>
            </a:r>
            <a:r>
              <a:rPr lang="en-US" sz="2400"/>
              <a:t>and </a:t>
            </a:r>
            <a:r>
              <a:rPr lang="en-US" sz="2400" smtClean="0"/>
              <a:t>self regulation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smtClean="0"/>
              <a:t> Consciousness</a:t>
            </a:r>
            <a:r>
              <a:rPr lang="en-US" sz="2400"/>
              <a:t>, </a:t>
            </a:r>
            <a:r>
              <a:rPr lang="en-US" sz="2400" smtClean="0"/>
              <a:t>free will</a:t>
            </a:r>
            <a:r>
              <a:rPr lang="en-US" sz="2400"/>
              <a:t>, and </a:t>
            </a:r>
            <a:r>
              <a:rPr lang="en-US" sz="2400" smtClean="0"/>
              <a:t>conscious control</a:t>
            </a:r>
            <a:endParaRPr lang="nl-NL" sz="240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7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885B1-590D-4FA4-8BD2-683053ADD27E}" type="slidenum">
              <a:rPr lang="nl-NL"/>
              <a:pPr/>
              <a:t>3</a:t>
            </a:fld>
            <a:endParaRPr lang="nl-NL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07504" y="313492"/>
            <a:ext cx="8928992" cy="52322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Qualia </a:t>
            </a:r>
            <a:r>
              <a:rPr lang="nl-NL" smtClean="0">
                <a:solidFill>
                  <a:srgbClr val="FFFF00"/>
                </a:solidFill>
              </a:rPr>
              <a:t> 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07504" y="1280949"/>
            <a:ext cx="8964488" cy="4524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2400" smtClean="0">
                <a:solidFill>
                  <a:srgbClr val="FFFF00"/>
                </a:solidFill>
              </a:rPr>
              <a:t>Qualia</a:t>
            </a:r>
            <a:r>
              <a:rPr lang="nl-NL" sz="2400" smtClean="0"/>
              <a:t> (singular: quale): phenomenal</a:t>
            </a:r>
            <a:r>
              <a:rPr lang="nl-NL" sz="2400"/>
              <a:t>, </a:t>
            </a:r>
            <a:r>
              <a:rPr lang="nl-NL" sz="2400" smtClean="0"/>
              <a:t>first-personal</a:t>
            </a:r>
            <a:r>
              <a:rPr lang="nl-NL" sz="2400"/>
              <a:t>, subjective or qualitative features of </a:t>
            </a:r>
            <a:r>
              <a:rPr lang="nl-NL" sz="2400" smtClean="0"/>
              <a:t>experiences or feelings, </a:t>
            </a:r>
            <a:r>
              <a:rPr lang="nl-NL" sz="2400"/>
              <a:t>like feeling pain, seeing red, hearing </a:t>
            </a:r>
            <a:r>
              <a:rPr lang="nl-NL" sz="2400" smtClean="0"/>
              <a:t>music, tasting chocolate. </a:t>
            </a:r>
          </a:p>
          <a:p>
            <a:endParaRPr lang="nl-NL" sz="2400"/>
          </a:p>
          <a:p>
            <a:r>
              <a:rPr lang="nl-NL" sz="2400" smtClean="0"/>
              <a:t>By some philosophers they are seen as the hallmark of </a:t>
            </a:r>
            <a:r>
              <a:rPr lang="nl-NL" sz="2400" smtClean="0">
                <a:solidFill>
                  <a:srgbClr val="FFFF00"/>
                </a:solidFill>
              </a:rPr>
              <a:t>consciousness</a:t>
            </a:r>
            <a:r>
              <a:rPr lang="nl-NL" sz="2400" smtClean="0"/>
              <a:t>. </a:t>
            </a:r>
          </a:p>
          <a:p>
            <a:r>
              <a:rPr lang="nl-NL" sz="2400" smtClean="0"/>
              <a:t>Materialists however try to naturalize or to eliminate qualia; e.g. by reducing them to brain processes.</a:t>
            </a:r>
          </a:p>
          <a:p>
            <a:endParaRPr lang="nl-NL" sz="2400">
              <a:solidFill>
                <a:srgbClr val="FFFF00"/>
              </a:solidFill>
            </a:endParaRPr>
          </a:p>
          <a:p>
            <a:r>
              <a:rPr lang="nl-NL" sz="2400" smtClean="0">
                <a:solidFill>
                  <a:srgbClr val="FFFF00"/>
                </a:solidFill>
              </a:rPr>
              <a:t>Thus the question is</a:t>
            </a:r>
            <a:r>
              <a:rPr lang="nl-NL" sz="2400" smtClean="0"/>
              <a:t>: are these first-person phenomenal experiences accessible to objective, third-person scientific means and descriptions;  can consciousness be translated in objective scientific descriptions?</a:t>
            </a:r>
          </a:p>
          <a:p>
            <a:endParaRPr lang="nl-NL" sz="2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187450" y="17732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B&amp;LdeJ</a:t>
            </a:r>
          </a:p>
        </p:txBody>
      </p:sp>
      <p:sp>
        <p:nvSpPr>
          <p:cNvPr id="10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51A7E-CB4E-426E-8CB1-F6FD6110040A}" type="slidenum">
              <a:rPr lang="nl-NL"/>
              <a:pPr/>
              <a:t>4</a:t>
            </a:fld>
            <a:endParaRPr lang="nl-NL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0825" y="188640"/>
            <a:ext cx="8713788" cy="52322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Mentalistic views </a:t>
            </a:r>
            <a:r>
              <a:rPr lang="nl-NL" sz="2800">
                <a:solidFill>
                  <a:srgbClr val="FFFF00"/>
                </a:solidFill>
              </a:rPr>
              <a:t>on qualia and consciousness</a:t>
            </a:r>
          </a:p>
        </p:txBody>
      </p:sp>
      <p:sp>
        <p:nvSpPr>
          <p:cNvPr id="12" name="Toelichting met afgeronde rechthoek 11"/>
          <p:cNvSpPr/>
          <p:nvPr/>
        </p:nvSpPr>
        <p:spPr>
          <a:xfrm>
            <a:off x="2123728" y="1052736"/>
            <a:ext cx="7020272" cy="1008112"/>
          </a:xfrm>
          <a:prstGeom prst="wedgeRoundRectCallout">
            <a:avLst>
              <a:gd name="adj1" fmla="val -58132"/>
              <a:gd name="adj2" fmla="val 382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The </a:t>
            </a:r>
            <a:r>
              <a:rPr lang="nl-NL" sz="2400" i="1" smtClean="0">
                <a:solidFill>
                  <a:schemeClr val="bg2"/>
                </a:solidFill>
              </a:rPr>
              <a:t>bat-story</a:t>
            </a:r>
            <a:r>
              <a:rPr lang="nl-NL" sz="2400" smtClean="0">
                <a:solidFill>
                  <a:schemeClr val="bg2"/>
                </a:solidFill>
              </a:rPr>
              <a:t>: first-person experiences are irreducible.</a:t>
            </a:r>
            <a:endParaRPr lang="nl-NL" sz="2400">
              <a:solidFill>
                <a:schemeClr val="bg2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3528" y="2924944"/>
            <a:ext cx="1513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Thomas Nagel</a:t>
            </a:r>
            <a:endParaRPr lang="nl-NL"/>
          </a:p>
        </p:txBody>
      </p:sp>
      <p:sp>
        <p:nvSpPr>
          <p:cNvPr id="15" name="Toelichting met afgeronde rechthoek 14"/>
          <p:cNvSpPr/>
          <p:nvPr/>
        </p:nvSpPr>
        <p:spPr>
          <a:xfrm>
            <a:off x="2051720" y="2420888"/>
            <a:ext cx="5112568" cy="1656184"/>
          </a:xfrm>
          <a:prstGeom prst="wedgeRoundRectCallout">
            <a:avLst>
              <a:gd name="adj1" fmla="val 62589"/>
              <a:gd name="adj2" fmla="val 302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Story about </a:t>
            </a:r>
            <a:r>
              <a:rPr lang="nl-NL" sz="2400" i="1" smtClean="0">
                <a:solidFill>
                  <a:schemeClr val="bg2"/>
                </a:solidFill>
              </a:rPr>
              <a:t>Mary</a:t>
            </a:r>
            <a:r>
              <a:rPr lang="nl-NL" sz="2400" smtClean="0">
                <a:solidFill>
                  <a:schemeClr val="bg2"/>
                </a:solidFill>
              </a:rPr>
              <a:t>, the colour-blind scientist: there is a limit to what science can tell us about our private experiences.</a:t>
            </a:r>
            <a:endParaRPr lang="nl-NL" sz="2400">
              <a:solidFill>
                <a:schemeClr val="bg2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7380312" y="4355812"/>
            <a:ext cx="147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Frank Jackson</a:t>
            </a:r>
            <a:endParaRPr lang="nl-NL"/>
          </a:p>
        </p:txBody>
      </p:sp>
      <p:sp>
        <p:nvSpPr>
          <p:cNvPr id="18" name="Toelichting met afgeronde rechthoek 17"/>
          <p:cNvSpPr/>
          <p:nvPr/>
        </p:nvSpPr>
        <p:spPr>
          <a:xfrm>
            <a:off x="2123728" y="4725144"/>
            <a:ext cx="6840760" cy="1224136"/>
          </a:xfrm>
          <a:prstGeom prst="wedgeRoundRectCallout">
            <a:avLst>
              <a:gd name="adj1" fmla="val -60548"/>
              <a:gd name="adj2" fmla="val -1519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The mind-body problem is not cognitively accessible to humans: </a:t>
            </a:r>
            <a:r>
              <a:rPr lang="nl-NL" sz="2400" i="1" smtClean="0">
                <a:solidFill>
                  <a:schemeClr val="bg2"/>
                </a:solidFill>
              </a:rPr>
              <a:t>cognitive closure</a:t>
            </a:r>
            <a:r>
              <a:rPr lang="nl-NL" sz="2400" smtClean="0">
                <a:solidFill>
                  <a:schemeClr val="bg2"/>
                </a:solidFill>
              </a:rPr>
              <a:t>.</a:t>
            </a:r>
            <a:endParaRPr lang="nl-NL" sz="2400">
              <a:solidFill>
                <a:schemeClr val="bg2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71840" y="6237312"/>
            <a:ext cx="144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Colin McGinn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251520" y="260648"/>
            <a:ext cx="849694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Naturalistic views of consciousness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251520" y="1052736"/>
            <a:ext cx="6120680" cy="1728192"/>
          </a:xfrm>
          <a:prstGeom prst="wedgeRoundRectCallout">
            <a:avLst>
              <a:gd name="adj1" fmla="val 56272"/>
              <a:gd name="adj2" fmla="val -2226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There is no non-physical aspect to conscious states; consciousness is nothing but a special, auto-connected pathway of knowing.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969257" y="3068960"/>
            <a:ext cx="1707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Paul Churchland</a:t>
            </a:r>
            <a:endParaRPr lang="nl-NL"/>
          </a:p>
        </p:txBody>
      </p:sp>
      <p:sp>
        <p:nvSpPr>
          <p:cNvPr id="11" name="Toelichting met afgeronde rechthoek 10"/>
          <p:cNvSpPr/>
          <p:nvPr/>
        </p:nvSpPr>
        <p:spPr>
          <a:xfrm>
            <a:off x="2195736" y="3501008"/>
            <a:ext cx="6480720" cy="2088232"/>
          </a:xfrm>
          <a:prstGeom prst="wedgeRoundRectCallout">
            <a:avLst>
              <a:gd name="adj1" fmla="val -58177"/>
              <a:gd name="adj2" fmla="val -1064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The mind is a jumble of parallel information-processing sequences, </a:t>
            </a:r>
            <a:r>
              <a:rPr lang="nl-NL" sz="2400" i="1" smtClean="0">
                <a:solidFill>
                  <a:schemeClr val="bg2"/>
                </a:solidFill>
              </a:rPr>
              <a:t>narratives or multiple drafts </a:t>
            </a:r>
            <a:r>
              <a:rPr lang="nl-NL" sz="2400" smtClean="0">
                <a:solidFill>
                  <a:schemeClr val="bg2"/>
                </a:solidFill>
              </a:rPr>
              <a:t>competing for dominance and influence over the rest of the brain. The self is a </a:t>
            </a:r>
            <a:r>
              <a:rPr lang="nl-NL" sz="2400" i="1" smtClean="0">
                <a:solidFill>
                  <a:schemeClr val="bg2"/>
                </a:solidFill>
              </a:rPr>
              <a:t>centre of narrative gravity.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179512" y="5589240"/>
            <a:ext cx="160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Daniel Dennett</a:t>
            </a:r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395536" y="529516"/>
            <a:ext cx="8424936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A neurobiological view of consciousness and emotions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8" name="Toelichting met afgeronde rechthoek 7"/>
          <p:cNvSpPr/>
          <p:nvPr/>
        </p:nvSpPr>
        <p:spPr>
          <a:xfrm>
            <a:off x="4211960" y="1412776"/>
            <a:ext cx="4608512" cy="2880320"/>
          </a:xfrm>
          <a:prstGeom prst="wedgeRoundRectCallout">
            <a:avLst>
              <a:gd name="adj1" fmla="val -31203"/>
              <a:gd name="adj2" fmla="val -4991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400" smtClean="0">
                <a:solidFill>
                  <a:schemeClr val="bg2"/>
                </a:solidFill>
              </a:rPr>
              <a:t>Consciousness begins deep in organisms’ brain structures, as emotional reactions to the environment, and evolves beyond complex patterns of life-functions into personal selfconsciousness.</a:t>
            </a:r>
            <a:endParaRPr lang="nl-NL" sz="2400">
              <a:solidFill>
                <a:schemeClr val="bg2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187624" y="3995772"/>
            <a:ext cx="179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Antonio Damasio</a:t>
            </a:r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187624" y="1124744"/>
            <a:ext cx="7416824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FFFF00"/>
                </a:solidFill>
              </a:rPr>
              <a:t>A tentative definition of consciousness (Damasio) 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187624" y="2204864"/>
            <a:ext cx="7416824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sz="2400" smtClean="0">
              <a:solidFill>
                <a:srgbClr val="FFFF00"/>
              </a:solidFill>
            </a:endParaRPr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The external, behavioral, perspective:</a:t>
            </a:r>
          </a:p>
          <a:p>
            <a:pPr lvl="3">
              <a:buFont typeface="Arial" pitchFamily="34" charset="0"/>
              <a:buChar char="•"/>
            </a:pPr>
            <a:r>
              <a:rPr lang="nl-NL" sz="2400" smtClean="0"/>
              <a:t> Wakefulness</a:t>
            </a:r>
          </a:p>
          <a:p>
            <a:pPr lvl="3">
              <a:buFont typeface="Arial" pitchFamily="34" charset="0"/>
              <a:buChar char="•"/>
            </a:pPr>
            <a:r>
              <a:rPr lang="nl-NL" sz="2400" smtClean="0"/>
              <a:t> Background emotions</a:t>
            </a:r>
          </a:p>
          <a:p>
            <a:pPr lvl="3">
              <a:buFont typeface="Arial" pitchFamily="34" charset="0"/>
              <a:buChar char="•"/>
            </a:pPr>
            <a:r>
              <a:rPr lang="nl-NL" sz="2400" smtClean="0"/>
              <a:t> Attention</a:t>
            </a:r>
          </a:p>
          <a:p>
            <a:pPr lvl="3">
              <a:buFont typeface="Arial" pitchFamily="34" charset="0"/>
              <a:buChar char="•"/>
            </a:pPr>
            <a:r>
              <a:rPr lang="nl-NL" sz="2400" smtClean="0"/>
              <a:t> Purposive behavior</a:t>
            </a:r>
          </a:p>
          <a:p>
            <a:pPr algn="ctr">
              <a:buFont typeface="Arial" pitchFamily="34" charset="0"/>
              <a:buChar char="•"/>
            </a:pPr>
            <a:endParaRPr lang="nl-NL" sz="2400" smtClean="0"/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The internal, subjective, </a:t>
            </a:r>
            <a:r>
              <a:rPr lang="nl-NL" sz="2400" i="1" smtClean="0">
                <a:solidFill>
                  <a:srgbClr val="FFFF00"/>
                </a:solidFill>
              </a:rPr>
              <a:t>me</a:t>
            </a:r>
            <a:r>
              <a:rPr lang="nl-NL" sz="2400" smtClean="0">
                <a:solidFill>
                  <a:srgbClr val="FFFF00"/>
                </a:solidFill>
              </a:rPr>
              <a:t>-perspective (phenomenal c.)</a:t>
            </a:r>
          </a:p>
          <a:p>
            <a:pPr algn="ctr"/>
            <a:endParaRPr lang="nl-NL" sz="2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539552" y="548680"/>
            <a:ext cx="8352928" cy="80021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The </a:t>
            </a:r>
            <a:r>
              <a:rPr lang="nl-NL" sz="2800" i="1" smtClean="0">
                <a:solidFill>
                  <a:srgbClr val="FFFF00"/>
                </a:solidFill>
              </a:rPr>
              <a:t>theater</a:t>
            </a:r>
            <a:r>
              <a:rPr lang="nl-NL" sz="2800" smtClean="0">
                <a:solidFill>
                  <a:srgbClr val="FFFF00"/>
                </a:solidFill>
              </a:rPr>
              <a:t> metaphor of consciousness (Baars)</a:t>
            </a:r>
          </a:p>
          <a:p>
            <a:pPr algn="ctr"/>
            <a:r>
              <a:rPr lang="nl-NL" smtClean="0">
                <a:solidFill>
                  <a:srgbClr val="FFFF00"/>
                </a:solidFill>
              </a:rPr>
              <a:t>(condensed)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683568" y="1844824"/>
            <a:ext cx="16879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smtClean="0">
                <a:solidFill>
                  <a:srgbClr val="FFFF00"/>
                </a:solidFill>
              </a:rPr>
              <a:t>The players:</a:t>
            </a:r>
            <a:endParaRPr lang="nl-NL" sz="2400">
              <a:solidFill>
                <a:srgbClr val="FFFF00"/>
              </a:solidFill>
            </a:endParaRPr>
          </a:p>
        </p:txBody>
      </p:sp>
      <p:sp>
        <p:nvSpPr>
          <p:cNvPr id="10" name="Toelichting met PIJL-OMLAAG 9"/>
          <p:cNvSpPr/>
          <p:nvPr/>
        </p:nvSpPr>
        <p:spPr>
          <a:xfrm>
            <a:off x="2411760" y="1700808"/>
            <a:ext cx="1584176" cy="1058416"/>
          </a:xfrm>
          <a:prstGeom prst="downArrow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outer senses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1" name="Toelichting met PIJL-OMLAAG 10"/>
          <p:cNvSpPr/>
          <p:nvPr/>
        </p:nvSpPr>
        <p:spPr>
          <a:xfrm>
            <a:off x="4067944" y="1700808"/>
            <a:ext cx="1584176" cy="1058416"/>
          </a:xfrm>
          <a:prstGeom prst="downArrow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inner senses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2" name="Toelichting met PIJL-OMLAAG 11"/>
          <p:cNvSpPr/>
          <p:nvPr/>
        </p:nvSpPr>
        <p:spPr>
          <a:xfrm>
            <a:off x="5796136" y="1700808"/>
            <a:ext cx="1584176" cy="1058416"/>
          </a:xfrm>
          <a:prstGeom prst="downArrowCallou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ideas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3" name="Ovaal 12"/>
          <p:cNvSpPr/>
          <p:nvPr/>
        </p:nvSpPr>
        <p:spPr>
          <a:xfrm>
            <a:off x="2987824" y="2924944"/>
            <a:ext cx="3888432" cy="15121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conscious experience</a:t>
            </a:r>
            <a:endParaRPr lang="nl-NL" sz="240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467544" y="2780928"/>
            <a:ext cx="223984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400" smtClean="0">
                <a:solidFill>
                  <a:srgbClr val="FFFF00"/>
                </a:solidFill>
              </a:rPr>
              <a:t>The spotlight</a:t>
            </a:r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of attention </a:t>
            </a:r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shining on the </a:t>
            </a:r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stage of working</a:t>
            </a:r>
          </a:p>
          <a:p>
            <a:pPr algn="ctr"/>
            <a:r>
              <a:rPr lang="nl-NL" sz="2400" smtClean="0">
                <a:solidFill>
                  <a:srgbClr val="FFFF00"/>
                </a:solidFill>
              </a:rPr>
              <a:t>memory:</a:t>
            </a:r>
            <a:endParaRPr lang="nl-NL" sz="2400">
              <a:solidFill>
                <a:srgbClr val="FFFF00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3275856" y="4581128"/>
            <a:ext cx="35516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smtClean="0">
                <a:solidFill>
                  <a:srgbClr val="FFFF00"/>
                </a:solidFill>
              </a:rPr>
              <a:t>The unconscious audience:</a:t>
            </a:r>
            <a:endParaRPr lang="nl-NL" sz="2400">
              <a:solidFill>
                <a:srgbClr val="FFFF00"/>
              </a:solidFill>
            </a:endParaRPr>
          </a:p>
        </p:txBody>
      </p:sp>
      <p:sp>
        <p:nvSpPr>
          <p:cNvPr id="17" name="Afgeronde rechthoek 16"/>
          <p:cNvSpPr/>
          <p:nvPr/>
        </p:nvSpPr>
        <p:spPr>
          <a:xfrm>
            <a:off x="755576" y="5085184"/>
            <a:ext cx="2664296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memory systems</a:t>
            </a:r>
          </a:p>
          <a:p>
            <a:pPr algn="ctr"/>
            <a:r>
              <a:rPr lang="nl-NL" smtClean="0">
                <a:solidFill>
                  <a:schemeClr val="bg1"/>
                </a:solidFill>
              </a:rPr>
              <a:t>such as:</a:t>
            </a:r>
          </a:p>
          <a:p>
            <a:pPr algn="ctr"/>
            <a:r>
              <a:rPr lang="nl-NL" smtClean="0">
                <a:solidFill>
                  <a:schemeClr val="bg1"/>
                </a:solidFill>
              </a:rPr>
              <a:t>lexicon; world knowledge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8" name="Afgeronde rechthoek 17"/>
          <p:cNvSpPr/>
          <p:nvPr/>
        </p:nvSpPr>
        <p:spPr>
          <a:xfrm>
            <a:off x="3635896" y="5085184"/>
            <a:ext cx="2592288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interpreting  con-scious contents:</a:t>
            </a:r>
          </a:p>
          <a:p>
            <a:pPr algn="ctr"/>
            <a:r>
              <a:rPr lang="nl-NL" smtClean="0">
                <a:solidFill>
                  <a:schemeClr val="bg1"/>
                </a:solidFill>
              </a:rPr>
              <a:t>face recognition etc.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9" name="Afgeronde rechthoek 18"/>
          <p:cNvSpPr/>
          <p:nvPr/>
        </p:nvSpPr>
        <p:spPr>
          <a:xfrm>
            <a:off x="6372200" y="5085184"/>
            <a:ext cx="2592288" cy="115212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smtClean="0">
                <a:solidFill>
                  <a:schemeClr val="bg1"/>
                </a:solidFill>
              </a:rPr>
              <a:t>automatisms:</a:t>
            </a:r>
          </a:p>
          <a:p>
            <a:pPr algn="ctr"/>
            <a:r>
              <a:rPr lang="nl-NL" smtClean="0">
                <a:solidFill>
                  <a:schemeClr val="bg1"/>
                </a:solidFill>
              </a:rPr>
              <a:t>skill memory; action control etc.</a:t>
            </a:r>
            <a:endParaRPr lang="nl-NL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B&amp;LdeJ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6E203-6595-4F8D-A949-EEAB8F050512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251520" y="620688"/>
            <a:ext cx="8712968" cy="52322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800" smtClean="0">
                <a:solidFill>
                  <a:srgbClr val="FFFF00"/>
                </a:solidFill>
              </a:rPr>
              <a:t>Some problems for finding correlation</a:t>
            </a:r>
            <a:endParaRPr lang="nl-NL" sz="2800">
              <a:solidFill>
                <a:srgbClr val="FFFF0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51520" y="1772816"/>
            <a:ext cx="8712968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smtClean="0"/>
              <a:t> It is not clear what ‘correlation’ is.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How solid is the evidence? 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What do the imaging  techniques (fMRI) measure?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Registering brain activity: which cognitive operations are involved?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The brain is never at rest: against what do we compare the image? 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Empirical neurofacts vs interpretations of cognitive phenomena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The averaging problem: people do not have standard brains</a:t>
            </a:r>
          </a:p>
          <a:p>
            <a:pPr>
              <a:buFont typeface="Arial" pitchFamily="34" charset="0"/>
              <a:buChar char="•"/>
            </a:pPr>
            <a:r>
              <a:rPr lang="nl-NL" sz="2400" smtClean="0"/>
              <a:t> No chain of single causes, but </a:t>
            </a:r>
            <a:r>
              <a:rPr lang="nl-NL" sz="2400" i="1" smtClean="0"/>
              <a:t>reciprocal causality</a:t>
            </a:r>
            <a:r>
              <a:rPr lang="nl-NL" sz="2400" smtClean="0"/>
              <a:t>:  elements are interconnected and interdependent and each contributes to changes in the whole system.</a:t>
            </a:r>
            <a:endParaRPr lang="nl-NL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880</Words>
  <Application>Microsoft Office PowerPoint</Application>
  <PresentationFormat>On-screen Show (4:3)</PresentationFormat>
  <Paragraphs>163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Office-thema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Sacha</dc:creator>
  <cp:lastModifiedBy>kdickens</cp:lastModifiedBy>
  <cp:revision>67</cp:revision>
  <dcterms:created xsi:type="dcterms:W3CDTF">2013-05-28T13:49:04Z</dcterms:created>
  <dcterms:modified xsi:type="dcterms:W3CDTF">2013-07-25T10:35:05Z</dcterms:modified>
</cp:coreProperties>
</file>